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4.xml" ContentType="application/vnd.openxmlformats-officedocument.theme+xml"/>
  <Override PartName="/ppt/slideLayouts/slideLayout9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AF6_D3EFE16E.xml" ContentType="application/vnd.ms-powerpoint.comments+xml"/>
  <Override PartName="/ppt/notesSlides/notesSlide32.xml" ContentType="application/vnd.openxmlformats-officedocument.presentationml.notesSlide+xml"/>
  <Override PartName="/ppt/comments/modernComment_AFE_16D3FC04.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4" r:id="rId5"/>
    <p:sldMasterId id="2147483725" r:id="rId6"/>
    <p:sldMasterId id="2147483749" r:id="rId7"/>
    <p:sldMasterId id="2147483756" r:id="rId8"/>
  </p:sldMasterIdLst>
  <p:notesMasterIdLst>
    <p:notesMasterId r:id="rId43"/>
  </p:notesMasterIdLst>
  <p:sldIdLst>
    <p:sldId id="2775" r:id="rId9"/>
    <p:sldId id="2776" r:id="rId10"/>
    <p:sldId id="2812" r:id="rId11"/>
    <p:sldId id="2778" r:id="rId12"/>
    <p:sldId id="2779" r:id="rId13"/>
    <p:sldId id="2780" r:id="rId14"/>
    <p:sldId id="2781" r:id="rId15"/>
    <p:sldId id="262" r:id="rId16"/>
    <p:sldId id="2782" r:id="rId17"/>
    <p:sldId id="2813" r:id="rId18"/>
    <p:sldId id="2784" r:id="rId19"/>
    <p:sldId id="2785" r:id="rId20"/>
    <p:sldId id="2786" r:id="rId21"/>
    <p:sldId id="2787" r:id="rId22"/>
    <p:sldId id="2788" r:id="rId23"/>
    <p:sldId id="2789" r:id="rId24"/>
    <p:sldId id="2790" r:id="rId25"/>
    <p:sldId id="2791" r:id="rId26"/>
    <p:sldId id="2817" r:id="rId27"/>
    <p:sldId id="2793" r:id="rId28"/>
    <p:sldId id="2794" r:id="rId29"/>
    <p:sldId id="2795" r:id="rId30"/>
    <p:sldId id="2796" r:id="rId31"/>
    <p:sldId id="2797" r:id="rId32"/>
    <p:sldId id="2798" r:id="rId33"/>
    <p:sldId id="2799" r:id="rId34"/>
    <p:sldId id="2800" r:id="rId35"/>
    <p:sldId id="2801" r:id="rId36"/>
    <p:sldId id="2802" r:id="rId37"/>
    <p:sldId id="2804" r:id="rId38"/>
    <p:sldId id="2806" r:id="rId39"/>
    <p:sldId id="2814" r:id="rId40"/>
    <p:sldId id="2809" r:id="rId41"/>
    <p:sldId id="2810" r:id="rId42"/>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3CFA00-A53E-B4DA-0B93-109281FD07D2}" name="Lizzy Byrd" initials="LB" userId="S::lbyrd@heinrich.com::f7962849-6d74-49c6-9e42-b2bb433b3168" providerId="AD"/>
  <p188:author id="{2B2C951F-7DF3-AAA1-2727-FA0DE4B1BF68}" name="Lucas Ledbetter" initials="LL" userId="S::lledbetter@heinrich.com::2f511856-7260-4684-94c1-e6cf4c6ab8d9" providerId="AD"/>
  <p188:author id="{30541922-8A7C-BE49-9BCD-73F51048D7DF}" name="Guest User" initials="GU" userId="S::urn:spo:anon#9a239b9a2ad48e6d9cefb9d12470f1e9516ebf1415217f701eaa61467606e2c3::" providerId="AD"/>
  <p188:author id="{85974046-827D-A2E6-9D35-BC0749B65A9C}" name="Masha Conner" initials="MC" userId="S::mconner@heinrich.com::4ac036fc-472a-4f81-9b81-733295310ce1" providerId="AD"/>
  <p188:author id="{7AF24681-415B-34E3-8104-B6DA412E0905}" name="Kristan Butler" initials="KB" userId="S::kbutler@heinrich.com::b6f795cb-18f0-4563-acd9-6da6d8ebf11b"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C288F390-E2EF-D584-74FB-7AC05CC9670C}" name="Caroline Ross" initials="CR" userId="S::cross@heinrich.com::591c3101-b67d-4d56-83f0-bf52b7e21d75" providerId="AD"/>
  <p188:author id="{9BDAB1AB-C601-E005-7A43-977CC49D2918}" name="Tori Sidell" initials="TS" userId="S::tsidell@heinrich.com::a0ce1e61-c59d-4017-b70a-dbb34f940f89" providerId="AD"/>
  <p188:author id="{8A1E81CC-A576-62C6-D43B-8F1FD061388D}" name="Kathryn Sharp" initials="KS" userId="S::ksharp@heinrich.com::51480ddc-3020-4098-84a7-4b5caef334c6" providerId="AD"/>
  <p188:author id="{5346AFE5-3ECA-E70B-6CFF-D80D2431AF26}" name="Alex Becker" initials="AB" userId="S::abecker@heinrich.com::4ddfac86-0f0a-4e95-be17-43f166ade5fa" providerId="AD"/>
  <p188:author id="{B0E18FF6-F6C6-8758-EAA5-7D2A43E45D5F}" name="Brandon Munson" initials="BM" userId="S::bmunson@heinrich.com::5160aac1-d567-4add-a5d1-0d9df6a0eadc" providerId="AD"/>
  <p188:author id="{9B3A4FF9-2DFA-628E-14DB-3E91BB39B939}" name="Kristen Barnhill" initials="KB" userId="S::kbarnhill@heinrich.com::c1da1268-a3cb-43b7-bee4-d3a51f09a00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14A21"/>
    <a:srgbClr val="5B991A"/>
    <a:srgbClr val="FA05A0"/>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55E29F-97B4-D113-6DD9-6C0A1EA4D972}" v="1" dt="2023-05-18T21:55:20.662"/>
    <p1510:client id="{256747D5-5FDC-70DA-47A4-8215BB287D58}" v="2" dt="2023-05-18T21:03:09.726"/>
    <p1510:client id="{428A6FA8-A675-FEC8-6685-912C04415C5E}" v="2" dt="2023-05-17T20:25:00.608"/>
    <p1510:client id="{4CFF7381-734B-4D8F-AAA4-6C7238002220}" v="11" dt="2023-05-17T18:43:44.257"/>
    <p1510:client id="{5DD9E272-7299-C10D-9676-F87A9FAC0C63}" v="2" dt="2023-05-17T20:45:32.218"/>
    <p1510:client id="{6EF8533C-F568-BE2C-3B6D-CBE131D705F8}" v="10" dt="2023-05-18T20:59:12.110"/>
    <p1510:client id="{7A13635A-5DFF-4EDF-95F1-82D3A1E462EA}" v="1" dt="2023-05-18T21:03:02.229"/>
    <p1510:client id="{7E46FDC9-E093-251A-6FB6-B3AC6E2ED501}" v="20" dt="2023-05-18T21:01:43.061"/>
    <p1510:client id="{86CDF0A1-62FF-EE2D-30B3-6F7A46E956BF}" v="9" dt="2023-05-17T20:49:57.910"/>
    <p1510:client id="{8C98C0CF-901E-4A33-143A-CFBA34AB0D00}" v="10" dt="2023-05-18T22:00:23.109"/>
    <p1510:client id="{A13FC58B-3782-443E-966D-63392E056FE3}" v="1" dt="2023-05-18T21:02:17.286"/>
    <p1510:client id="{B124D8F9-F18F-4C42-BDEE-7FF781B961B8}" v="5" dt="2023-05-17T23:05:39.834"/>
    <p1510:client id="{C09FB4CB-34B5-4F8B-802D-77E25CB8D1B7}" v="1" dt="2023-05-18T21:02:30.293"/>
    <p1510:client id="{D7EAA5A0-F8BA-4074-BEE9-1C977E122CC3}" v="1" dt="2023-05-18T21:03:34.307"/>
    <p1510:client id="{E75AC863-91A3-2E40-AEB5-92A3B6469F2A}" v="5" dt="2023-05-17T22:16:42.232"/>
    <p1510:client id="{E8D8C935-8D2E-8A65-3D14-869D6A706D31}" v="1" dt="2023-05-18T20:52:14.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17" d="100"/>
          <a:sy n="117"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microsoft.com/office/2018/10/relationships/authors" Targe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notesMaster" Target="notesMasters/notesMaster1.xml"/><Relationship Id="rId48" Type="http://schemas.microsoft.com/office/2015/10/relationships/revisionInfo" Target="revisionInfo.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dLblPos val="ctr"/>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solidFill>
                <a:schemeClr val="tx2"/>
              </a:solidFill>
            </a:ln>
          </c:spPr>
          <c:dPt>
            <c:idx val="0"/>
            <c:bubble3D val="0"/>
            <c:spPr>
              <a:solidFill>
                <a:schemeClr val="accent1"/>
              </a:solidFill>
              <a:ln w="19050">
                <a:solidFill>
                  <a:schemeClr val="tx2"/>
                </a:solidFill>
              </a:ln>
              <a:effectLst/>
            </c:spPr>
            <c:extLst>
              <c:ext xmlns:c16="http://schemas.microsoft.com/office/drawing/2014/chart" uri="{C3380CC4-5D6E-409C-BE32-E72D297353CC}">
                <c16:uniqueId val="{00000001-66E0-B040-BAA7-E8FC38DF2BF2}"/>
              </c:ext>
            </c:extLst>
          </c:dPt>
          <c:dPt>
            <c:idx val="1"/>
            <c:bubble3D val="0"/>
            <c:spPr>
              <a:solidFill>
                <a:schemeClr val="accent5"/>
              </a:solidFill>
              <a:ln w="19050">
                <a:solidFill>
                  <a:schemeClr val="tx2"/>
                </a:solidFill>
              </a:ln>
              <a:effectLst/>
            </c:spPr>
            <c:extLst>
              <c:ext xmlns:c16="http://schemas.microsoft.com/office/drawing/2014/chart" uri="{C3380CC4-5D6E-409C-BE32-E72D297353CC}">
                <c16:uniqueId val="{00000003-66E0-B040-BAA7-E8FC38DF2BF2}"/>
              </c:ext>
            </c:extLst>
          </c:dPt>
          <c:dPt>
            <c:idx val="2"/>
            <c:bubble3D val="0"/>
            <c:spPr>
              <a:solidFill>
                <a:schemeClr val="accent3"/>
              </a:solidFill>
              <a:ln w="19050">
                <a:solidFill>
                  <a:schemeClr val="tx2"/>
                </a:solidFill>
              </a:ln>
              <a:effectLst/>
            </c:spPr>
            <c:extLst>
              <c:ext xmlns:c16="http://schemas.microsoft.com/office/drawing/2014/chart" uri="{C3380CC4-5D6E-409C-BE32-E72D297353CC}">
                <c16:uniqueId val="{00000005-66E0-B040-BAA7-E8FC38DF2BF2}"/>
              </c:ext>
            </c:extLst>
          </c:dPt>
          <c:dPt>
            <c:idx val="3"/>
            <c:bubble3D val="0"/>
            <c:spPr>
              <a:solidFill>
                <a:schemeClr val="accent4"/>
              </a:solidFill>
              <a:ln w="19050">
                <a:solidFill>
                  <a:schemeClr val="tx2"/>
                </a:solidFill>
              </a:ln>
              <a:effectLst/>
            </c:spPr>
            <c:extLst>
              <c:ext xmlns:c16="http://schemas.microsoft.com/office/drawing/2014/chart" uri="{C3380CC4-5D6E-409C-BE32-E72D297353CC}">
                <c16:uniqueId val="{00000007-66E0-B040-BAA7-E8FC38DF2BF2}"/>
              </c:ext>
            </c:extLst>
          </c:dPt>
          <c:dLbls>
            <c:dLbl>
              <c:idx val="0"/>
              <c:tx>
                <c:rich>
                  <a:bodyPr/>
                  <a:lstStyle/>
                  <a:p>
                    <a:fld id="{C48A467B-6B2D-1D40-B2E2-A90CDF30725B}" type="CATEGORYNAME">
                      <a:rPr lang="en-US">
                        <a:solidFill>
                          <a:schemeClr val="tx1"/>
                        </a:solidFill>
                      </a:rPr>
                      <a:pPr/>
                      <a:t>[CATEGORY NAME]</a:t>
                    </a:fld>
                    <a:r>
                      <a:rPr lang="en-US" baseline="0"/>
                      <a:t>
</a:t>
                    </a:r>
                    <a:fld id="{6AB633BA-58C7-7C4D-B9D3-2587AD3BA5AE}" type="PERCENTAGE">
                      <a:rPr lang="en-US" baseline="0"/>
                      <a:pPr/>
                      <a:t>[PERCENTAGE]</a:t>
                    </a:fld>
                    <a:endParaRPr lang="en-US" baseline="0"/>
                  </a:p>
                </c:rich>
              </c:tx>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6E0-B040-BAA7-E8FC38DF2BF2}"/>
                </c:ext>
              </c:extLst>
            </c:dLbl>
            <c:dLbl>
              <c:idx val="1"/>
              <c:layout>
                <c:manualLayout>
                  <c:x val="-5.2774000950763143E-2"/>
                  <c:y val="-1.4073066920203494E-2"/>
                </c:manualLayout>
              </c:layout>
              <c:tx>
                <c:rich>
                  <a:bodyPr/>
                  <a:lstStyle/>
                  <a:p>
                    <a:fld id="{7696146A-495A-F043-A10D-095BBE9EFCAB}" type="CATEGORYNAME">
                      <a:rPr lang="en-US">
                        <a:solidFill>
                          <a:schemeClr val="tx1"/>
                        </a:solidFill>
                      </a:rPr>
                      <a:pPr/>
                      <a:t>[CATEGORY NAME]</a:t>
                    </a:fld>
                    <a:r>
                      <a:rPr lang="en-US" baseline="0"/>
                      <a:t>
</a:t>
                    </a:r>
                    <a:fld id="{656ABA94-19D7-0D45-8ECC-07A20741D555}" type="PERCENTAGE">
                      <a:rPr lang="en-US" baseline="0"/>
                      <a:pPr/>
                      <a:t>[PERCENTAGE]</a:t>
                    </a:fld>
                    <a:endParaRPr lang="en-US" baseline="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6E0-B040-BAA7-E8FC38DF2BF2}"/>
                </c:ext>
              </c:extLst>
            </c:dLbl>
            <c:dLbl>
              <c:idx val="2"/>
              <c:tx>
                <c:rich>
                  <a:bodyPr/>
                  <a:lstStyle/>
                  <a:p>
                    <a:fld id="{7ED5F750-5F09-5A46-89AD-E1A54AE53A1E}" type="CATEGORYNAME">
                      <a:rPr lang="en-US">
                        <a:solidFill>
                          <a:schemeClr val="tx1"/>
                        </a:solidFill>
                      </a:rPr>
                      <a:pPr/>
                      <a:t>[CATEGORY NAME]</a:t>
                    </a:fld>
                    <a:r>
                      <a:rPr lang="en-US" baseline="0">
                        <a:solidFill>
                          <a:schemeClr val="tx1"/>
                        </a:solidFill>
                      </a:rPr>
                      <a:t>
</a:t>
                    </a:r>
                    <a:fld id="{639E3F39-AD0B-DA48-8C77-5412F889A74F}" type="PERCENTAGE">
                      <a:rPr lang="en-US" baseline="0">
                        <a:solidFill>
                          <a:schemeClr val="tx1"/>
                        </a:solidFill>
                      </a:rPr>
                      <a:pPr/>
                      <a:t>[PERCENTAGE]</a:t>
                    </a:fld>
                    <a:endParaRPr lang="en-US" baseline="0">
                      <a:solidFill>
                        <a:schemeClr val="tx1"/>
                      </a:solidFill>
                    </a:endParaRPr>
                  </a:p>
                </c:rich>
              </c:tx>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6E0-B040-BAA7-E8FC38DF2BF2}"/>
                </c:ext>
              </c:extLst>
            </c:dLbl>
            <c:dLbl>
              <c:idx val="3"/>
              <c:tx>
                <c:rich>
                  <a:bodyPr/>
                  <a:lstStyle/>
                  <a:p>
                    <a:fld id="{EA196C59-56F6-2B4A-A17C-7B7D1A0B459F}" type="CATEGORYNAME">
                      <a:rPr lang="en-US"/>
                      <a:pPr/>
                      <a:t>[CATEGORY NAME]</a:t>
                    </a:fld>
                    <a:r>
                      <a:rPr lang="en-US" baseline="0"/>
                      <a:t>
</a:t>
                    </a:r>
                    <a:fld id="{105BB552-3BE6-754C-B586-4BE0F65133E5}" type="PERCENTAGE">
                      <a:rPr lang="en-US" baseline="0">
                        <a:solidFill>
                          <a:schemeClr val="tx1"/>
                        </a:solidFill>
                      </a:rPr>
                      <a:pPr/>
                      <a:t>[PERCENTAGE]</a:t>
                    </a:fld>
                    <a:endParaRPr lang="en-US" baseline="0"/>
                  </a:p>
                </c:rich>
              </c:tx>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66E0-B040-BAA7-E8FC38DF2BF2}"/>
                </c:ext>
              </c:extLst>
            </c:dLbl>
            <c:spPr>
              <a:noFill/>
              <a:ln>
                <a:noFill/>
              </a:ln>
              <a:effectLst/>
            </c:spPr>
            <c:txPr>
              <a:bodyPr rot="0" spcFirstLastPara="1" vertOverflow="clip" horzOverflow="clip" vert="horz" wrap="square" lIns="38100" tIns="19050" rIns="38100" bIns="19050" anchor="ctr" anchorCtr="1">
                <a:spAutoFit/>
              </a:bodyPr>
              <a:lstStyle/>
              <a:p>
                <a:pPr>
                  <a:defRPr sz="14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Sheet1!$A$1:$A$4</c:f>
              <c:strCache>
                <c:ptCount val="4"/>
                <c:pt idx="0">
                  <c:v>Provider-first Shoppers</c:v>
                </c:pt>
                <c:pt idx="1">
                  <c:v>Value Seekers</c:v>
                </c:pt>
                <c:pt idx="2">
                  <c:v>Experience Seekers</c:v>
                </c:pt>
                <c:pt idx="3">
                  <c:v>All the Extras</c:v>
                </c:pt>
              </c:strCache>
            </c:strRef>
          </c:cat>
          <c:val>
            <c:numRef>
              <c:f>Sheet1!$B$1:$B$4</c:f>
              <c:numCache>
                <c:formatCode>0%</c:formatCode>
                <c:ptCount val="4"/>
                <c:pt idx="0">
                  <c:v>0.4</c:v>
                </c:pt>
                <c:pt idx="1">
                  <c:v>0.3</c:v>
                </c:pt>
                <c:pt idx="2">
                  <c:v>0.2</c:v>
                </c:pt>
                <c:pt idx="3">
                  <c:v>0.1</c:v>
                </c:pt>
              </c:numCache>
            </c:numRef>
          </c:val>
          <c:extLst>
            <c:ext xmlns:c16="http://schemas.microsoft.com/office/drawing/2014/chart" uri="{C3380CC4-5D6E-409C-BE32-E72D297353CC}">
              <c16:uniqueId val="{00000008-66E0-B040-BAA7-E8FC38DF2BF2}"/>
            </c:ext>
          </c:extLst>
        </c:ser>
        <c:dLbls>
          <c:dLblPos val="ctr"/>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AF6_D3EFE16E.xml><?xml version="1.0" encoding="utf-8"?>
<p188:cmLst xmlns:a="http://schemas.openxmlformats.org/drawingml/2006/main" xmlns:r="http://schemas.openxmlformats.org/officeDocument/2006/relationships" xmlns:p188="http://schemas.microsoft.com/office/powerpoint/2018/8/main">
  <p188:cm id="{4ED6EC14-9DCE-4403-B02E-6DFB32B5D340}" authorId="{85974046-827D-A2E6-9D35-BC0749B65A9C}" status="resolved" created="2023-03-16T16:13:05.788">
    <pc:sldMkLst xmlns:pc="http://schemas.microsoft.com/office/powerpoint/2013/main/command">
      <pc:docMk/>
      <pc:sldMk cId="3555713390" sldId="285"/>
    </pc:sldMkLst>
    <p188:replyLst>
      <p188:reply id="{9D1F14F9-5A4B-4ACF-89C1-EF5E59F608D6}" authorId="{3E3CFA00-A53E-B4DA-0B93-109281FD07D2}" created="2023-03-16T16:19:09.961">
        <p188:txBody>
          <a:bodyPr/>
          <a:lstStyle/>
          <a:p>
            <a:r>
              <a:rPr lang="en-US"/>
              <a:t>I think that's a great call</a:t>
            </a:r>
          </a:p>
        </p188:txBody>
      </p188:reply>
      <p188:reply id="{43AC7525-9A71-6B47-8984-3489B092EF51}" authorId="{2B2C951F-7DF3-AAA1-2727-FA0DE4B1BF68}" created="2023-03-16T22:41:25.766">
        <p188:txBody>
          <a:bodyPr/>
          <a:lstStyle/>
          <a:p>
            <a:r>
              <a:rPr lang="en-US"/>
              <a:t>Added</a:t>
            </a:r>
          </a:p>
        </p188:txBody>
      </p188:reply>
    </p188:replyLst>
    <p188:txBody>
      <a:bodyPr/>
      <a:lstStyle/>
      <a:p>
        <a:r>
          <a:rPr lang="en-US"/>
          <a:t>should we add a link to spanish support page on Ignite here as well since we mention spanish availability for phone line?</a:t>
        </a:r>
      </a:p>
    </p188:txBody>
  </p188:cm>
</p188:cmLst>
</file>

<file path=ppt/comments/modernComment_AFE_16D3FC04.xml><?xml version="1.0" encoding="utf-8"?>
<p188:cmLst xmlns:a="http://schemas.openxmlformats.org/drawingml/2006/main" xmlns:r="http://schemas.openxmlformats.org/officeDocument/2006/relationships" xmlns:p188="http://schemas.microsoft.com/office/powerpoint/2018/8/main">
  <p188:cm id="{7AEFD8EA-DA5B-9E49-AEEE-9A4588FA8275}" authorId="{7AF24681-415B-34E3-8104-B6DA412E0905}" status="resolved" created="2023-05-04T04:37:39.342">
    <ac:deMkLst xmlns:ac="http://schemas.microsoft.com/office/drawing/2013/main/command">
      <pc:docMk xmlns:pc="http://schemas.microsoft.com/office/powerpoint/2013/main/command"/>
      <pc:sldMk xmlns:pc="http://schemas.microsoft.com/office/powerpoint/2013/main/command" cId="1918320400" sldId="298"/>
      <ac:spMk id="2" creationId="{3030E985-27C8-2355-B181-7552C05E1817}"/>
    </ac:deMkLst>
    <p188:txBody>
      <a:bodyPr/>
      <a:lstStyle/>
      <a:p>
        <a:r>
          <a:rPr lang="en-US"/>
          <a:t>Make Contrast Green so this is a closer match with the Enterprise example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31AEA7-F573-4542-B111-925081C37970}" type="datetimeFigureOut">
              <a:rPr lang="en-US" smtClean="0"/>
              <a:t>6/20/2023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25FAD-FC12-384E-8030-EAB213C8DA8E}" type="slidenum">
              <a:rPr lang="en-US" smtClean="0"/>
              <a:t>‹#›</a:t>
            </a:fld>
            <a:endParaRPr lang="en-US"/>
          </a:p>
        </p:txBody>
      </p:sp>
    </p:spTree>
    <p:extLst>
      <p:ext uri="{BB962C8B-B14F-4D97-AF65-F5344CB8AC3E}">
        <p14:creationId xmlns:p14="http://schemas.microsoft.com/office/powerpoint/2010/main" val="3347017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Speaker 1: Welcome! In today’s presentation of Saying Yes to the Right Plan: Strategies to close more sales year-round, we’ll be talking about strategies for closing more sales. We’ll focus on understanding consumer needs and connecting them with the right solutions. What are some other aspects of closing a sale that you think are important? Tell us in the chat.</a:t>
            </a:r>
          </a:p>
          <a:p>
            <a:endParaRPr lang="en-US"/>
          </a:p>
          <a:p>
            <a:r>
              <a:rPr lang="en-US"/>
              <a:t>Speaker 2: As we look at strategies to close more sales, we’ll draw from recent market insights, tips from top-selling agents and give you a chance to test yourself with some real-world scenarios. But first, let’s introduce ourselves.</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1</a:t>
            </a:fld>
            <a:endParaRPr lang="en-US"/>
          </a:p>
        </p:txBody>
      </p:sp>
    </p:spTree>
    <p:extLst>
      <p:ext uri="{BB962C8B-B14F-4D97-AF65-F5344CB8AC3E}">
        <p14:creationId xmlns:p14="http://schemas.microsoft.com/office/powerpoint/2010/main" val="3088044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Speaker 2: Speaking of beneficiary needs, let’s get more familiar with consumers in the Medicare market to see how you can better serve them. Every beneficiary’s situation is different, but we can find some patterns that help us understand their needs as a group.</a:t>
            </a:r>
          </a:p>
          <a:p>
            <a:endParaRPr lang="en-US"/>
          </a:p>
        </p:txBody>
      </p:sp>
      <p:sp>
        <p:nvSpPr>
          <p:cNvPr id="4" name="Slide Number Placeholder 3"/>
          <p:cNvSpPr>
            <a:spLocks noGrp="1"/>
          </p:cNvSpPr>
          <p:nvPr>
            <p:ph type="sldNum" sz="quarter" idx="5"/>
          </p:nvPr>
        </p:nvSpPr>
        <p:spPr/>
        <p:txBody>
          <a:bodyPr/>
          <a:lstStyle/>
          <a:p>
            <a:fld id="{3A225FAD-FC12-384E-8030-EAB213C8DA8E}" type="slidenum">
              <a:rPr lang="en-US" smtClean="0"/>
              <a:t>10</a:t>
            </a:fld>
            <a:endParaRPr lang="en-US"/>
          </a:p>
        </p:txBody>
      </p:sp>
    </p:spTree>
    <p:extLst>
      <p:ext uri="{BB962C8B-B14F-4D97-AF65-F5344CB8AC3E}">
        <p14:creationId xmlns:p14="http://schemas.microsoft.com/office/powerpoint/2010/main" val="525424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So what are some things we know about Medicare consumers in general?</a:t>
            </a:r>
          </a:p>
          <a:p>
            <a:endParaRPr lang="en-US"/>
          </a:p>
          <a:p>
            <a:r>
              <a:rPr lang="en-US"/>
              <a:t>Speaker 1: One thing is studies show that they’re overconfident but underinformed. 75% of people say they’re able to choose the right Medicare plan for their needs, but less than half of those have a solid grasp of how MA plans work, while less than a third have a good understanding of Original Medicare.</a:t>
            </a:r>
            <a:endParaRPr lang="en-US">
              <a:cs typeface="Calibri"/>
            </a:endParaRPr>
          </a:p>
          <a:p>
            <a:endParaRPr lang="en-US"/>
          </a:p>
          <a:p>
            <a:r>
              <a:rPr lang="en-US"/>
              <a:t>Speaker 2: That means that even if they feel sure that they can find the right plan for their needs, they still might need your help finding the plan that best satisfies their needs.</a:t>
            </a:r>
            <a:endParaRPr lang="en-US">
              <a:cs typeface="Calibri"/>
            </a:endParaRPr>
          </a:p>
          <a:p>
            <a:endParaRPr lang="en-US"/>
          </a:p>
          <a:p>
            <a:r>
              <a:rPr lang="en-US"/>
              <a:t>Speaker 1: Studies also show that 63% of people feel overwhelmed by Medicare advertising, and most people choose not to review their current plan each year. Also, “…many non-shoppers likely remain inactive because they don’t believe the industry is looking out for them.”</a:t>
            </a:r>
            <a:endParaRPr lang="en-US">
              <a:cs typeface="Calibri"/>
            </a:endParaRPr>
          </a:p>
          <a:p>
            <a:endParaRPr lang="en-US"/>
          </a:p>
          <a:p>
            <a:r>
              <a:rPr lang="en-US"/>
              <a:t>Speaker 2: Any way you can cut through the noise of Medicare advertising to help people find the right plan could help ease some of their shopping pain. Engaging them to review their current plan regularly could also help make them aware of plans that better meet their needs. These are all problems that a trusted agent like you could help them with.</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11</a:t>
            </a:fld>
            <a:endParaRPr lang="en-US"/>
          </a:p>
        </p:txBody>
      </p:sp>
    </p:spTree>
    <p:extLst>
      <p:ext uri="{BB962C8B-B14F-4D97-AF65-F5344CB8AC3E}">
        <p14:creationId xmlns:p14="http://schemas.microsoft.com/office/powerpoint/2010/main" val="675772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What are some events that might cause people to shop for a new plan?</a:t>
            </a:r>
          </a:p>
          <a:p>
            <a:endParaRPr lang="en-US"/>
          </a:p>
          <a:p>
            <a:r>
              <a:rPr lang="en-US"/>
              <a:t>Speaker 2: Here are some main shopping triggers. As you can see, reaching out to consumers, life changes and other matters like changes in healthcare costs, plan mismatches and customer experience all play a role. That’s why it’s important that you check in with beneficiaries regularly—you want to be able to have the opportunity to help address their needs or help them find a plan that better suits their situation.</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12</a:t>
            </a:fld>
            <a:endParaRPr lang="en-US"/>
          </a:p>
        </p:txBody>
      </p:sp>
    </p:spTree>
    <p:extLst>
      <p:ext uri="{BB962C8B-B14F-4D97-AF65-F5344CB8AC3E}">
        <p14:creationId xmlns:p14="http://schemas.microsoft.com/office/powerpoint/2010/main" val="1982871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When beneficiaries do shop for plans, it’s important to know what matters to them the most. Most beneficiaries want to be sure their prescription drugs are covered, their doctors and pharmacy are in-network and a lower premium.</a:t>
            </a:r>
          </a:p>
          <a:p>
            <a:endParaRPr lang="en-US"/>
          </a:p>
          <a:p>
            <a:r>
              <a:rPr lang="en-US"/>
              <a:t>Speaker 2: Based on those 4 big wants, that tells us that when you help beneficiaries select a plan, you can help ensure plan satisfaction by using tools like the Rx Calculator and the Find a Doctor tool with Care Highlight® ratings to ensure these needs are met. Offering a variety of plans can also help you deliver what the beneficiary wants. Agents, in your experience, what are the main things that beneficiaries want? You can type your answers in the chat.</a:t>
            </a:r>
            <a:endParaRPr lang="en-US">
              <a:cs typeface="Calibri"/>
            </a:endParaRPr>
          </a:p>
          <a:p>
            <a:endParaRPr lang="en-US"/>
          </a:p>
          <a:p>
            <a:r>
              <a:rPr lang="en-US"/>
              <a:t>Speaker 1: Beyond these things, recent market research helps paint a picture of what consumers are looking for by identifying 4 major consumer groups in the Medicare market, which you see in the chart here. Remember, these are just general statistics. Agents are responsible for completing a full NEADS analysis for each beneficiary prior to making any plan recommendations.</a:t>
            </a:r>
            <a:endParaRPr lang="en-US">
              <a:cs typeface="Calibri"/>
            </a:endParaRPr>
          </a:p>
          <a:p>
            <a:endParaRPr lang="en-US"/>
          </a:p>
          <a:p>
            <a:r>
              <a:rPr lang="en-US"/>
              <a:t>Speaker 2: This is really valuable information. Let’s get a better look at each of these groups.</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13</a:t>
            </a:fld>
            <a:endParaRPr lang="en-US"/>
          </a:p>
        </p:txBody>
      </p:sp>
    </p:spTree>
    <p:extLst>
      <p:ext uri="{BB962C8B-B14F-4D97-AF65-F5344CB8AC3E}">
        <p14:creationId xmlns:p14="http://schemas.microsoft.com/office/powerpoint/2010/main" val="448150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The largest group is the Provider-first Shoppers. This group wants access to their providers of choice, although that may mean different things to different members of this group. Half of them want to be sure they get to keep seeing the providers they’ve been working with for their ongoing health conditions; the other half is relatively healthy and prioritizes marquee providers with widespread reputations for top-quality care, and access to what they perceive as the best doctors or hospitals, over other benefits.</a:t>
            </a:r>
          </a:p>
          <a:p>
            <a:endParaRPr lang="en-US"/>
          </a:p>
          <a:p>
            <a:r>
              <a:rPr lang="en-US"/>
              <a:t>Since either an MA or Med Supp plan might best meet these provider network demands, about an equal number of beneficiaries choose one of these plans. Since networks vary by plan and market, you’ll need to help match beneficiaries with the plans that meet their provider needs. You’ll also need to carefully weigh which plan keeps their out-of-pocket costs the lowest and most predictable based on their health needs.</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14</a:t>
            </a:fld>
            <a:endParaRPr lang="en-US"/>
          </a:p>
        </p:txBody>
      </p:sp>
    </p:spTree>
    <p:extLst>
      <p:ext uri="{BB962C8B-B14F-4D97-AF65-F5344CB8AC3E}">
        <p14:creationId xmlns:p14="http://schemas.microsoft.com/office/powerpoint/2010/main" val="919745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The next largest group is Value Seekers. These beneficiaries struggle financially and may continue working past traditional retirement age to make ends meet. Their health costs are relatively low and they prioritize keeping costs down.</a:t>
            </a:r>
          </a:p>
          <a:p>
            <a:endParaRPr lang="en-US"/>
          </a:p>
          <a:p>
            <a:r>
              <a:rPr lang="en-US"/>
              <a:t>Due to low premiums, extra benefits, allowances and part B givebacks that can help them save on out-of-pocket costs, most of these beneficiaries choose MA plans. Plans with the lowest premiums, extra benefits that save them money, and allowances like those found on the Humana Spending Account Card could all be especially appealing to this group.</a:t>
            </a:r>
          </a:p>
        </p:txBody>
      </p:sp>
      <p:sp>
        <p:nvSpPr>
          <p:cNvPr id="4" name="Slide Number Placeholder 3"/>
          <p:cNvSpPr>
            <a:spLocks noGrp="1"/>
          </p:cNvSpPr>
          <p:nvPr>
            <p:ph type="sldNum" sz="quarter" idx="5"/>
          </p:nvPr>
        </p:nvSpPr>
        <p:spPr/>
        <p:txBody>
          <a:bodyPr/>
          <a:lstStyle/>
          <a:p>
            <a:fld id="{1A42CD25-38E0-0749-BE40-810B4A47409F}" type="slidenum">
              <a:rPr lang="en-US" smtClean="0"/>
              <a:t>15</a:t>
            </a:fld>
            <a:endParaRPr lang="en-US"/>
          </a:p>
        </p:txBody>
      </p:sp>
    </p:spTree>
    <p:extLst>
      <p:ext uri="{BB962C8B-B14F-4D97-AF65-F5344CB8AC3E}">
        <p14:creationId xmlns:p14="http://schemas.microsoft.com/office/powerpoint/2010/main" val="3188709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The Experience Seekers group values convenience and customer experience. They aren’t overly concerned about their health, but they do want to know that when it comes time to use their benefits, their plans are easy to understand and use and that they are with a carrier they trust and that provides them with a positive customer experience.</a:t>
            </a:r>
          </a:p>
          <a:p>
            <a:endParaRPr lang="en-US"/>
          </a:p>
          <a:p>
            <a:r>
              <a:rPr lang="en-US"/>
              <a:t>They also value affordability and prefer to keep costs down by only paying for supplemental benefits they expect to use. Many choose Original Medicare plus a Medicare Supplement plan, but about an equal number get these same needs met with an MA plan. You’ll have to help them weigh the ease-of-use and affordability of the plans in your market to see which best meets this group’s needs—and as you might guess, this group’s customer experience working with you could have a big impact on their selection.</a:t>
            </a:r>
          </a:p>
        </p:txBody>
      </p:sp>
      <p:sp>
        <p:nvSpPr>
          <p:cNvPr id="4" name="Slide Number Placeholder 3"/>
          <p:cNvSpPr>
            <a:spLocks noGrp="1"/>
          </p:cNvSpPr>
          <p:nvPr>
            <p:ph type="sldNum" sz="quarter" idx="5"/>
          </p:nvPr>
        </p:nvSpPr>
        <p:spPr/>
        <p:txBody>
          <a:bodyPr/>
          <a:lstStyle/>
          <a:p>
            <a:fld id="{1A42CD25-38E0-0749-BE40-810B4A47409F}" type="slidenum">
              <a:rPr lang="en-US" smtClean="0"/>
              <a:t>16</a:t>
            </a:fld>
            <a:endParaRPr lang="en-US"/>
          </a:p>
        </p:txBody>
      </p:sp>
    </p:spTree>
    <p:extLst>
      <p:ext uri="{BB962C8B-B14F-4D97-AF65-F5344CB8AC3E}">
        <p14:creationId xmlns:p14="http://schemas.microsoft.com/office/powerpoint/2010/main" val="3712617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Last, the All the Extras group is looking to maximize benefits. They have some health concerns, but a low level of support and they value affordability. Supplemental benefits and extra services can help provide that support and keep healthcare costs down. More than half of this group chooses MA plans to get those benefits.</a:t>
            </a:r>
          </a:p>
        </p:txBody>
      </p:sp>
      <p:sp>
        <p:nvSpPr>
          <p:cNvPr id="4" name="Slide Number Placeholder 3"/>
          <p:cNvSpPr>
            <a:spLocks noGrp="1"/>
          </p:cNvSpPr>
          <p:nvPr>
            <p:ph type="sldNum" sz="quarter" idx="5"/>
          </p:nvPr>
        </p:nvSpPr>
        <p:spPr/>
        <p:txBody>
          <a:bodyPr/>
          <a:lstStyle/>
          <a:p>
            <a:fld id="{1A42CD25-38E0-0749-BE40-810B4A47409F}" type="slidenum">
              <a:rPr lang="en-US" smtClean="0"/>
              <a:t>17</a:t>
            </a:fld>
            <a:endParaRPr lang="en-US"/>
          </a:p>
        </p:txBody>
      </p:sp>
    </p:spTree>
    <p:extLst>
      <p:ext uri="{BB962C8B-B14F-4D97-AF65-F5344CB8AC3E}">
        <p14:creationId xmlns:p14="http://schemas.microsoft.com/office/powerpoint/2010/main" val="1966451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Let’s take a more hands-on approach to what you’ve learned so far. We’ll provide scenarios like ones that might have come from a Need, Enjoy, Add/Alter, Decision and Summary, or NEADS, analysis. You choose the plan or plan combination that might be best to recommend to the consumer for their specific needs. Ready? Here we go.</a:t>
            </a:r>
          </a:p>
        </p:txBody>
      </p:sp>
      <p:sp>
        <p:nvSpPr>
          <p:cNvPr id="4" name="Slide Number Placeholder 3"/>
          <p:cNvSpPr>
            <a:spLocks noGrp="1"/>
          </p:cNvSpPr>
          <p:nvPr>
            <p:ph type="sldNum" sz="quarter" idx="5"/>
          </p:nvPr>
        </p:nvSpPr>
        <p:spPr/>
        <p:txBody>
          <a:bodyPr/>
          <a:lstStyle/>
          <a:p>
            <a:fld id="{1A42CD25-38E0-0749-BE40-810B4A47409F}" type="slidenum">
              <a:rPr lang="en-US" smtClean="0"/>
              <a:t>18</a:t>
            </a:fld>
            <a:endParaRPr lang="en-US"/>
          </a:p>
        </p:txBody>
      </p:sp>
    </p:spTree>
    <p:extLst>
      <p:ext uri="{BB962C8B-B14F-4D97-AF65-F5344CB8AC3E}">
        <p14:creationId xmlns:p14="http://schemas.microsoft.com/office/powerpoint/2010/main" val="2724028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Andrew is 67 years old. He continues to work beyond retirement age to make ends meet. Andrew doesn’t have a lot of healthcare costs and wants to keep costs down as much as possible. He has some dental, vision and prescription drug needs, and could use other supplemental benefits that could save him money or add convenience.</a:t>
            </a:r>
          </a:p>
          <a:p>
            <a:endParaRPr lang="en-US"/>
          </a:p>
          <a:p>
            <a:r>
              <a:rPr lang="en-US"/>
              <a:t>Which of these plans might be the best fit for Andrew’s needs? Take a few seconds to make your choice.</a:t>
            </a:r>
            <a:endParaRPr lang="en-US">
              <a:cs typeface="Calibri"/>
            </a:endParaRPr>
          </a:p>
          <a:p>
            <a:endParaRPr lang="en-US"/>
          </a:p>
          <a:p>
            <a:r>
              <a:rPr lang="en-US"/>
              <a:t>[Wait about 5–10 seconds]</a:t>
            </a:r>
            <a:endParaRPr lang="en-US">
              <a:cs typeface="Calibri"/>
            </a:endParaRPr>
          </a:p>
          <a:p>
            <a:endParaRPr lang="en-US"/>
          </a:p>
          <a:p>
            <a:r>
              <a:rPr lang="en-US"/>
              <a:t>For Andrew, an MAPD plan might be the best choice. An MAPD plan provides affordability with the prescription drug coverage and other supplemental benefits that Andrew is seeking.</a:t>
            </a:r>
          </a:p>
          <a:p>
            <a:endParaRPr lang="en-US">
              <a:cs typeface="Calibri"/>
            </a:endParaRPr>
          </a:p>
          <a:p>
            <a:r>
              <a:rPr lang="en-US">
                <a:cs typeface="Calibri"/>
              </a:rPr>
              <a:t>It’s important to remember on this and the following 2 examples that these are just hypothetical situations and that you are always required to complete a full NEADS analysis to fully understand the beneficiary’s unique situation before making any plan recommendations.</a:t>
            </a:r>
          </a:p>
          <a:p>
            <a:endParaRPr lang="en-US"/>
          </a:p>
          <a:p>
            <a:r>
              <a:rPr lang="en-US"/>
              <a:t>Feeling warmed up now? Let’s try another one.</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3A225FAD-FC12-384E-8030-EAB213C8DA8E}" type="slidenum">
              <a:rPr lang="en-US" smtClean="0"/>
              <a:t>19</a:t>
            </a:fld>
            <a:endParaRPr lang="en-US"/>
          </a:p>
        </p:txBody>
      </p:sp>
    </p:spTree>
    <p:extLst>
      <p:ext uri="{BB962C8B-B14F-4D97-AF65-F5344CB8AC3E}">
        <p14:creationId xmlns:p14="http://schemas.microsoft.com/office/powerpoint/2010/main" val="3060784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Hi, I’m &lt;Speaker 1 name&gt;, &lt;bio&gt;.</a:t>
            </a:r>
          </a:p>
          <a:p>
            <a:endParaRPr lang="en-US"/>
          </a:p>
          <a:p>
            <a:r>
              <a:rPr lang="en-US"/>
              <a:t>Speaker 2: And I’m &lt;Speaker 2 name&gt;, &lt;bio&gt;. We’ll be talking about strategies for closing more sales today. Let’s get an overview of what we’ll cover.</a:t>
            </a:r>
          </a:p>
          <a:p>
            <a:endParaRPr lang="en-US"/>
          </a:p>
          <a:p>
            <a:r>
              <a:rPr lang="en-US"/>
              <a:t>In today’s presentation, we’ll start by talking about why offering a variety of plan options is a key to closing more sales. Then we’ll introduce you to the different consumer groups and learn about their shopping behavior. Then we’ll present you with some real-world examples to give you an opportunity to apply what you learn. We’ll also go over some tips that could help you out during the process of closing a sale. Lastly, we’ll take a look at Humana resources to support you closing more sales.</a:t>
            </a:r>
          </a:p>
          <a:p>
            <a:endParaRPr lang="en-US"/>
          </a:p>
          <a:p>
            <a:r>
              <a:rPr lang="en-US"/>
              <a:t>Speaker 1: Great! Let’s get started.</a:t>
            </a:r>
          </a:p>
        </p:txBody>
      </p:sp>
      <p:sp>
        <p:nvSpPr>
          <p:cNvPr id="4" name="Slide Number Placeholder 3"/>
          <p:cNvSpPr>
            <a:spLocks noGrp="1"/>
          </p:cNvSpPr>
          <p:nvPr>
            <p:ph type="sldNum" sz="quarter" idx="5"/>
          </p:nvPr>
        </p:nvSpPr>
        <p:spPr/>
        <p:txBody>
          <a:bodyPr/>
          <a:lstStyle/>
          <a:p>
            <a:fld id="{1A42CD25-38E0-0749-BE40-810B4A47409F}" type="slidenum">
              <a:rPr lang="en-US" smtClean="0"/>
              <a:t>2</a:t>
            </a:fld>
            <a:endParaRPr lang="en-US"/>
          </a:p>
        </p:txBody>
      </p:sp>
    </p:spTree>
    <p:extLst>
      <p:ext uri="{BB962C8B-B14F-4D97-AF65-F5344CB8AC3E}">
        <p14:creationId xmlns:p14="http://schemas.microsoft.com/office/powerpoint/2010/main" val="948116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Janet is 66 years old. She has some ongoing health conditions and takes some prescription drugs. She also would like to get dental implants, needs hearing aids and would like vision coverage; however, she’s on a fixed income and needs to make sure she can anticipate her out-of-pocket costs. She would be willing to pay a little more in premiums to get that predictability. </a:t>
            </a:r>
          </a:p>
          <a:p>
            <a:endParaRPr lang="en-US"/>
          </a:p>
          <a:p>
            <a:r>
              <a:rPr lang="en-US"/>
              <a:t>Which of these plans might be the best fit for Janet’s needs? Again, take a few seconds to make your choice.</a:t>
            </a:r>
            <a:endParaRPr lang="en-US">
              <a:cs typeface="Calibri"/>
            </a:endParaRPr>
          </a:p>
          <a:p>
            <a:endParaRPr lang="en-US"/>
          </a:p>
          <a:p>
            <a:r>
              <a:rPr lang="en-US"/>
              <a:t>[Wait about 5–10 seconds]</a:t>
            </a:r>
            <a:endParaRPr lang="en-US">
              <a:cs typeface="Calibri"/>
            </a:endParaRPr>
          </a:p>
          <a:p>
            <a:endParaRPr lang="en-US"/>
          </a:p>
          <a:p>
            <a:r>
              <a:rPr lang="en-US"/>
              <a:t>For Janet, a Med Supp plan with a PDP and the Humana Extend 2500 or Humana Extend 5000 plan, which both offer implant coverage, might be the best choice. The Med Supp plan and PDP can help minimize surprise out-of-pocket costs while the Humana Extend plan could give her the dental, vision and hearing coverage she desires. Just keep in mind that Humana Extend plans have a waiting period for implants, and also that plans may vary by state and not all plans offer hearing aids.</a:t>
            </a:r>
            <a:endParaRPr lang="en-US">
              <a:cs typeface="Calibri"/>
            </a:endParaRPr>
          </a:p>
          <a:p>
            <a:endParaRPr lang="en-US"/>
          </a:p>
          <a:p>
            <a:r>
              <a:rPr lang="en-US"/>
              <a:t>Here’s one last scenario.</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20</a:t>
            </a:fld>
            <a:endParaRPr lang="en-US"/>
          </a:p>
        </p:txBody>
      </p:sp>
    </p:spTree>
    <p:extLst>
      <p:ext uri="{BB962C8B-B14F-4D97-AF65-F5344CB8AC3E}">
        <p14:creationId xmlns:p14="http://schemas.microsoft.com/office/powerpoint/2010/main" val="1256373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Ron is 79 years old. He has some health concerns but no major medication needs. He’s talking to you today because his Med Supp premium rate has increased significantly since he first enrolled in the plan years ago, but his income hasn’t kept pace. It also comes out in your discussion that he’s no longer able to drive himself to the doctor, has trouble taking care of basic things around the house and there’s nobody around to help him out.</a:t>
            </a:r>
          </a:p>
          <a:p>
            <a:endParaRPr lang="en-US"/>
          </a:p>
          <a:p>
            <a:r>
              <a:rPr lang="en-US"/>
              <a:t>Which of these plans might be the best fit for Ron’s needs? </a:t>
            </a:r>
          </a:p>
          <a:p>
            <a:endParaRPr lang="en-US"/>
          </a:p>
          <a:p>
            <a:r>
              <a:rPr lang="en-US"/>
              <a:t>[Wait about 5–10 seconds]</a:t>
            </a:r>
          </a:p>
          <a:p>
            <a:endParaRPr lang="en-US"/>
          </a:p>
          <a:p>
            <a:r>
              <a:rPr lang="en-US"/>
              <a:t>In this situation, you might first want to check to see if Humana offers a more affordable Med Supp plan that is right for Ron’s needs. If there isn’t, then an MA-only plan might be the best fit if he doesn’t need prescription drug coverage. It might offer a lower premium plus keep his out-of-pocket costs affordable while offering extra services providing the care he needs and living a healthy lifestyle at home.</a:t>
            </a:r>
          </a:p>
          <a:p>
            <a:endParaRPr lang="en-US"/>
          </a:p>
          <a:p>
            <a:r>
              <a:rPr lang="en-US"/>
              <a:t>These were just examples, and of course you’ll need to conduct a NEADS analysis with consumers to discover their individual needs and present them with the most suitable plans available in your market. And don’t forget that with all these scenarios, the beneficiary may still decide that their current coverage might still be the best choice for their needs.</a:t>
            </a:r>
          </a:p>
          <a:p>
            <a:endParaRPr lang="en-US"/>
          </a:p>
          <a:p>
            <a:r>
              <a:rPr lang="en-US"/>
              <a:t>Once you do that, how do you bridge the gap from plan selection to enrollment? That’s what we’ll take a look at in the next section.</a:t>
            </a:r>
          </a:p>
          <a:p>
            <a:endParaRPr lang="en-US"/>
          </a:p>
        </p:txBody>
      </p:sp>
      <p:sp>
        <p:nvSpPr>
          <p:cNvPr id="4" name="Slide Number Placeholder 3"/>
          <p:cNvSpPr>
            <a:spLocks noGrp="1"/>
          </p:cNvSpPr>
          <p:nvPr>
            <p:ph type="sldNum" sz="quarter" idx="5"/>
          </p:nvPr>
        </p:nvSpPr>
        <p:spPr/>
        <p:txBody>
          <a:bodyPr/>
          <a:lstStyle/>
          <a:p>
            <a:fld id="{1A42CD25-38E0-0749-BE40-810B4A47409F}" type="slidenum">
              <a:rPr lang="en-US" smtClean="0"/>
              <a:t>21</a:t>
            </a:fld>
            <a:endParaRPr lang="en-US"/>
          </a:p>
        </p:txBody>
      </p:sp>
    </p:spTree>
    <p:extLst>
      <p:ext uri="{BB962C8B-B14F-4D97-AF65-F5344CB8AC3E}">
        <p14:creationId xmlns:p14="http://schemas.microsoft.com/office/powerpoint/2010/main" val="16938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Consumers know they can count on you to help them navigate the Medicare system. Present them with a variety of quality plans and narrow down their plan selection to the one that best meets their needs. How can you help them with the next step of enrolling in their plan of choice?</a:t>
            </a:r>
          </a:p>
        </p:txBody>
      </p:sp>
      <p:sp>
        <p:nvSpPr>
          <p:cNvPr id="4" name="Slide Number Placeholder 3"/>
          <p:cNvSpPr>
            <a:spLocks noGrp="1"/>
          </p:cNvSpPr>
          <p:nvPr>
            <p:ph type="sldNum" sz="quarter" idx="5"/>
          </p:nvPr>
        </p:nvSpPr>
        <p:spPr/>
        <p:txBody>
          <a:bodyPr/>
          <a:lstStyle/>
          <a:p>
            <a:fld id="{1A42CD25-38E0-0749-BE40-810B4A47409F}" type="slidenum">
              <a:rPr lang="en-US" smtClean="0"/>
              <a:t>22</a:t>
            </a:fld>
            <a:endParaRPr lang="en-US"/>
          </a:p>
        </p:txBody>
      </p:sp>
    </p:spTree>
    <p:extLst>
      <p:ext uri="{BB962C8B-B14F-4D97-AF65-F5344CB8AC3E}">
        <p14:creationId xmlns:p14="http://schemas.microsoft.com/office/powerpoint/2010/main" val="1919571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Basically, you want to remove any barriers you can that keep a prospect from enrolling in the right plan for their needs. What are some final things you can do to help members enroll?</a:t>
            </a:r>
          </a:p>
          <a:p>
            <a:endParaRPr lang="en-US"/>
          </a:p>
          <a:p>
            <a:r>
              <a:rPr lang="en-US"/>
              <a:t>Speaker 2: You’ll have already laid a foundation of trust and reliability. From there, you can make sure you connect with prospects in the ways that are more personable, understandable and convenient for them. Reach out to them proactively through their preferred channel, whether that’s email, direct mail or a phone call. You can also use in-language materials available through the Marketing Resource Center (MRC) and Sales Enablement Library (SEL). Line these materials up in advance and keep sales tools handy, such as the Rx Calculator and Find a Doctor tool with Care Highlight Ratings. If a prospect isn’t ready to enroll when you talk to them after conducting a full, compliant sales presentation, you can send up to 3 plans via Digital Marketing Materials (DMM) so that they can enroll electronically after considering their options some more.</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23</a:t>
            </a:fld>
            <a:endParaRPr lang="en-US"/>
          </a:p>
        </p:txBody>
      </p:sp>
    </p:spTree>
    <p:extLst>
      <p:ext uri="{BB962C8B-B14F-4D97-AF65-F5344CB8AC3E}">
        <p14:creationId xmlns:p14="http://schemas.microsoft.com/office/powerpoint/2010/main" val="2822543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So the prospect has narrowed down their choices to the one that looks like it will best meet their needs. Where do you take the conversation from there?</a:t>
            </a:r>
          </a:p>
          <a:p>
            <a:endParaRPr lang="en-US"/>
          </a:p>
          <a:p>
            <a:r>
              <a:rPr lang="en-US"/>
              <a:t>Speaker 2: You invite them to enroll! We’ve listed some no-pressure invitations to enroll here.</a:t>
            </a:r>
            <a:endParaRPr lang="en-US">
              <a:cs typeface="Calibri"/>
            </a:endParaRPr>
          </a:p>
          <a:p>
            <a:endParaRPr lang="en-US"/>
          </a:p>
          <a:p>
            <a:r>
              <a:rPr lang="en-US"/>
              <a:t>But not every agent comes from a sales background, and asking for the sale might feel uncomfortable to some people. If that’s you, don’t worry. If you’ve provided reliable service and built a relationship of trust with your customer, they’ll likely take an invitation to enroll in the spirit you intend it: as just one more thing you can do to help them out. As licensed sales agent Joe </a:t>
            </a:r>
            <a:r>
              <a:rPr lang="en-US" err="1"/>
              <a:t>Kathrein</a:t>
            </a:r>
            <a:r>
              <a:rPr lang="en-US"/>
              <a:t> says, “Have confidence knowing that you have a great product behind you. You don’t have to fall all over yourself to make a sale, because the product is excellent.”</a:t>
            </a:r>
          </a:p>
          <a:p>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And remember that as an agent, it’s important to listen closely to the beneficiary’s response—if they seem unsure or hesitant, give them space and time to make a decision, and never pressure them to enroll.</a:t>
            </a:r>
          </a:p>
          <a:p>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24</a:t>
            </a:fld>
            <a:endParaRPr lang="en-US"/>
          </a:p>
        </p:txBody>
      </p:sp>
    </p:spTree>
    <p:extLst>
      <p:ext uri="{BB962C8B-B14F-4D97-AF65-F5344CB8AC3E}">
        <p14:creationId xmlns:p14="http://schemas.microsoft.com/office/powerpoint/2010/main" val="34980507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But what if you invite them to enroll and they decline?</a:t>
            </a:r>
          </a:p>
          <a:p>
            <a:endParaRPr lang="en-US"/>
          </a:p>
          <a:p>
            <a:r>
              <a:rPr lang="en-US"/>
              <a:t>Speaker 2: Ask the customer why they aren’t ready to enroll. Consumer objections usually boil down to 5 common statements. Here are the objections and how you can address the need or pain point underlying each one.</a:t>
            </a:r>
            <a:endParaRPr lang="en-US">
              <a:cs typeface="Calibri"/>
            </a:endParaRPr>
          </a:p>
          <a:p>
            <a:endParaRPr lang="en-US"/>
          </a:p>
          <a:p>
            <a:r>
              <a:rPr lang="en-US"/>
              <a:t>If they say they’re not interested in a private Medicare plan, they may not understand the plans or their benefits. Check their understanding and let them know how a private Medicare plan could benefit their health and their wallet.</a:t>
            </a:r>
            <a:endParaRPr lang="en-US">
              <a:cs typeface="Calibri"/>
            </a:endParaRPr>
          </a:p>
          <a:p>
            <a:endParaRPr lang="en-US"/>
          </a:p>
          <a:p>
            <a:r>
              <a:rPr lang="en-US"/>
              <a:t>If they already have a Medicare plan, you can help them understand that it’s important to re-evaluate their needs and plan annually and walk them through a NEADS analysis.</a:t>
            </a:r>
            <a:endParaRPr lang="en-US">
              <a:cs typeface="Calibri"/>
            </a:endParaRPr>
          </a:p>
          <a:p>
            <a:endParaRPr lang="en-US"/>
          </a:p>
          <a:p>
            <a:r>
              <a:rPr lang="en-US"/>
              <a:t>For those who don’t think they can afford a plan, help them understand their monthly and annual costs and help them find a plan that fits their budget. If they’re eligible, plans with Healthy Options, OTC and Flex allowances can help with budget constraints. Educate them on ways they could save on prescription drugs. You can also help them qualify for pharmaceutical assistance, see if they qualify for additional support like Low Income Subsidy, Extra Help or Medicaid, or you could connect them with local services, like their Area Agency on Aging, for financial support.</a:t>
            </a:r>
            <a:endParaRPr lang="en-US">
              <a:cs typeface="Calibri"/>
            </a:endParaRPr>
          </a:p>
          <a:p>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Remember that these are just some common responses to objections, but it's important to listen to and respect the beneficiary's responses—if they are indicating that they are not interested in the plan, you can offer to answer any additional questions they have, but you should not pressure them to enroll.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25</a:t>
            </a:fld>
            <a:endParaRPr lang="en-US"/>
          </a:p>
        </p:txBody>
      </p:sp>
    </p:spTree>
    <p:extLst>
      <p:ext uri="{BB962C8B-B14F-4D97-AF65-F5344CB8AC3E}">
        <p14:creationId xmlns:p14="http://schemas.microsoft.com/office/powerpoint/2010/main" val="1299673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If the beneficiary doesn’t want to make any changes right now, let them know the timeframe they have to make a change, such as when various election periods occur. Set a follow-up date and offer to send up to 3 plans using DMM for them to look at later.</a:t>
            </a:r>
          </a:p>
          <a:p>
            <a:endParaRPr lang="en-US"/>
          </a:p>
          <a:p>
            <a:r>
              <a:rPr lang="en-US"/>
              <a:t>You can take similar steps if the beneficiary needs more time to think or follow up with their caregiver. Let them know you’re available to talk with their caregiver if that would help.</a:t>
            </a:r>
          </a:p>
          <a:p>
            <a:endParaRPr lang="en-US"/>
          </a:p>
          <a:p>
            <a:r>
              <a:rPr lang="en-US"/>
              <a:t>Speaker 1: And what if they still don’t want to enroll?</a:t>
            </a:r>
          </a:p>
          <a:p>
            <a:endParaRPr lang="en-US"/>
          </a:p>
          <a:p>
            <a:r>
              <a:rPr lang="en-US"/>
              <a:t>Speaker 2: No problem. These words by Glenn Berkley are something to aspire to: “I show up with a sincere interest in the people I’m working with. When I leave an appointment, people know me and I know them.”</a:t>
            </a:r>
          </a:p>
          <a:p>
            <a:endParaRPr lang="en-US"/>
          </a:p>
          <a:p>
            <a:r>
              <a:rPr lang="en-US"/>
              <a:t>If the customer isn’t ready to enroll and you let them make that choice with no pressure, that lets them know that you have their best interests in mind. You’ve still left them with a great customer experience and established yourself as someone that they—and people in their network—can trust to help navigate the Medicare system.</a:t>
            </a:r>
          </a:p>
        </p:txBody>
      </p:sp>
      <p:sp>
        <p:nvSpPr>
          <p:cNvPr id="4" name="Slide Number Placeholder 3"/>
          <p:cNvSpPr>
            <a:spLocks noGrp="1"/>
          </p:cNvSpPr>
          <p:nvPr>
            <p:ph type="sldNum" sz="quarter" idx="5"/>
          </p:nvPr>
        </p:nvSpPr>
        <p:spPr/>
        <p:txBody>
          <a:bodyPr/>
          <a:lstStyle/>
          <a:p>
            <a:fld id="{1A42CD25-38E0-0749-BE40-810B4A47409F}" type="slidenum">
              <a:rPr lang="en-US" smtClean="0"/>
              <a:t>26</a:t>
            </a:fld>
            <a:endParaRPr lang="en-US"/>
          </a:p>
        </p:txBody>
      </p:sp>
    </p:spTree>
    <p:extLst>
      <p:ext uri="{BB962C8B-B14F-4D97-AF65-F5344CB8AC3E}">
        <p14:creationId xmlns:p14="http://schemas.microsoft.com/office/powerpoint/2010/main" val="2661041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A key to closing more sales is to connect with leads, prospects and members regularly. That’s why, again, in the words of licensed sales agent Glenn Berkley, “I meet with members as often as they want, hopefully annually.” Be sure to check in with members so you can address any of their unmet or anticipated needs before they turn into a greater problem.</a:t>
            </a:r>
          </a:p>
          <a:p>
            <a:endParaRPr lang="en-US"/>
          </a:p>
          <a:p>
            <a:r>
              <a:rPr lang="en-US"/>
              <a:t>Speaker 1: But customers won’t necessarily come to you on their own. That’s why outreach creates sales opportunities. Remember that outreach, along with lifestyle changes and plan satisfaction, is a trigger for consumers to shop for plans—and one of the factors you have the most control over.</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27</a:t>
            </a:fld>
            <a:endParaRPr lang="en-US"/>
          </a:p>
        </p:txBody>
      </p:sp>
    </p:spTree>
    <p:extLst>
      <p:ext uri="{BB962C8B-B14F-4D97-AF65-F5344CB8AC3E}">
        <p14:creationId xmlns:p14="http://schemas.microsoft.com/office/powerpoint/2010/main" val="3547907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We’ve covered some insights and strategies to help you close more sales. Now let’s take a look at some resources to help you along the way.</a:t>
            </a:r>
          </a:p>
        </p:txBody>
      </p:sp>
      <p:sp>
        <p:nvSpPr>
          <p:cNvPr id="4" name="Slide Number Placeholder 3"/>
          <p:cNvSpPr>
            <a:spLocks noGrp="1"/>
          </p:cNvSpPr>
          <p:nvPr>
            <p:ph type="sldNum" sz="quarter" idx="5"/>
          </p:nvPr>
        </p:nvSpPr>
        <p:spPr/>
        <p:txBody>
          <a:bodyPr/>
          <a:lstStyle/>
          <a:p>
            <a:fld id="{1A42CD25-38E0-0749-BE40-810B4A47409F}" type="slidenum">
              <a:rPr lang="en-US" smtClean="0"/>
              <a:t>28</a:t>
            </a:fld>
            <a:endParaRPr lang="en-US"/>
          </a:p>
        </p:txBody>
      </p:sp>
    </p:spTree>
    <p:extLst>
      <p:ext uri="{BB962C8B-B14F-4D97-AF65-F5344CB8AC3E}">
        <p14:creationId xmlns:p14="http://schemas.microsoft.com/office/powerpoint/2010/main" val="35800162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For more information on election periods that give eligible beneficiaries the opportunity to select a new plan at various times throughout the year, you’ll want to look through Humana’s election period playbook.</a:t>
            </a:r>
          </a:p>
          <a:p>
            <a:endParaRPr lang="en-US"/>
          </a:p>
          <a:p>
            <a:r>
              <a:rPr lang="en-US"/>
              <a:t>Speaker 1: To learn more about plans you can offer throughout the year, I recommend checking out Humana’s Medicare Supplement playbook and dental and vision playbook. These go into depth about the advantages of different plan types and how certain combinations of plans can complement one another.</a:t>
            </a:r>
            <a:endParaRPr lang="en-US">
              <a:cs typeface="Calibri"/>
            </a:endParaRPr>
          </a:p>
          <a:p>
            <a:endParaRPr lang="en-US"/>
          </a:p>
          <a:p>
            <a:r>
              <a:rPr lang="en-US"/>
              <a:t>Speaker 2: And if you’re looking for ways to streamline sales, take a look at Human’s sales technology tools playbook. There, you’ll find tools that make finding and enrolling in the right plan easier and help you close sales remotely.</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29</a:t>
            </a:fld>
            <a:endParaRPr lang="en-US"/>
          </a:p>
        </p:txBody>
      </p:sp>
    </p:spTree>
    <p:extLst>
      <p:ext uri="{BB962C8B-B14F-4D97-AF65-F5344CB8AC3E}">
        <p14:creationId xmlns:p14="http://schemas.microsoft.com/office/powerpoint/2010/main" val="536855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Speaker 1: We’ll start by discussing the advantages of offering a varied product portfolio to consumers. Having a broad selection of quality plans is a key to closing more sales. Let’s find out why.</a:t>
            </a:r>
          </a:p>
          <a:p>
            <a:endParaRPr lang="en-US"/>
          </a:p>
        </p:txBody>
      </p:sp>
      <p:sp>
        <p:nvSpPr>
          <p:cNvPr id="4" name="Slide Number Placeholder 3"/>
          <p:cNvSpPr>
            <a:spLocks noGrp="1"/>
          </p:cNvSpPr>
          <p:nvPr>
            <p:ph type="sldNum" sz="quarter" idx="5"/>
          </p:nvPr>
        </p:nvSpPr>
        <p:spPr/>
        <p:txBody>
          <a:bodyPr/>
          <a:lstStyle/>
          <a:p>
            <a:fld id="{3A225FAD-FC12-384E-8030-EAB213C8DA8E}" type="slidenum">
              <a:rPr lang="en-US" smtClean="0"/>
              <a:t>3</a:t>
            </a:fld>
            <a:endParaRPr lang="en-US"/>
          </a:p>
        </p:txBody>
      </p:sp>
    </p:spTree>
    <p:extLst>
      <p:ext uri="{BB962C8B-B14F-4D97-AF65-F5344CB8AC3E}">
        <p14:creationId xmlns:p14="http://schemas.microsoft.com/office/powerpoint/2010/main" val="26134421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For more information on the needs of different consumer groups and the plans that could help them, visit the Ignite agent education website. The site features hubs full of information and resources for veterans, multicultural audiences, plans like Medicare Supplement, individual dental and vision, prescription drug plans, DSNPs and more.</a:t>
            </a:r>
          </a:p>
          <a:p>
            <a:endParaRPr lang="en-US"/>
          </a:p>
          <a:p>
            <a:r>
              <a:rPr lang="en-US"/>
              <a:t>Speaker 2: Be sure to make full use of the Vantage agent portal, which is full of sales tools such as the Rx Calculator, Find a Doctor tool with Care Highlight ratings, Enrollment Hub, </a:t>
            </a:r>
            <a:r>
              <a:rPr lang="en-US" err="1"/>
              <a:t>FastApp</a:t>
            </a:r>
            <a:r>
              <a:rPr lang="en-US"/>
              <a:t>, Digital Marketing Materials and more.</a:t>
            </a:r>
            <a:endParaRPr lang="en-US">
              <a:cs typeface="Calibri"/>
            </a:endParaRPr>
          </a:p>
          <a:p>
            <a:endParaRPr lang="en-US"/>
          </a:p>
          <a:p>
            <a:r>
              <a:rPr lang="en-US"/>
              <a:t>Speaker 1: And when you want to reach out to prospects or members, stop by the Marketing Resource Center (MRC). It’s full of pre-approved, customizable and in-language materials that are available for print and download and it makes it easy to connect with customers.</a:t>
            </a:r>
          </a:p>
        </p:txBody>
      </p:sp>
      <p:sp>
        <p:nvSpPr>
          <p:cNvPr id="4" name="Slide Number Placeholder 3"/>
          <p:cNvSpPr>
            <a:spLocks noGrp="1"/>
          </p:cNvSpPr>
          <p:nvPr>
            <p:ph type="sldNum" sz="quarter" idx="5"/>
          </p:nvPr>
        </p:nvSpPr>
        <p:spPr/>
        <p:txBody>
          <a:bodyPr/>
          <a:lstStyle/>
          <a:p>
            <a:fld id="{1A42CD25-38E0-0749-BE40-810B4A47409F}" type="slidenum">
              <a:rPr lang="en-US" smtClean="0"/>
              <a:t>30</a:t>
            </a:fld>
            <a:endParaRPr lang="en-US"/>
          </a:p>
        </p:txBody>
      </p:sp>
    </p:spTree>
    <p:extLst>
      <p:ext uri="{BB962C8B-B14F-4D97-AF65-F5344CB8AC3E}">
        <p14:creationId xmlns:p14="http://schemas.microsoft.com/office/powerpoint/2010/main" val="38704417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If you or have questions or concerns about any of this as you’re talking to clients, Humana is here for you. There are two main ways to get one-on-one support.</a:t>
            </a:r>
          </a:p>
          <a:p>
            <a:endParaRPr lang="en-US"/>
          </a:p>
          <a:p>
            <a:r>
              <a:rPr lang="en-US"/>
              <a:t>Speaker 1: First, your local support team. Find your team at IgniteWithHumana.com/support. Your local support team can help you with business planning, client outreach, community engagement, retention tactics and Humana tools and initiatives.</a:t>
            </a:r>
            <a:endParaRPr lang="en-US">
              <a:cs typeface="Calibri"/>
            </a:endParaRPr>
          </a:p>
          <a:p>
            <a:endParaRPr lang="en-US"/>
          </a:p>
          <a:p>
            <a:r>
              <a:rPr lang="en-US"/>
              <a:t>Speaker 2: Or you can contact Agent Support for enrollment questions, application assistance, paper-application status checks and technical support.</a:t>
            </a:r>
            <a:endParaRPr lang="en-US">
              <a:cs typeface="Calibri"/>
            </a:endParaRPr>
          </a:p>
          <a:p>
            <a:endParaRPr lang="en-US"/>
          </a:p>
          <a:p>
            <a:endParaRPr lang="en-US"/>
          </a:p>
        </p:txBody>
      </p:sp>
      <p:sp>
        <p:nvSpPr>
          <p:cNvPr id="4" name="Slide Number Placeholder 3"/>
          <p:cNvSpPr>
            <a:spLocks noGrp="1"/>
          </p:cNvSpPr>
          <p:nvPr>
            <p:ph type="sldNum" sz="quarter" idx="5"/>
          </p:nvPr>
        </p:nvSpPr>
        <p:spPr/>
        <p:txBody>
          <a:bodyPr/>
          <a:lstStyle/>
          <a:p>
            <a:fld id="{1A42CD25-38E0-0749-BE40-810B4A47409F}" type="slidenum">
              <a:rPr lang="en-US" smtClean="0"/>
              <a:t>31</a:t>
            </a:fld>
            <a:endParaRPr lang="en-US"/>
          </a:p>
        </p:txBody>
      </p:sp>
    </p:spTree>
    <p:extLst>
      <p:ext uri="{BB962C8B-B14F-4D97-AF65-F5344CB8AC3E}">
        <p14:creationId xmlns:p14="http://schemas.microsoft.com/office/powerpoint/2010/main" val="26336983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Thanks for joining us for this presentation. We hope you’ll be able to apply these strategies and insights and close more sales throughout the year.</a:t>
            </a:r>
          </a:p>
          <a:p>
            <a:endParaRPr lang="en-US"/>
          </a:p>
          <a:p>
            <a:r>
              <a:rPr lang="en-US"/>
              <a:t>Speaker 2: Be sure to take advantage of these resources and tools to help make closing sales easier. Reach out for support if you have any questions along the way! And before you sign off today, take some time to check out the other presentations and booths and add resources to your briefcase. Goodbye for now.</a:t>
            </a:r>
          </a:p>
          <a:p>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32</a:t>
            </a:fld>
            <a:endParaRPr lang="en-US"/>
          </a:p>
        </p:txBody>
      </p:sp>
    </p:spTree>
    <p:extLst>
      <p:ext uri="{BB962C8B-B14F-4D97-AF65-F5344CB8AC3E}">
        <p14:creationId xmlns:p14="http://schemas.microsoft.com/office/powerpoint/2010/main" val="3177794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Arguably the most important thing you can do to close more sales is to offer a variety of quality plans for consumers to choose from. Here are </a:t>
            </a:r>
            <a:r>
              <a:rPr lang="en-US" altLang="zh-CN">
                <a:ea typeface="等线"/>
              </a:rPr>
              <a:t>5</a:t>
            </a:r>
            <a:r>
              <a:rPr lang="zh-CN" altLang="en-US">
                <a:ea typeface="等线"/>
              </a:rPr>
              <a:t> </a:t>
            </a:r>
            <a:r>
              <a:rPr lang="en-US" altLang="zh-CN">
                <a:ea typeface="等线"/>
              </a:rPr>
              <a:t>reasons why this can help boost sales.</a:t>
            </a:r>
          </a:p>
          <a:p>
            <a:endParaRPr lang="en-US"/>
          </a:p>
          <a:p>
            <a:r>
              <a:rPr lang="en-US"/>
              <a:t>Speaker 2: For one thing, this gives consumers more choices. You can offer them multiple plan types to choose from, or multiple different options within the same plan type. That makes it more likely that you’ll have the right plan for each consumer’s unique needs.</a:t>
            </a:r>
            <a:endParaRPr lang="en-US">
              <a:cs typeface="Calibri"/>
            </a:endParaRPr>
          </a:p>
          <a:p>
            <a:endParaRPr lang="en-US"/>
          </a:p>
          <a:p>
            <a:r>
              <a:rPr lang="en-US"/>
              <a:t>Speaker 1: Secondly, this can help consumers find the right combination of plans if more than one plan would better meet their needs.</a:t>
            </a:r>
            <a:endParaRPr lang="en-US">
              <a:cs typeface="Calibri"/>
            </a:endParaRPr>
          </a:p>
          <a:p>
            <a:endParaRPr lang="en-US"/>
          </a:p>
          <a:p>
            <a:r>
              <a:rPr lang="en-US"/>
              <a:t>Speaker 2: A third reason is that as consumer needs change, such as changes in income, transportation or other aspects of their life, you have plans that they may be a better fit for their new situation.</a:t>
            </a:r>
            <a:endParaRPr lang="en-US">
              <a:cs typeface="Calibri"/>
            </a:endParaRPr>
          </a:p>
          <a:p>
            <a:endParaRPr lang="en-US"/>
          </a:p>
          <a:p>
            <a:r>
              <a:rPr lang="en-US"/>
              <a:t>Speaker 1: And a fourth reason is that many plan types can be sold year-round—not just during the Annual Election Period, or AEP.</a:t>
            </a:r>
            <a:endParaRPr lang="en-US">
              <a:cs typeface="Calibri"/>
            </a:endParaRPr>
          </a:p>
          <a:p>
            <a:endParaRPr lang="en-US"/>
          </a:p>
          <a:p>
            <a:r>
              <a:rPr lang="en-US"/>
              <a:t>Speaker 2: Lastly, all of this helps establish consumer loyalty to you as an agent and the Humana brand. When you offer a selection of plans that helps consumers find the right plan for their needs any time of year, they’re more likely to trust you with their health insurance decisions when their needs change.</a:t>
            </a:r>
            <a:endParaRPr lang="en-US">
              <a:cs typeface="Calibri"/>
            </a:endParaRPr>
          </a:p>
          <a:p>
            <a:endParaRPr lang="en-US"/>
          </a:p>
          <a:p>
            <a:r>
              <a:rPr lang="en-US"/>
              <a:t>Speaker 1: So when we talk about a variety of plans, what, exactly, does that look like?</a:t>
            </a:r>
            <a:endParaRPr lang="en-US">
              <a:cs typeface="Calibri"/>
            </a:endParaRPr>
          </a:p>
          <a:p>
            <a:endParaRPr lang="en-US"/>
          </a:p>
          <a:p>
            <a:r>
              <a:rPr lang="en-US"/>
              <a:t>Speaker 2: That’s a good question. Let’s go over some options you can offer consumers.</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4</a:t>
            </a:fld>
            <a:endParaRPr lang="en-US"/>
          </a:p>
        </p:txBody>
      </p:sp>
    </p:spTree>
    <p:extLst>
      <p:ext uri="{BB962C8B-B14F-4D97-AF65-F5344CB8AC3E}">
        <p14:creationId xmlns:p14="http://schemas.microsoft.com/office/powerpoint/2010/main" val="2812697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Two of the options that consumers commonly choose from are Medicare Advantage, or MA, and Medicare Supplement, often called Med Supp. These two plans cannot be enrolled in at the same time. Let’s look at the advantages of each of these and dispel some common misconceptions while we’re at it. So what’s so great about MA?</a:t>
            </a:r>
          </a:p>
          <a:p>
            <a:endParaRPr lang="en-US"/>
          </a:p>
          <a:p>
            <a:r>
              <a:rPr lang="en-US"/>
              <a:t>Speaker 1: MA plans offer a variety of coverage, including supplemental benefits and extra services, under one plan. They can also offer low premiums and copays, holistic and coordinated care, broad provider networks and more.</a:t>
            </a:r>
            <a:endParaRPr lang="en-US">
              <a:cs typeface="Calibri"/>
            </a:endParaRPr>
          </a:p>
          <a:p>
            <a:endParaRPr lang="en-US"/>
          </a:p>
          <a:p>
            <a:r>
              <a:rPr lang="en-US"/>
              <a:t>Speaker 2: With so much to offer, why doesn’t everyone choose an MA plan?</a:t>
            </a:r>
            <a:endParaRPr lang="en-US">
              <a:cs typeface="Calibri"/>
            </a:endParaRPr>
          </a:p>
          <a:p>
            <a:endParaRPr lang="en-US"/>
          </a:p>
          <a:p>
            <a:r>
              <a:rPr lang="en-US"/>
              <a:t>Speaker 1: For two big reasons. One is that many consumers have needs that might be better met by another plan or combination of plans. Just because MA plans offer broad coverage doesn’t mean that’s what every consumer wants or needs. Secondly, of those consumers that MA plans might be great for, many beneficiaries aren’t aware of MA plans or don’t understand how they work. And for those who do know about MA, they might still need guidance finding the right MA plan for their needs.</a:t>
            </a:r>
            <a:endParaRPr lang="en-US">
              <a:cs typeface="Calibri"/>
            </a:endParaRPr>
          </a:p>
          <a:p>
            <a:endParaRPr lang="en-US"/>
          </a:p>
          <a:p>
            <a:r>
              <a:rPr lang="en-US"/>
              <a:t>Speaker 2: So where does Med Supp fit into the picture?</a:t>
            </a:r>
            <a:endParaRPr lang="en-US">
              <a:cs typeface="Calibri"/>
            </a:endParaRPr>
          </a:p>
          <a:p>
            <a:endParaRPr lang="en-US"/>
          </a:p>
          <a:p>
            <a:r>
              <a:rPr lang="en-US"/>
              <a:t>Speaker 1: Most consumers that don’t choose an MA plan choose Original Medicare and enroll in a Med Supp plan instead. Depending on the beneficiary’s situation, Med Supp might make out-of-pocket costs more predictable, the enrollee’s preferred providers or a broader network of providers might be available through Med Supp and Med Supp might offer just the right level of extra services for the beneficiary’s unique needs. And while rates could change from year to year, Med Supp plan benefits don’t change and members enjoy guaranteed renewal as long as they pay their premiums. MA plan benefits may change over time and members must re-enroll each year.</a:t>
            </a:r>
            <a:endParaRPr lang="en-US">
              <a:cs typeface="Calibri"/>
            </a:endParaRPr>
          </a:p>
          <a:p>
            <a:endParaRPr lang="en-US"/>
          </a:p>
          <a:p>
            <a:r>
              <a:rPr lang="en-US"/>
              <a:t>Speaker 2: Don’t forget that if the beneficiary wants supplemental benefits like prescription drug, dental, vision or hearing coverage, they can add a prescription drug plan or a stand-alone plan that provides the types of coverage they need.</a:t>
            </a:r>
            <a:endParaRPr lang="en-US">
              <a:cs typeface="Calibri"/>
            </a:endParaRPr>
          </a:p>
          <a:p>
            <a:endParaRPr lang="en-US"/>
          </a:p>
          <a:p>
            <a:r>
              <a:rPr lang="en-US"/>
              <a:t>Speaker 1: Don’t people want all of those things covered under one plan?</a:t>
            </a:r>
            <a:endParaRPr lang="en-US">
              <a:cs typeface="Calibri"/>
            </a:endParaRPr>
          </a:p>
          <a:p>
            <a:endParaRPr lang="en-US"/>
          </a:p>
          <a:p>
            <a:r>
              <a:rPr lang="en-US"/>
              <a:t>Speaker 2: That’s one of the things that makes Med Supp and other options so important to offer: not everyone wants to pay for all those benefits, especially if they don’t plan on using them. Med Supp, plus some combination of PDPs or IDV plans, if desired, can offer different consumers just the right coverage.</a:t>
            </a:r>
            <a:endParaRPr lang="en-US">
              <a:cs typeface="Calibri"/>
            </a:endParaRPr>
          </a:p>
          <a:p>
            <a:endParaRPr lang="en-US"/>
          </a:p>
          <a:p>
            <a:r>
              <a:rPr lang="en-US"/>
              <a:t>Speaker 1: But some MA plans are as low as $0? How could a Med Supp plan compete with that?</a:t>
            </a:r>
            <a:endParaRPr lang="en-US">
              <a:cs typeface="Calibri"/>
            </a:endParaRPr>
          </a:p>
          <a:p>
            <a:endParaRPr lang="en-US"/>
          </a:p>
          <a:p>
            <a:r>
              <a:rPr lang="en-US"/>
              <a:t>Speaker 2: Despite potentially $0 premiums for MA plans, when you weigh out-of-pocket costs on different plans, Med Supp can come out ahead for certain consumers. Plus, many consumers value the predictability of costs on a Med Supp plan over the potentially lower premium of an MA plan. Also, premiums for Med Supp plans can be extremely affordable in certain markets.</a:t>
            </a:r>
            <a:endParaRPr lang="en-US">
              <a:cs typeface="Calibri"/>
            </a:endParaRPr>
          </a:p>
          <a:p>
            <a:endParaRPr lang="en-US"/>
          </a:p>
          <a:p>
            <a:r>
              <a:rPr lang="en-US"/>
              <a:t>Speaker 1: So MA plans and Med Supp plans really have something unique to offer different consumers.</a:t>
            </a:r>
            <a:endParaRPr lang="en-US">
              <a:cs typeface="Calibri"/>
            </a:endParaRPr>
          </a:p>
          <a:p>
            <a:endParaRPr lang="en-US"/>
          </a:p>
          <a:p>
            <a:r>
              <a:rPr lang="en-US"/>
              <a:t>Speaker 2: Yes, but they can also both meet some of the same needs. It might not be clear which is right for an individual consumer until you discuss their needs in detail and weigh the out-of-pocket costs and benefits of different plans.</a:t>
            </a:r>
            <a:endParaRPr lang="en-US">
              <a:cs typeface="Calibri"/>
            </a:endParaRPr>
          </a:p>
          <a:p>
            <a:endParaRPr lang="en-US"/>
          </a:p>
          <a:p>
            <a:r>
              <a:rPr lang="en-US"/>
              <a:t>Speaker 1: That’s good to know. What about the other plans we’ve mentioned?</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5</a:t>
            </a:fld>
            <a:endParaRPr lang="en-US"/>
          </a:p>
        </p:txBody>
      </p:sp>
    </p:spTree>
    <p:extLst>
      <p:ext uri="{BB962C8B-B14F-4D97-AF65-F5344CB8AC3E}">
        <p14:creationId xmlns:p14="http://schemas.microsoft.com/office/powerpoint/2010/main" val="4258666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We also mentioned PDPs, which provide prescription drug coverage for Original Medicare beneficiaries. If beneficiaries with Original Medicare don’t want the full range of coverage offered by an MA plan, then a PDP might be just the right level of coverage for those with prescription drug needs.</a:t>
            </a:r>
          </a:p>
          <a:p>
            <a:endParaRPr lang="en-US"/>
          </a:p>
          <a:p>
            <a:r>
              <a:rPr lang="en-US"/>
              <a:t>Speaker 1: And for those who want dental, vision or hearing coverage in addition to Original Medicare, they could add an IDV plan.</a:t>
            </a:r>
            <a:endParaRPr lang="en-US">
              <a:cs typeface="Calibri"/>
            </a:endParaRPr>
          </a:p>
          <a:p>
            <a:endParaRPr lang="en-US"/>
          </a:p>
          <a:p>
            <a:r>
              <a:rPr lang="en-US"/>
              <a:t>Speaker 2: Not just those enrolled in Original Medicare!</a:t>
            </a:r>
            <a:endParaRPr lang="en-US">
              <a:cs typeface="Calibri"/>
            </a:endParaRPr>
          </a:p>
          <a:p>
            <a:endParaRPr lang="en-US"/>
          </a:p>
          <a:p>
            <a:r>
              <a:rPr lang="en-US"/>
              <a:t>Speaker 1: That’s right. One of the great things about IDV plans is that they can even be sold to people under the age of 65 who aren’t yet eligible for Medicare.</a:t>
            </a:r>
            <a:endParaRPr lang="en-US">
              <a:cs typeface="Calibri"/>
            </a:endParaRPr>
          </a:p>
          <a:p>
            <a:endParaRPr lang="en-US"/>
          </a:p>
          <a:p>
            <a:r>
              <a:rPr lang="en-US"/>
              <a:t>Speaker 2: Since Med Supp plans, PDPs and IDV plans can be sold year-round and IDV plans can be sold to non-Medicare-eligible beneficiaries, and these plans can be mixed and matched as needed, offering these plans opens up a lot of options for consumers and gives you more opportunities to sell plans throughout the year. Speaking of year-round sales, let’s take a closer look at that.</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6</a:t>
            </a:fld>
            <a:endParaRPr lang="en-US"/>
          </a:p>
        </p:txBody>
      </p:sp>
    </p:spTree>
    <p:extLst>
      <p:ext uri="{BB962C8B-B14F-4D97-AF65-F5344CB8AC3E}">
        <p14:creationId xmlns:p14="http://schemas.microsoft.com/office/powerpoint/2010/main" val="2818208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So how does selling year-round work?</a:t>
            </a:r>
          </a:p>
          <a:p>
            <a:endParaRPr lang="en-US"/>
          </a:p>
          <a:p>
            <a:r>
              <a:rPr lang="en-US"/>
              <a:t>Speaker 1: First of all, there are some MA and PDP plans that can be sold outside of the annual election period, or AEP. These plans can be sold during certain special election periods, or SEPs, other times of year when a consumer experiences a situation change like moving, losing employer coverage and changes in their government benefits. Certain MA plans, such as Dual Eligible Special Needs Plans, or DSNPs, also have enrollment opportunities for eligible individuals outside of AEP. Then there are non-MA plans that can be sold year-round.</a:t>
            </a:r>
          </a:p>
          <a:p>
            <a:endParaRPr lang="en-US"/>
          </a:p>
          <a:p>
            <a:r>
              <a:rPr lang="en-US"/>
              <a:t>Speaker 2: Those include Med Supp plans and individual dental and vision plans, or IDV plans. Plus, as we mentioned earlier, IDV plans can even be sold to pre-Medicare-age consumers throughout the year. So these are a lot of plan options that can be sold both during and outside AEP.</a:t>
            </a:r>
          </a:p>
          <a:p>
            <a:endParaRPr lang="en-US"/>
          </a:p>
          <a:p>
            <a:r>
              <a:rPr lang="en-US"/>
              <a:t>In addition to these options, eligible beneficiaries can shop for new plans during special enrollment periods, or SEPs, that occur at certain times of year. Let’s take a closer look at SEPs so you understand the timing and eligibility for these plans a little better.</a:t>
            </a:r>
          </a:p>
        </p:txBody>
      </p:sp>
      <p:sp>
        <p:nvSpPr>
          <p:cNvPr id="4" name="Slide Number Placeholder 3"/>
          <p:cNvSpPr>
            <a:spLocks noGrp="1"/>
          </p:cNvSpPr>
          <p:nvPr>
            <p:ph type="sldNum" sz="quarter" idx="5"/>
          </p:nvPr>
        </p:nvSpPr>
        <p:spPr/>
        <p:txBody>
          <a:bodyPr/>
          <a:lstStyle/>
          <a:p>
            <a:fld id="{1A42CD25-38E0-0749-BE40-810B4A47409F}" type="slidenum">
              <a:rPr lang="en-US" smtClean="0"/>
              <a:t>7</a:t>
            </a:fld>
            <a:endParaRPr lang="en-US"/>
          </a:p>
        </p:txBody>
      </p:sp>
    </p:spTree>
    <p:extLst>
      <p:ext uri="{BB962C8B-B14F-4D97-AF65-F5344CB8AC3E}">
        <p14:creationId xmlns:p14="http://schemas.microsoft.com/office/powerpoint/2010/main" val="3233598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2: So which SEPs do we need to know about?</a:t>
            </a:r>
          </a:p>
          <a:p>
            <a:endParaRPr lang="en-US"/>
          </a:p>
          <a:p>
            <a:r>
              <a:rPr lang="en-US"/>
              <a:t>Speaker 1: We can’t cover all the SEPs here today, but here are a few main ones that create opportunities for members to adjust their plan selection at different times of the year, if eligible. </a:t>
            </a:r>
          </a:p>
          <a:p>
            <a:endParaRPr lang="en-US"/>
          </a:p>
          <a:p>
            <a:r>
              <a:rPr lang="en-US"/>
              <a:t>The first SEP of note is the Medicare Advantage Open Election Period, or MA OEP, which lasts the first quarter of the year and gives MA or MAPD beneficiaries the opportunity to discuss switching plans if express dissatisfaction with their new plan. There are a few very important restrictions to note about this election period. Do not:</a:t>
            </a:r>
          </a:p>
          <a:p>
            <a:endParaRPr lang="en-US"/>
          </a:p>
          <a:p>
            <a:pPr marL="171450" indent="-171450">
              <a:buFont typeface="Arial" panose="020B0604020202020204" pitchFamily="34" charset="0"/>
              <a:buChar char="•"/>
            </a:pPr>
            <a:r>
              <a:rPr lang="en-US"/>
              <a:t>Send unsolicited materials referencing MA OEP or advertising the ability to switch plans.</a:t>
            </a:r>
          </a:p>
          <a:p>
            <a:pPr marL="171450" indent="-171450">
              <a:buFont typeface="Arial" panose="020B0604020202020204" pitchFamily="34" charset="0"/>
              <a:buChar char="•"/>
            </a:pPr>
            <a:r>
              <a:rPr lang="en-US"/>
              <a:t>Call or contact former enrollees who selected a new plan during AEP.</a:t>
            </a:r>
          </a:p>
          <a:p>
            <a:pPr marL="171450" indent="-171450">
              <a:buFont typeface="Arial" panose="020B0604020202020204" pitchFamily="34" charset="0"/>
              <a:buChar char="•"/>
            </a:pPr>
            <a:r>
              <a:rPr lang="en-US"/>
              <a:t>Target beneficiaries who are in the MA OEP due to making a choice during AEP.</a:t>
            </a:r>
          </a:p>
          <a:p>
            <a:pPr marL="171450" indent="-171450">
              <a:buFont typeface="Arial" panose="020B0604020202020204" pitchFamily="34" charset="0"/>
              <a:buChar char="•"/>
            </a:pPr>
            <a:r>
              <a:rPr lang="en-US"/>
              <a:t>Engage in or promote agent activities to target the MA OEP as an opportunity to make further sales.</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You should only discuss the MA OEP with a beneficiary if they first indicate dissatisfaction with their current plan. You may then discuss all application election periods with the client, including MA OEP.</a:t>
            </a:r>
          </a:p>
          <a:p>
            <a:endParaRPr lang="en-US"/>
          </a:p>
          <a:p>
            <a:r>
              <a:rPr lang="en-US"/>
              <a:t>Speaker 2: There’s also a quarterly SEP through most of the year for dual-eligible individuals that might benefit from changing to a Dual-eligible Special Needs Plan, or DSNP, due to their financial circumstances. For areas with 5-star plans, the 5-star SEP goes through most of the year and allows consumers to enroll in MA plans rated 5 out of 5 stars, where they’re available.</a:t>
            </a:r>
          </a:p>
          <a:p>
            <a:endParaRPr lang="en-US"/>
          </a:p>
          <a:p>
            <a:r>
              <a:rPr lang="en-US"/>
              <a:t>We all know about the Annual Election Period, or AEP, as the time of year when beneficiaries can switch MA plans. For people turning 65, the year-round Initial Election Period, or IEP, allows them to enroll in their first MA plan any time throughout the year.</a:t>
            </a:r>
          </a:p>
        </p:txBody>
      </p:sp>
      <p:sp>
        <p:nvSpPr>
          <p:cNvPr id="4" name="Slide Number Placeholder 3"/>
          <p:cNvSpPr>
            <a:spLocks noGrp="1"/>
          </p:cNvSpPr>
          <p:nvPr>
            <p:ph type="sldNum" sz="quarter" idx="5"/>
          </p:nvPr>
        </p:nvSpPr>
        <p:spPr/>
        <p:txBody>
          <a:bodyPr/>
          <a:lstStyle/>
          <a:p>
            <a:fld id="{1A42CD25-38E0-0749-BE40-810B4A47409F}" type="slidenum">
              <a:rPr lang="en-US" smtClean="0"/>
              <a:t>8</a:t>
            </a:fld>
            <a:endParaRPr lang="en-US"/>
          </a:p>
        </p:txBody>
      </p:sp>
    </p:spTree>
    <p:extLst>
      <p:ext uri="{BB962C8B-B14F-4D97-AF65-F5344CB8AC3E}">
        <p14:creationId xmlns:p14="http://schemas.microsoft.com/office/powerpoint/2010/main" val="322662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It’s worth emphasizing that offering a variety of plans now also sets up opportunities down the road. Case in point are two common plan switches: Med Supp to MA and PDP to a Medicare Advantage Prescription Drug, or MAPD, plan.</a:t>
            </a:r>
          </a:p>
          <a:p>
            <a:endParaRPr lang="en-US"/>
          </a:p>
          <a:p>
            <a:r>
              <a:rPr lang="en-US"/>
              <a:t>Speaker 2: What does offering a broad portfolio of plans have to do with plan switching down the road?</a:t>
            </a:r>
            <a:endParaRPr lang="en-US">
              <a:cs typeface="Calibri"/>
            </a:endParaRPr>
          </a:p>
          <a:p>
            <a:endParaRPr lang="en-US"/>
          </a:p>
          <a:p>
            <a:r>
              <a:rPr lang="en-US"/>
              <a:t>Speaker 1: That’s a great question. At the time that prospects decide on a plan, a PDP or Med Supp plan might be the right plan for their needs, so it’s important that you offer those plans. Helping them find the right plan and helping them get the most out of their benefits helps build trust and loyalty. Then you’ll likely be the person they count on when their needs change. </a:t>
            </a:r>
          </a:p>
          <a:p>
            <a:endParaRPr lang="en-US"/>
          </a:p>
          <a:p>
            <a:r>
              <a:rPr lang="en-US"/>
              <a:t>Speaker 2: With PDP and Med Supp plans, you’ll want to listen for cues like out-of-pocket costs getting too high, needing more support, wanting more supplemental benefits or needing greater convenience. If you hear those, it might be worth exploring whether switching to an MA or MAPD plan might be right for the beneficiary at this time.</a:t>
            </a:r>
            <a:endParaRPr lang="en-US">
              <a:cs typeface="Calibri"/>
            </a:endParaRPr>
          </a:p>
        </p:txBody>
      </p:sp>
      <p:sp>
        <p:nvSpPr>
          <p:cNvPr id="4" name="Slide Number Placeholder 3"/>
          <p:cNvSpPr>
            <a:spLocks noGrp="1"/>
          </p:cNvSpPr>
          <p:nvPr>
            <p:ph type="sldNum" sz="quarter" idx="5"/>
          </p:nvPr>
        </p:nvSpPr>
        <p:spPr/>
        <p:txBody>
          <a:bodyPr/>
          <a:lstStyle/>
          <a:p>
            <a:fld id="{1A42CD25-38E0-0749-BE40-810B4A47409F}" type="slidenum">
              <a:rPr lang="en-US" smtClean="0"/>
              <a:t>9</a:t>
            </a:fld>
            <a:endParaRPr lang="en-US"/>
          </a:p>
        </p:txBody>
      </p:sp>
    </p:spTree>
    <p:extLst>
      <p:ext uri="{BB962C8B-B14F-4D97-AF65-F5344CB8AC3E}">
        <p14:creationId xmlns:p14="http://schemas.microsoft.com/office/powerpoint/2010/main" val="3334094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1528057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3E27-B76B-5A88-3169-9515424858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8E5572F-AB7A-4C59-BF53-14BBAEB2CE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FB7CE7-DD3B-177C-C3EB-F06E302EDDC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FF213AB-13D0-B3B4-0836-59091D2B6F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8EE0D4-A81C-4D2E-99E5-917E7D9DF786}"/>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1305125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CB028-68E9-21E0-C776-3511B737EB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C51399-3AD2-295C-5A6D-BF7D28E8EB9E}"/>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116819C8-1573-7E93-7592-8CFE12D38B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F05D83-8197-2C06-4879-EF42ACDE7DDD}"/>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3682806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66160-33C6-23A5-7908-D40A3A0C64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987787-9ECB-50F2-FB10-0139E3668A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D8B0FA-5A01-CC96-278C-EC1B6B80276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5FDC38C-50E6-2CC3-50AB-0CB78B3791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5865AD-24A5-3D57-FB52-20C33B9AEBE8}"/>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2861995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C4408C-520A-F720-C0B1-436B23981D4A}"/>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EE813711-062F-1BF2-1365-94B3C5EB6F2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3AEA61-1ACC-E431-3897-5BDFE9569E1B}"/>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630015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84076-6644-875B-813E-75EC318183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CB2B7C-9DC7-E819-6654-1DDBD82263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ED6A2E-592F-DAF2-6691-1E59E0CE3704}"/>
              </a:ext>
            </a:extLst>
          </p:cNvPr>
          <p:cNvSpPr>
            <a:spLocks noGrp="1"/>
          </p:cNvSpPr>
          <p:nvPr>
            <p:ph type="dt" sz="half" idx="10"/>
          </p:nvPr>
        </p:nvSpPr>
        <p:spPr/>
        <p:txBody>
          <a:bodyPr/>
          <a:lstStyle/>
          <a:p>
            <a:fld id="{A01FA6D3-09BC-7E42-8033-14C77C17C6EC}" type="datetimeFigureOut">
              <a:rPr lang="en-US" smtClean="0"/>
              <a:t>6/20/2023</a:t>
            </a:fld>
            <a:endParaRPr lang="en-US"/>
          </a:p>
        </p:txBody>
      </p:sp>
      <p:sp>
        <p:nvSpPr>
          <p:cNvPr id="5" name="Footer Placeholder 4">
            <a:extLst>
              <a:ext uri="{FF2B5EF4-FFF2-40B4-BE49-F238E27FC236}">
                <a16:creationId xmlns:a16="http://schemas.microsoft.com/office/drawing/2014/main" id="{72F0E612-EDA8-6FE9-113F-9A4C6FEA14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A4ECA6-F8EC-5407-4944-7E2AC338E52E}"/>
              </a:ext>
            </a:extLst>
          </p:cNvPr>
          <p:cNvSpPr>
            <a:spLocks noGrp="1"/>
          </p:cNvSpPr>
          <p:nvPr>
            <p:ph type="sldNum" sz="quarter" idx="12"/>
          </p:nvPr>
        </p:nvSpPr>
        <p:spPr/>
        <p:txBody>
          <a:bodyPr/>
          <a:lstStyle/>
          <a:p>
            <a:fld id="{46BB35C1-A797-FE47-B47F-67D2FDA69F4D}" type="slidenum">
              <a:rPr lang="en-US" smtClean="0"/>
              <a:t>‹#›</a:t>
            </a:fld>
            <a:endParaRPr lang="en-US"/>
          </a:p>
        </p:txBody>
      </p:sp>
    </p:spTree>
    <p:extLst>
      <p:ext uri="{BB962C8B-B14F-4D97-AF65-F5344CB8AC3E}">
        <p14:creationId xmlns:p14="http://schemas.microsoft.com/office/powerpoint/2010/main" val="373586503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TextBox 4">
            <a:extLst>
              <a:ext uri="{FF2B5EF4-FFF2-40B4-BE49-F238E27FC236}">
                <a16:creationId xmlns:a16="http://schemas.microsoft.com/office/drawing/2014/main" id="{4B1284EC-8978-9264-B418-D0BF398A9B9A}"/>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840617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9" name="TextBox 8">
            <a:extLst>
              <a:ext uri="{FF2B5EF4-FFF2-40B4-BE49-F238E27FC236}">
                <a16:creationId xmlns:a16="http://schemas.microsoft.com/office/drawing/2014/main" id="{2AD662B5-F7AE-F9FB-857C-97FFB88A0867}"/>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477830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
        <p:nvSpPr>
          <p:cNvPr id="10" name="TextBox 9">
            <a:extLst>
              <a:ext uri="{FF2B5EF4-FFF2-40B4-BE49-F238E27FC236}">
                <a16:creationId xmlns:a16="http://schemas.microsoft.com/office/drawing/2014/main" id="{5178F5B6-A500-30F0-10E2-B632E3C31458}"/>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40675190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9" name="TextBox 8">
            <a:extLst>
              <a:ext uri="{FF2B5EF4-FFF2-40B4-BE49-F238E27FC236}">
                <a16:creationId xmlns:a16="http://schemas.microsoft.com/office/drawing/2014/main" id="{5EE98688-71B0-0F7A-906D-94DF356D8A45}"/>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61338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endParaRPr lang="en-US"/>
          </a:p>
        </p:txBody>
      </p:sp>
      <p:sp>
        <p:nvSpPr>
          <p:cNvPr id="3" name="TextBox 2">
            <a:extLst>
              <a:ext uri="{FF2B5EF4-FFF2-40B4-BE49-F238E27FC236}">
                <a16:creationId xmlns:a16="http://schemas.microsoft.com/office/drawing/2014/main" id="{112090CD-4AB1-8935-E5A0-89451B8C0489}"/>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3065356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811901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endParaRPr lang="en-US"/>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5" name="TextBox 4">
            <a:extLst>
              <a:ext uri="{FF2B5EF4-FFF2-40B4-BE49-F238E27FC236}">
                <a16:creationId xmlns:a16="http://schemas.microsoft.com/office/drawing/2014/main" id="{6148298B-2459-6319-0162-0C34400FD911}"/>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0081914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endParaRPr lang="en-US"/>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
        <p:nvSpPr>
          <p:cNvPr id="6" name="TextBox 5">
            <a:extLst>
              <a:ext uri="{FF2B5EF4-FFF2-40B4-BE49-F238E27FC236}">
                <a16:creationId xmlns:a16="http://schemas.microsoft.com/office/drawing/2014/main" id="{9943A30A-9416-2765-34A8-41F595B4418F}"/>
              </a:ext>
            </a:extLst>
          </p:cNvPr>
          <p:cNvSpPr txBox="1"/>
          <p:nvPr userDrawn="1"/>
        </p:nvSpPr>
        <p:spPr>
          <a:xfrm>
            <a:off x="2916958"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045981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endParaRPr lang="en-US"/>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182598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endParaRPr lang="en-US"/>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
        <p:nvSpPr>
          <p:cNvPr id="5" name="TextBox 4">
            <a:extLst>
              <a:ext uri="{FF2B5EF4-FFF2-40B4-BE49-F238E27FC236}">
                <a16:creationId xmlns:a16="http://schemas.microsoft.com/office/drawing/2014/main" id="{0A66F2A7-BDD6-BD88-D2B8-1B12E4EE9C4C}"/>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75020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endParaRPr lang="en-US"/>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5" name="TextBox 4">
            <a:extLst>
              <a:ext uri="{FF2B5EF4-FFF2-40B4-BE49-F238E27FC236}">
                <a16:creationId xmlns:a16="http://schemas.microsoft.com/office/drawing/2014/main" id="{FC65C0B4-BC51-56CE-341E-65D8EB259FB1}"/>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42293563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endParaRPr lang="en-US"/>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3" name="TextBox 2">
            <a:extLst>
              <a:ext uri="{FF2B5EF4-FFF2-40B4-BE49-F238E27FC236}">
                <a16:creationId xmlns:a16="http://schemas.microsoft.com/office/drawing/2014/main" id="{B62CCD79-EF4B-C94E-CC49-5B3B94FC3CAA}"/>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9184234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endParaRPr lang="en-US"/>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2" name="TextBox 1">
            <a:extLst>
              <a:ext uri="{FF2B5EF4-FFF2-40B4-BE49-F238E27FC236}">
                <a16:creationId xmlns:a16="http://schemas.microsoft.com/office/drawing/2014/main" id="{9041B0AB-D387-93A0-8655-B2BD8C35A0D7}"/>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9900533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endParaRPr lang="en-US"/>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
        <p:nvSpPr>
          <p:cNvPr id="2" name="TextBox 1">
            <a:extLst>
              <a:ext uri="{FF2B5EF4-FFF2-40B4-BE49-F238E27FC236}">
                <a16:creationId xmlns:a16="http://schemas.microsoft.com/office/drawing/2014/main" id="{3EF33B1A-7C9E-5734-09BD-B7EBAC9CB499}"/>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32492933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endParaRPr lang="en-US"/>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
        <p:nvSpPr>
          <p:cNvPr id="4" name="TextBox 3">
            <a:extLst>
              <a:ext uri="{FF2B5EF4-FFF2-40B4-BE49-F238E27FC236}">
                <a16:creationId xmlns:a16="http://schemas.microsoft.com/office/drawing/2014/main" id="{0D1C1A85-4814-6167-8AE8-A53CA3046590}"/>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32057257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endParaRPr lang="en-US"/>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5" name="TextBox 4">
            <a:extLst>
              <a:ext uri="{FF2B5EF4-FFF2-40B4-BE49-F238E27FC236}">
                <a16:creationId xmlns:a16="http://schemas.microsoft.com/office/drawing/2014/main" id="{8C0D29E9-F7AB-FBC2-FD59-982F9BCB46FB}"/>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566069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23643121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endParaRPr lang="en-US"/>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
        <p:nvSpPr>
          <p:cNvPr id="5" name="TextBox 4">
            <a:extLst>
              <a:ext uri="{FF2B5EF4-FFF2-40B4-BE49-F238E27FC236}">
                <a16:creationId xmlns:a16="http://schemas.microsoft.com/office/drawing/2014/main" id="{388411CB-172F-518C-F9A5-A6FB5465B1B2}"/>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41672183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endParaRPr lang="en-US"/>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2" name="TextBox 1">
            <a:extLst>
              <a:ext uri="{FF2B5EF4-FFF2-40B4-BE49-F238E27FC236}">
                <a16:creationId xmlns:a16="http://schemas.microsoft.com/office/drawing/2014/main" id="{8AD9C5EB-C391-ABE3-3A82-F64DB2BF5B38}"/>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8826385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r>
              <a:rPr lang="en-US"/>
              <a:t>Click icon to add picture</a:t>
            </a:r>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endParaRPr lang="en-US"/>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3" name="TextBox 2">
            <a:extLst>
              <a:ext uri="{FF2B5EF4-FFF2-40B4-BE49-F238E27FC236}">
                <a16:creationId xmlns:a16="http://schemas.microsoft.com/office/drawing/2014/main" id="{9632A966-81B2-54F7-81E8-9D4C1D985534}"/>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3841824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r>
              <a:rPr lang="en-US"/>
              <a:t>Click icon to add picture</a:t>
            </a:r>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r>
              <a:rPr lang="en-US"/>
              <a:t>Click icon to add picture</a:t>
            </a:r>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endParaRPr lang="en-US"/>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
        <p:nvSpPr>
          <p:cNvPr id="3" name="TextBox 2">
            <a:extLst>
              <a:ext uri="{FF2B5EF4-FFF2-40B4-BE49-F238E27FC236}">
                <a16:creationId xmlns:a16="http://schemas.microsoft.com/office/drawing/2014/main" id="{B18F2B10-948B-9A43-757D-6B7B32AF3080}"/>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7838164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r>
              <a:rPr lang="en-US"/>
              <a:t>Click icon to add picture</a:t>
            </a:r>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r>
              <a:rPr lang="en-US"/>
              <a:t>Click icon to add picture</a:t>
            </a:r>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endParaRPr lang="en-US"/>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0E879EA-7663-D5D0-EA1F-68E2F9A36EBE}"/>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6727967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r>
              <a:rPr lang="en-US"/>
              <a:t>Click icon to add picture</a:t>
            </a:r>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r>
              <a:rPr lang="en-US"/>
              <a:t>Click icon to add picture</a:t>
            </a:r>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endParaRPr lang="en-US"/>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3" name="TextBox 2">
            <a:extLst>
              <a:ext uri="{FF2B5EF4-FFF2-40B4-BE49-F238E27FC236}">
                <a16:creationId xmlns:a16="http://schemas.microsoft.com/office/drawing/2014/main" id="{C4033A8A-D9FB-EC75-4FEE-E3A01F9FE54B}"/>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39134921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endParaRPr lang="en-US"/>
          </a:p>
        </p:txBody>
      </p:sp>
      <p:sp>
        <p:nvSpPr>
          <p:cNvPr id="8" name="TextBox 7">
            <a:extLst>
              <a:ext uri="{FF2B5EF4-FFF2-40B4-BE49-F238E27FC236}">
                <a16:creationId xmlns:a16="http://schemas.microsoft.com/office/drawing/2014/main" id="{BB21105A-7C18-FB85-FAAD-23582E2199E6}"/>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660267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endParaRPr lang="en-US"/>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
        <p:nvSpPr>
          <p:cNvPr id="2" name="TextBox 1">
            <a:extLst>
              <a:ext uri="{FF2B5EF4-FFF2-40B4-BE49-F238E27FC236}">
                <a16:creationId xmlns:a16="http://schemas.microsoft.com/office/drawing/2014/main" id="{080885C3-4E3D-3B4E-D423-A4CADD57931E}"/>
              </a:ext>
            </a:extLst>
          </p:cNvPr>
          <p:cNvSpPr txBox="1"/>
          <p:nvPr userDrawn="1"/>
        </p:nvSpPr>
        <p:spPr>
          <a:xfrm>
            <a:off x="2916958"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275084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r>
              <a:rPr lang="en-US"/>
              <a:t>Click icon to add chart</a:t>
            </a:r>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endParaRPr lang="en-US"/>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
        <p:nvSpPr>
          <p:cNvPr id="3" name="TextBox 2">
            <a:extLst>
              <a:ext uri="{FF2B5EF4-FFF2-40B4-BE49-F238E27FC236}">
                <a16:creationId xmlns:a16="http://schemas.microsoft.com/office/drawing/2014/main" id="{F9AB2B23-5703-5C75-ADBF-D519516BEFE8}"/>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40496313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r>
              <a:rPr lang="en-US"/>
              <a:t>Click icon to add chart</a:t>
            </a: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endParaRPr lang="en-US"/>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3" name="TextBox 2">
            <a:extLst>
              <a:ext uri="{FF2B5EF4-FFF2-40B4-BE49-F238E27FC236}">
                <a16:creationId xmlns:a16="http://schemas.microsoft.com/office/drawing/2014/main" id="{206CB9AE-A6D7-EFB9-DC48-936596FE3C07}"/>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816859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18179160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r>
              <a:rPr lang="en-US"/>
              <a:t>Click icon to add chart</a:t>
            </a:r>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r>
              <a:rPr lang="en-US"/>
              <a:t>Click icon to add chart</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r>
              <a:rPr lang="en-US"/>
              <a:t>Click icon to add chart</a:t>
            </a:r>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r>
              <a:rPr lang="en-US"/>
              <a:t>Click icon to add chart</a:t>
            </a: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endParaRPr lang="en-US"/>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3" name="TextBox 2">
            <a:extLst>
              <a:ext uri="{FF2B5EF4-FFF2-40B4-BE49-F238E27FC236}">
                <a16:creationId xmlns:a16="http://schemas.microsoft.com/office/drawing/2014/main" id="{F2DF0A3A-E5AF-3AE2-0A37-8612EC42B2B0}"/>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5886793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r>
              <a:rPr lang="en-US"/>
              <a:t>Click icon to add chart</a:t>
            </a:r>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r>
              <a:rPr lang="en-US"/>
              <a:t>Click icon to add chart</a:t>
            </a:r>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r>
              <a:rPr lang="en-US"/>
              <a:t>Click icon to add chart</a:t>
            </a:r>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r>
              <a:rPr lang="en-US"/>
              <a:t>Click icon to add chart</a:t>
            </a: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endParaRPr lang="en-US"/>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3" name="TextBox 2">
            <a:extLst>
              <a:ext uri="{FF2B5EF4-FFF2-40B4-BE49-F238E27FC236}">
                <a16:creationId xmlns:a16="http://schemas.microsoft.com/office/drawing/2014/main" id="{D144AF30-8D85-0D97-E5EE-D8DFA5B327A1}"/>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0622949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endParaRPr lang="en-US"/>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
        <p:nvSpPr>
          <p:cNvPr id="3" name="TextBox 2">
            <a:extLst>
              <a:ext uri="{FF2B5EF4-FFF2-40B4-BE49-F238E27FC236}">
                <a16:creationId xmlns:a16="http://schemas.microsoft.com/office/drawing/2014/main" id="{3469FA8E-4BD8-346C-146E-147B3C2DD824}"/>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37515688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r>
              <a:rPr lang="en-US"/>
              <a:t>Click icon to add table</a:t>
            </a:r>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endParaRPr lang="en-US"/>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4" name="TextBox 3">
            <a:extLst>
              <a:ext uri="{FF2B5EF4-FFF2-40B4-BE49-F238E27FC236}">
                <a16:creationId xmlns:a16="http://schemas.microsoft.com/office/drawing/2014/main" id="{62F4BC77-255E-A681-9446-43AF4E6399A2}"/>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18770306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r>
              <a:rPr lang="en-US"/>
              <a:t>Click icon to add picture</a:t>
            </a:r>
            <a:endParaRPr lang="uk-UA"/>
          </a:p>
        </p:txBody>
      </p:sp>
    </p:spTree>
    <p:extLst>
      <p:ext uri="{BB962C8B-B14F-4D97-AF65-F5344CB8AC3E}">
        <p14:creationId xmlns:p14="http://schemas.microsoft.com/office/powerpoint/2010/main" val="26587038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r>
              <a:rPr lang="en-US"/>
              <a:t>Click icon to add picture</a:t>
            </a:r>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endParaRPr lang="en-US"/>
          </a:p>
        </p:txBody>
      </p:sp>
    </p:spTree>
    <p:extLst>
      <p:ext uri="{BB962C8B-B14F-4D97-AF65-F5344CB8AC3E}">
        <p14:creationId xmlns:p14="http://schemas.microsoft.com/office/powerpoint/2010/main" val="14755668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r>
              <a:rPr lang="en-US"/>
              <a:t>Click icon to add picture</a:t>
            </a:r>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endParaRPr lang="en-US"/>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
        <p:nvSpPr>
          <p:cNvPr id="2" name="Slide Number Placeholder 2">
            <a:extLst>
              <a:ext uri="{FF2B5EF4-FFF2-40B4-BE49-F238E27FC236}">
                <a16:creationId xmlns:a16="http://schemas.microsoft.com/office/drawing/2014/main" id="{C29DE0F4-90D1-5DE4-EB84-EDF1BC7A2AD7}"/>
              </a:ext>
            </a:extLst>
          </p:cNvPr>
          <p:cNvSpPr txBox="1">
            <a:spLocks/>
          </p:cNvSpPr>
          <p:nvPr userDrawn="1"/>
        </p:nvSpPr>
        <p:spPr>
          <a:xfrm>
            <a:off x="682752" y="6247884"/>
            <a:ext cx="1219200" cy="304800"/>
          </a:xfrm>
          <a:prstGeom prst="rect">
            <a:avLst/>
          </a:prstGeom>
          <a:noFill/>
        </p:spPr>
        <p:txBody>
          <a:bodyPr wrap="square" lIns="0" tIns="0" rIns="0" bIns="0" rtlCol="0" anchor="ctr">
            <a:noAutofit/>
          </a:bodyPr>
          <a:lstStyle>
            <a:defPPr>
              <a:defRPr lang="uk-UA"/>
            </a:defPPr>
            <a:lvl1pPr marL="0" algn="r" defTabSz="914309"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l"/>
            <a:r>
              <a:rPr lang="en-US" b="1">
                <a:solidFill>
                  <a:schemeClr val="accent1"/>
                </a:solidFill>
              </a:rPr>
              <a:t>|</a:t>
            </a:r>
            <a:r>
              <a:rPr lang="en-US"/>
              <a:t> </a:t>
            </a:r>
            <a:fld id="{37D409AB-2201-4E18-8A34-C31753AD9B06}" type="slidenum">
              <a:rPr lang="en-US" smtClean="0">
                <a:solidFill>
                  <a:schemeClr val="tx1"/>
                </a:solidFill>
              </a:rPr>
              <a:pPr algn="l"/>
              <a:t>‹#›</a:t>
            </a:fld>
            <a:endParaRPr lang="en-US">
              <a:solidFill>
                <a:schemeClr val="tx1"/>
              </a:solidFill>
            </a:endParaRPr>
          </a:p>
        </p:txBody>
      </p:sp>
    </p:spTree>
    <p:extLst>
      <p:ext uri="{BB962C8B-B14F-4D97-AF65-F5344CB8AC3E}">
        <p14:creationId xmlns:p14="http://schemas.microsoft.com/office/powerpoint/2010/main" val="18743512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r>
              <a:rPr lang="en-US"/>
              <a:t>Click icon to add picture</a:t>
            </a:r>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endParaRPr lang="en-US"/>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4501486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r>
              <a:rPr lang="en-US"/>
              <a:t>Click icon to add picture</a:t>
            </a:r>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endParaRPr lang="en-US"/>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3036879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endParaRPr lang="en-US"/>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47153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42071335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endParaRPr lang="en-US"/>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41452534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endParaRPr lang="en-US"/>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5075069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endParaRPr lang="en-US"/>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9934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r>
              <a:rPr lang="en-US"/>
              <a:t>Click icon to add picture</a:t>
            </a:r>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r>
              <a:rPr lang="en-US"/>
              <a:t>Click icon to add picture</a:t>
            </a:r>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r>
              <a:rPr lang="en-US"/>
              <a:t>Click icon to add picture</a:t>
            </a:r>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r>
              <a:rPr lang="en-US"/>
              <a:t>Click icon to add picture</a:t>
            </a:r>
            <a:endParaRPr lang="uk-UA"/>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16348802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endParaRPr lang="en-US"/>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7661856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endParaRPr lang="en-US"/>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r>
              <a:rPr lang="en-US"/>
              <a:t>Click icon to add picture</a:t>
            </a:r>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7732851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endParaRPr lang="en-US"/>
          </a:p>
        </p:txBody>
      </p:sp>
    </p:spTree>
    <p:extLst>
      <p:ext uri="{BB962C8B-B14F-4D97-AF65-F5344CB8AC3E}">
        <p14:creationId xmlns:p14="http://schemas.microsoft.com/office/powerpoint/2010/main" val="14635735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endParaRPr lang="en-US"/>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2641283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endParaRPr lang="en-US"/>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101441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endParaRPr lang="en-US"/>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1380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6870984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endParaRPr lang="en-US"/>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872850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endParaRPr lang="en-US"/>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585290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endParaRPr lang="en-US"/>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5946670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endParaRPr lang="en-US"/>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219352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endParaRPr lang="en-US"/>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978848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48500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61233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13465864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957109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15491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5845931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256784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8030496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44169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207225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2551671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479469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54075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37455775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1875832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392203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170337643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87071765"/>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417205902"/>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102180043"/>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r>
              <a:rPr lang="en-US"/>
              <a:t>Click icon to add picture</a:t>
            </a:r>
          </a:p>
        </p:txBody>
      </p:sp>
    </p:spTree>
    <p:extLst>
      <p:ext uri="{BB962C8B-B14F-4D97-AF65-F5344CB8AC3E}">
        <p14:creationId xmlns:p14="http://schemas.microsoft.com/office/powerpoint/2010/main" val="1128644697"/>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762000"/>
            <a:ext cx="5540799" cy="6096000"/>
          </a:xfrm>
          <a:prstGeom prst="rect">
            <a:avLst/>
          </a:prstGeom>
        </p:spPr>
      </p:pic>
    </p:spTree>
    <p:extLst>
      <p:ext uri="{BB962C8B-B14F-4D97-AF65-F5344CB8AC3E}">
        <p14:creationId xmlns:p14="http://schemas.microsoft.com/office/powerpoint/2010/main" val="41976615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7131875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23617121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98731814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endParaRPr lang="en-US"/>
          </a:p>
        </p:txBody>
      </p:sp>
    </p:spTree>
    <p:extLst>
      <p:ext uri="{BB962C8B-B14F-4D97-AF65-F5344CB8AC3E}">
        <p14:creationId xmlns:p14="http://schemas.microsoft.com/office/powerpoint/2010/main" val="23992730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868041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35110475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66095621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8134590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86355612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6074791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407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51" Type="http://schemas.openxmlformats.org/officeDocument/2006/relationships/theme" Target="../theme/theme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theme" Target="../theme/theme3.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0.xml"/><Relationship Id="rId7" Type="http://schemas.openxmlformats.org/officeDocument/2006/relationships/theme" Target="../theme/theme4.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5" Type="http://schemas.openxmlformats.org/officeDocument/2006/relationships/slideLayout" Target="../slideLayouts/slideLayout92.xml"/><Relationship Id="rId4" Type="http://schemas.openxmlformats.org/officeDocument/2006/relationships/slideLayout" Target="../slideLayouts/slideLayout91.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024333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58" r:id="rId14"/>
  </p:sldLayoutIdLst>
  <p:hf sldNum="0"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endParaRPr lang="en-US"/>
          </a:p>
        </p:txBody>
      </p:sp>
      <p:sp>
        <p:nvSpPr>
          <p:cNvPr id="7" name="Slide Number Placeholder 2">
            <a:extLst>
              <a:ext uri="{FF2B5EF4-FFF2-40B4-BE49-F238E27FC236}">
                <a16:creationId xmlns:a16="http://schemas.microsoft.com/office/drawing/2014/main" id="{35978BE6-BBB3-1D97-FD0E-1412B674D25C}"/>
              </a:ext>
            </a:extLst>
          </p:cNvPr>
          <p:cNvSpPr txBox="1">
            <a:spLocks/>
          </p:cNvSpPr>
          <p:nvPr userDrawn="1"/>
        </p:nvSpPr>
        <p:spPr>
          <a:xfrm>
            <a:off x="10603992" y="6247884"/>
            <a:ext cx="1219200" cy="304800"/>
          </a:xfrm>
          <a:prstGeom prst="rect">
            <a:avLst/>
          </a:prstGeom>
          <a:noFill/>
        </p:spPr>
        <p:txBody>
          <a:bodyPr wrap="square" lIns="0" tIns="0" rIns="0" bIns="0" rtlCol="0" anchor="ctr">
            <a:noAutofit/>
          </a:bodyPr>
          <a:lstStyle>
            <a:defPPr>
              <a:defRPr lang="uk-UA"/>
            </a:defPPr>
            <a:lvl1pPr marL="0" algn="r" defTabSz="914309"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93704655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6" r:id="rId42"/>
    <p:sldLayoutId id="2147483717" r:id="rId43"/>
    <p:sldLayoutId id="2147483718" r:id="rId44"/>
    <p:sldLayoutId id="2147483719" r:id="rId45"/>
    <p:sldLayoutId id="2147483720" r:id="rId46"/>
    <p:sldLayoutId id="2147483721" r:id="rId47"/>
    <p:sldLayoutId id="2147483722" r:id="rId48"/>
    <p:sldLayoutId id="2147483723" r:id="rId49"/>
    <p:sldLayoutId id="2147483724" r:id="rId50"/>
  </p:sldLayoutIdLst>
  <p:hf sldNum="0"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511684186"/>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Lst>
  <p:hf sldNum="0"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endParaRPr lang="en-US"/>
          </a:p>
        </p:txBody>
      </p:sp>
    </p:spTree>
    <p:extLst>
      <p:ext uri="{BB962C8B-B14F-4D97-AF65-F5344CB8AC3E}">
        <p14:creationId xmlns:p14="http://schemas.microsoft.com/office/powerpoint/2010/main" val="78523162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Lst>
  <p:hf sldNum="0"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8479396"/>
      </p:ext>
    </p:extLst>
  </p:cSld>
  <p:clrMap bg1="lt1" tx1="dk1" bg2="lt2" tx2="dk2" accent1="accent1" accent2="accent2" accent3="accent3" accent4="accent4" accent5="accent5" accent6="accent6" hlink="hlink" folHlink="folHlink"/>
  <p:sldLayoutIdLst>
    <p:sldLayoutId id="2147483757" r:id="rId1"/>
  </p:sldLayoutIdLst>
  <p:hf sldNum="0"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8.xml"/><Relationship Id="rId1" Type="http://schemas.openxmlformats.org/officeDocument/2006/relationships/slideLayout" Target="../slideLayouts/slideLayout69.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58.xml"/><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46.jpe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58.xml"/><Relationship Id="rId4" Type="http://schemas.openxmlformats.org/officeDocument/2006/relationships/image" Target="../media/image56.jpe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58.xml"/><Relationship Id="rId4" Type="http://schemas.openxmlformats.org/officeDocument/2006/relationships/image" Target="../media/image57.jpe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61.pn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8.xml"/><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hyperlink" Target="http://IgniteWithHumana.com&#8203;" TargetMode="External"/><Relationship Id="rId5" Type="http://schemas.openxmlformats.org/officeDocument/2006/relationships/image" Target="../media/image71.jpeg"/><Relationship Id="rId4" Type="http://schemas.openxmlformats.org/officeDocument/2006/relationships/image" Target="../media/image70.jpeg"/></Relationships>
</file>

<file path=ppt/slides/_rels/slide31.xml.rels><?xml version="1.0" encoding="UTF-8" standalone="yes"?>
<Relationships xmlns="http://schemas.openxmlformats.org/package/2006/relationships"><Relationship Id="rId3" Type="http://schemas.microsoft.com/office/2018/10/relationships/comments" Target="../comments/modernComment_AF6_D3EFE16E.xml"/><Relationship Id="rId2" Type="http://schemas.openxmlformats.org/officeDocument/2006/relationships/notesSlide" Target="../notesSlides/notesSlide31.xml"/><Relationship Id="rId1" Type="http://schemas.openxmlformats.org/officeDocument/2006/relationships/slideLayout" Target="../slideLayouts/slideLayout15.xml"/><Relationship Id="rId5" Type="http://schemas.openxmlformats.org/officeDocument/2006/relationships/image" Target="../media/image73.png"/><Relationship Id="rId4" Type="http://schemas.openxmlformats.org/officeDocument/2006/relationships/image" Target="../media/image72.png"/></Relationships>
</file>

<file path=ppt/slides/_rels/slide32.xml.rels><?xml version="1.0" encoding="UTF-8" standalone="yes"?>
<Relationships xmlns="http://schemas.openxmlformats.org/package/2006/relationships"><Relationship Id="rId3" Type="http://schemas.microsoft.com/office/2018/10/relationships/comments" Target="../comments/modernComment_AFE_16D3FC04.xml"/><Relationship Id="rId2" Type="http://schemas.openxmlformats.org/officeDocument/2006/relationships/notesSlide" Target="../notesSlides/notesSlide32.xml"/><Relationship Id="rId1" Type="http://schemas.openxmlformats.org/officeDocument/2006/relationships/slideLayout" Target="../slideLayouts/slideLayout88.xml"/><Relationship Id="rId5" Type="http://schemas.openxmlformats.org/officeDocument/2006/relationships/image" Target="../media/image75.jpeg"/><Relationship Id="rId4" Type="http://schemas.openxmlformats.org/officeDocument/2006/relationships/image" Target="../media/image74.png"/></Relationships>
</file>

<file path=ppt/slides/_rels/slide33.xml.rels><?xml version="1.0" encoding="UTF-8" standalone="yes"?>
<Relationships xmlns="http://schemas.openxmlformats.org/package/2006/relationships"><Relationship Id="rId3" Type="http://schemas.openxmlformats.org/officeDocument/2006/relationships/hyperlink" Target="https://deftresearch.com/medicare-shopping-and-switching-study/" TargetMode="External"/><Relationship Id="rId2" Type="http://schemas.openxmlformats.org/officeDocument/2006/relationships/hyperlink" Target="https://www.rebellisgroup.com/post/with-more-choices-than-ever-how-will-your-medicare-advantage-plans-stand-out-in-2023" TargetMode="Externa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hyperlink" Target="https://www.bcg.com/publications/2022/understanding-customer-in-crowded-medicare-advantage-market" TargetMode="Externa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50.png"/><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E2A9AA4-7CB1-8F45-9427-1E0F8BDAD0EA}"/>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t="2987" b="2987"/>
          <a:stretch>
            <a:fillRect/>
          </a:stretch>
        </p:blipFill>
        <p:spPr/>
      </p:pic>
      <p:sp>
        <p:nvSpPr>
          <p:cNvPr id="6" name="Text Placeholder 1">
            <a:extLst>
              <a:ext uri="{FF2B5EF4-FFF2-40B4-BE49-F238E27FC236}">
                <a16:creationId xmlns:a16="http://schemas.microsoft.com/office/drawing/2014/main" id="{215FC4DC-38BC-AB45-218D-4265B80BF7D3}"/>
              </a:ext>
            </a:extLst>
          </p:cNvPr>
          <p:cNvSpPr>
            <a:spLocks noGrp="1"/>
          </p:cNvSpPr>
          <p:nvPr>
            <p:ph type="body" sz="quarter" idx="14"/>
          </p:nvPr>
        </p:nvSpPr>
        <p:spPr>
          <a:xfrm>
            <a:off x="914400" y="914400"/>
            <a:ext cx="5504688" cy="3581400"/>
          </a:xfrm>
        </p:spPr>
        <p:txBody>
          <a:bodyPr>
            <a:normAutofit/>
          </a:bodyPr>
          <a:lstStyle/>
          <a:p>
            <a:r>
              <a:rPr lang="en-US">
                <a:solidFill>
                  <a:srgbClr val="114A21"/>
                </a:solidFill>
              </a:rPr>
              <a:t>Saying Yes to</a:t>
            </a:r>
            <a:br>
              <a:rPr lang="en-US">
                <a:solidFill>
                  <a:srgbClr val="114A21"/>
                </a:solidFill>
              </a:rPr>
            </a:br>
            <a:r>
              <a:rPr lang="en-US">
                <a:solidFill>
                  <a:srgbClr val="114A21"/>
                </a:solidFill>
              </a:rPr>
              <a:t>the Right Plan</a:t>
            </a:r>
          </a:p>
          <a:p>
            <a:pPr lvl="1"/>
            <a:r>
              <a:rPr lang="en-US">
                <a:solidFill>
                  <a:srgbClr val="114A21"/>
                </a:solidFill>
              </a:rPr>
              <a:t>Strategies to close more sales year-round</a:t>
            </a:r>
          </a:p>
          <a:p>
            <a:pPr lvl="1"/>
            <a:endParaRPr lang="en-US">
              <a:solidFill>
                <a:srgbClr val="114A21"/>
              </a:solidFill>
            </a:endParaRPr>
          </a:p>
        </p:txBody>
      </p:sp>
    </p:spTree>
    <p:extLst>
      <p:ext uri="{BB962C8B-B14F-4D97-AF65-F5344CB8AC3E}">
        <p14:creationId xmlns:p14="http://schemas.microsoft.com/office/powerpoint/2010/main" val="1446439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clothing, indoor, wall&#10;&#10;Description automatically generated">
            <a:extLst>
              <a:ext uri="{FF2B5EF4-FFF2-40B4-BE49-F238E27FC236}">
                <a16:creationId xmlns:a16="http://schemas.microsoft.com/office/drawing/2014/main" id="{AE17F826-59E7-D8F6-B7D4-66B810B105C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t="2973" b="2973"/>
          <a:stretch>
            <a:fillRect/>
          </a:stretch>
        </p:blipFill>
        <p:spPr/>
      </p:pic>
      <p:sp>
        <p:nvSpPr>
          <p:cNvPr id="3" name="Text Placeholder 2">
            <a:extLst>
              <a:ext uri="{FF2B5EF4-FFF2-40B4-BE49-F238E27FC236}">
                <a16:creationId xmlns:a16="http://schemas.microsoft.com/office/drawing/2014/main" id="{0764D33A-E275-9EB7-2370-9363428675B0}"/>
              </a:ext>
            </a:extLst>
          </p:cNvPr>
          <p:cNvSpPr>
            <a:spLocks noGrp="1"/>
          </p:cNvSpPr>
          <p:nvPr>
            <p:ph type="body" sz="quarter" idx="12"/>
          </p:nvPr>
        </p:nvSpPr>
        <p:spPr/>
        <p:txBody>
          <a:bodyPr/>
          <a:lstStyle/>
          <a:p>
            <a:r>
              <a:rPr lang="en-US"/>
              <a:t>Meet the consumers</a:t>
            </a:r>
          </a:p>
        </p:txBody>
      </p:sp>
      <p:sp>
        <p:nvSpPr>
          <p:cNvPr id="4" name="TextBox 3">
            <a:extLst>
              <a:ext uri="{FF2B5EF4-FFF2-40B4-BE49-F238E27FC236}">
                <a16:creationId xmlns:a16="http://schemas.microsoft.com/office/drawing/2014/main" id="{BA3C7DAB-1641-9739-5C1D-40702021162C}"/>
              </a:ext>
            </a:extLst>
          </p:cNvPr>
          <p:cNvSpPr txBox="1"/>
          <p:nvPr/>
        </p:nvSpPr>
        <p:spPr>
          <a:xfrm>
            <a:off x="460993" y="6277707"/>
            <a:ext cx="4401520" cy="261610"/>
          </a:xfrm>
          <a:prstGeom prst="rect">
            <a:avLst/>
          </a:prstGeom>
          <a:noFill/>
        </p:spPr>
        <p:txBody>
          <a:bodyPr wrap="square" rtlCol="0">
            <a:spAutoFit/>
          </a:bodyPr>
          <a:lstStyle/>
          <a:p>
            <a:r>
              <a:rPr lang="en-US" sz="1100">
                <a:solidFill>
                  <a:schemeClr val="bg1">
                    <a:lumMod val="20000"/>
                    <a:lumOff val="80000"/>
                  </a:schemeClr>
                </a:solidFill>
              </a:rPr>
              <a:t>For agent use only. Confidential and proprietary. Do not distribute.</a:t>
            </a:r>
          </a:p>
        </p:txBody>
      </p:sp>
    </p:spTree>
    <p:extLst>
      <p:ext uri="{BB962C8B-B14F-4D97-AF65-F5344CB8AC3E}">
        <p14:creationId xmlns:p14="http://schemas.microsoft.com/office/powerpoint/2010/main" val="1762986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B902B-6884-393C-A793-EE3F7109310E}"/>
              </a:ext>
            </a:extLst>
          </p:cNvPr>
          <p:cNvSpPr>
            <a:spLocks noGrp="1"/>
          </p:cNvSpPr>
          <p:nvPr>
            <p:ph type="title"/>
          </p:nvPr>
        </p:nvSpPr>
        <p:spPr/>
        <p:txBody>
          <a:bodyPr/>
          <a:lstStyle/>
          <a:p>
            <a:r>
              <a:rPr lang="en-US"/>
              <a:t>Consumer pain points</a:t>
            </a:r>
          </a:p>
        </p:txBody>
      </p:sp>
      <p:sp>
        <p:nvSpPr>
          <p:cNvPr id="3" name="Content Placeholder 2">
            <a:extLst>
              <a:ext uri="{FF2B5EF4-FFF2-40B4-BE49-F238E27FC236}">
                <a16:creationId xmlns:a16="http://schemas.microsoft.com/office/drawing/2014/main" id="{A084D85C-F774-AF79-19E4-57E5400E7C14}"/>
              </a:ext>
            </a:extLst>
          </p:cNvPr>
          <p:cNvSpPr>
            <a:spLocks noGrp="1"/>
          </p:cNvSpPr>
          <p:nvPr>
            <p:ph idx="4294967295"/>
          </p:nvPr>
        </p:nvSpPr>
        <p:spPr>
          <a:xfrm>
            <a:off x="685800" y="1157252"/>
            <a:ext cx="5257800" cy="3741737"/>
          </a:xfrm>
          <a:noFill/>
        </p:spPr>
        <p:txBody>
          <a:bodyPr lIns="0">
            <a:noAutofit/>
          </a:bodyPr>
          <a:lstStyle/>
          <a:p>
            <a:pPr marL="0" indent="0">
              <a:buFont typeface="Arial" panose="020B0604020202020204" pitchFamily="34" charset="0"/>
              <a:buNone/>
            </a:pPr>
            <a:r>
              <a:rPr lang="en-US" sz="2800" b="1"/>
              <a:t>Overconfident and underinformed</a:t>
            </a:r>
            <a:endParaRPr lang="en-US" sz="2000" b="1"/>
          </a:p>
          <a:p>
            <a:pPr marL="0" indent="0">
              <a:buFont typeface="Arial" panose="020B0604020202020204" pitchFamily="34" charset="0"/>
              <a:buNone/>
            </a:pPr>
            <a:endParaRPr lang="en-US" sz="3200"/>
          </a:p>
          <a:p>
            <a:pPr marL="0" indent="0" algn="ctr">
              <a:buNone/>
            </a:pPr>
            <a:r>
              <a:rPr lang="en-US" sz="4000" b="1">
                <a:solidFill>
                  <a:srgbClr val="5B991A"/>
                </a:solidFill>
              </a:rPr>
              <a:t>75%</a:t>
            </a:r>
          </a:p>
          <a:p>
            <a:pPr marL="0" indent="0">
              <a:buNone/>
            </a:pPr>
            <a:r>
              <a:rPr lang="en-US" sz="2000"/>
              <a:t>of people say they can choose the right Medicare plan for them.</a:t>
            </a:r>
            <a:r>
              <a:rPr lang="en-US" sz="2000" baseline="30000"/>
              <a:t>1</a:t>
            </a:r>
            <a:br>
              <a:rPr lang="en-US" sz="2000" baseline="30000"/>
            </a:br>
            <a:endParaRPr lang="en-US" sz="2000"/>
          </a:p>
          <a:p>
            <a:pPr marL="0" indent="0">
              <a:buNone/>
            </a:pPr>
            <a:r>
              <a:rPr lang="en-US" sz="2000"/>
              <a:t>However, only 31% have a good understanding of MA and only 20% have a good understanding of Original Medicare.</a:t>
            </a:r>
            <a:r>
              <a:rPr lang="en-US" sz="2000" baseline="30000"/>
              <a:t> 2</a:t>
            </a:r>
          </a:p>
        </p:txBody>
      </p:sp>
      <p:sp>
        <p:nvSpPr>
          <p:cNvPr id="5" name="Content Placeholder 2">
            <a:extLst>
              <a:ext uri="{FF2B5EF4-FFF2-40B4-BE49-F238E27FC236}">
                <a16:creationId xmlns:a16="http://schemas.microsoft.com/office/drawing/2014/main" id="{DD6F96B7-4DE9-3AC2-98A3-7F4F85C60433}"/>
              </a:ext>
            </a:extLst>
          </p:cNvPr>
          <p:cNvSpPr txBox="1">
            <a:spLocks/>
          </p:cNvSpPr>
          <p:nvPr/>
        </p:nvSpPr>
        <p:spPr>
          <a:xfrm>
            <a:off x="6421630" y="1158255"/>
            <a:ext cx="5558725" cy="3740734"/>
          </a:xfrm>
          <a:prstGeom prst="rect">
            <a:avLst/>
          </a:prstGeom>
          <a:noFill/>
        </p:spPr>
        <p:txBody>
          <a:bodyPr vert="horz"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Overwhelmed and opting out</a:t>
            </a:r>
          </a:p>
          <a:p>
            <a:pPr marL="0" indent="0">
              <a:buFont typeface="Arial" panose="020B0604020202020204" pitchFamily="34" charset="0"/>
              <a:buNone/>
            </a:pPr>
            <a:endParaRPr lang="en-US" sz="2000"/>
          </a:p>
          <a:p>
            <a:pPr marL="0" indent="0" algn="ctr">
              <a:buFont typeface="Arial" panose="020B0604020202020204" pitchFamily="34" charset="0"/>
              <a:buNone/>
            </a:pPr>
            <a:r>
              <a:rPr lang="en-US" sz="4000" b="1">
                <a:solidFill>
                  <a:srgbClr val="5B991A"/>
                </a:solidFill>
              </a:rPr>
              <a:t>63%</a:t>
            </a:r>
          </a:p>
          <a:p>
            <a:pPr marL="0" indent="0">
              <a:buNone/>
            </a:pPr>
            <a:r>
              <a:rPr lang="en-US" sz="2000"/>
              <a:t>of people feel overwhelmed by Medicare advertising.</a:t>
            </a:r>
            <a:r>
              <a:rPr lang="en-US" sz="2000" baseline="30000"/>
              <a:t> 3</a:t>
            </a:r>
            <a:endParaRPr lang="en-US" sz="4300">
              <a:solidFill>
                <a:srgbClr val="5B991A"/>
              </a:solidFill>
            </a:endParaRPr>
          </a:p>
          <a:p>
            <a:pPr marL="0" indent="0" algn="ctr">
              <a:buFont typeface="Arial" panose="020B0604020202020204" pitchFamily="34" charset="0"/>
              <a:buNone/>
            </a:pPr>
            <a:r>
              <a:rPr lang="en-US" sz="4300" b="1">
                <a:solidFill>
                  <a:srgbClr val="5B991A"/>
                </a:solidFill>
              </a:rPr>
              <a:t>58%</a:t>
            </a:r>
          </a:p>
          <a:p>
            <a:pPr marL="0" indent="0">
              <a:buNone/>
            </a:pPr>
            <a:r>
              <a:rPr lang="en-US" sz="2000"/>
              <a:t>of people choose not to review their current plan each year.</a:t>
            </a:r>
            <a:r>
              <a:rPr lang="en-US" sz="2000" baseline="30000"/>
              <a:t> 4</a:t>
            </a:r>
          </a:p>
          <a:p>
            <a:pPr marL="0" indent="0">
              <a:buFont typeface="Arial" panose="020B0604020202020204" pitchFamily="34" charset="0"/>
              <a:buNone/>
            </a:pPr>
            <a:endParaRPr lang="en-US" sz="2000"/>
          </a:p>
        </p:txBody>
      </p:sp>
      <p:sp>
        <p:nvSpPr>
          <p:cNvPr id="7" name="Rounded Rectangle 6">
            <a:extLst>
              <a:ext uri="{FF2B5EF4-FFF2-40B4-BE49-F238E27FC236}">
                <a16:creationId xmlns:a16="http://schemas.microsoft.com/office/drawing/2014/main" id="{2A9372E2-406E-257B-F58D-F7F66D6E770B}"/>
              </a:ext>
            </a:extLst>
          </p:cNvPr>
          <p:cNvSpPr/>
          <p:nvPr/>
        </p:nvSpPr>
        <p:spPr>
          <a:xfrm>
            <a:off x="685800" y="4942478"/>
            <a:ext cx="11029950" cy="1126188"/>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TextBox 7">
            <a:extLst>
              <a:ext uri="{FF2B5EF4-FFF2-40B4-BE49-F238E27FC236}">
                <a16:creationId xmlns:a16="http://schemas.microsoft.com/office/drawing/2014/main" id="{FE82F5EB-2570-A98A-99B9-8EBB73207597}"/>
              </a:ext>
            </a:extLst>
          </p:cNvPr>
          <p:cNvSpPr txBox="1"/>
          <p:nvPr/>
        </p:nvSpPr>
        <p:spPr>
          <a:xfrm>
            <a:off x="1502805" y="5223460"/>
            <a:ext cx="9298546" cy="584775"/>
          </a:xfrm>
          <a:prstGeom prst="rect">
            <a:avLst/>
          </a:prstGeom>
          <a:noFill/>
        </p:spPr>
        <p:txBody>
          <a:bodyPr wrap="square">
            <a:spAutoFit/>
          </a:bodyPr>
          <a:lstStyle/>
          <a:p>
            <a:pPr marL="0" indent="0">
              <a:buNone/>
            </a:pPr>
            <a:r>
              <a:rPr lang="en-US" sz="1600" b="1">
                <a:solidFill>
                  <a:srgbClr val="114A21"/>
                </a:solidFill>
              </a:rPr>
              <a:t>Lack of trust</a:t>
            </a:r>
            <a:br>
              <a:rPr lang="en-US" sz="1600">
                <a:solidFill>
                  <a:srgbClr val="114A21"/>
                </a:solidFill>
              </a:rPr>
            </a:br>
            <a:r>
              <a:rPr lang="en-US" sz="1600">
                <a:solidFill>
                  <a:srgbClr val="114A21"/>
                </a:solidFill>
              </a:rPr>
              <a:t>“…many non-shoppers likely remain inactive because they don’t believe the industry is looking out for them.”</a:t>
            </a:r>
            <a:r>
              <a:rPr lang="en-US" sz="1600" baseline="30000">
                <a:solidFill>
                  <a:srgbClr val="114A21"/>
                </a:solidFill>
              </a:rPr>
              <a:t>5</a:t>
            </a:r>
          </a:p>
        </p:txBody>
      </p:sp>
      <p:sp>
        <p:nvSpPr>
          <p:cNvPr id="9" name="Freeform 6">
            <a:extLst>
              <a:ext uri="{FF2B5EF4-FFF2-40B4-BE49-F238E27FC236}">
                <a16:creationId xmlns:a16="http://schemas.microsoft.com/office/drawing/2014/main" id="{A63F2F5A-B4E7-17C0-ECE1-55B11EC3C2D2}"/>
              </a:ext>
            </a:extLst>
          </p:cNvPr>
          <p:cNvSpPr>
            <a:spLocks noEditPoints="1"/>
          </p:cNvSpPr>
          <p:nvPr/>
        </p:nvSpPr>
        <p:spPr bwMode="auto">
          <a:xfrm>
            <a:off x="1028648" y="5137732"/>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0" name="Freeform 5">
            <a:extLst>
              <a:ext uri="{FF2B5EF4-FFF2-40B4-BE49-F238E27FC236}">
                <a16:creationId xmlns:a16="http://schemas.microsoft.com/office/drawing/2014/main" id="{9717F7B5-2586-424C-5147-8BEBCAAB1AA2}"/>
              </a:ext>
            </a:extLst>
          </p:cNvPr>
          <p:cNvSpPr>
            <a:spLocks noEditPoints="1"/>
          </p:cNvSpPr>
          <p:nvPr/>
        </p:nvSpPr>
        <p:spPr bwMode="auto">
          <a:xfrm>
            <a:off x="10957362" y="5565975"/>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3941529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1881-69E0-3973-63FD-E0830E52D4C5}"/>
              </a:ext>
            </a:extLst>
          </p:cNvPr>
          <p:cNvSpPr>
            <a:spLocks noGrp="1"/>
          </p:cNvSpPr>
          <p:nvPr>
            <p:ph type="title"/>
          </p:nvPr>
        </p:nvSpPr>
        <p:spPr/>
        <p:txBody>
          <a:bodyPr/>
          <a:lstStyle/>
          <a:p>
            <a:r>
              <a:rPr lang="en-US"/>
              <a:t>Shopping triggers</a:t>
            </a:r>
          </a:p>
        </p:txBody>
      </p:sp>
      <p:graphicFrame>
        <p:nvGraphicFramePr>
          <p:cNvPr id="3" name="Table 4">
            <a:extLst>
              <a:ext uri="{FF2B5EF4-FFF2-40B4-BE49-F238E27FC236}">
                <a16:creationId xmlns:a16="http://schemas.microsoft.com/office/drawing/2014/main" id="{CEBD5469-947D-B4D1-FAE8-AC13D4751C44}"/>
              </a:ext>
            </a:extLst>
          </p:cNvPr>
          <p:cNvGraphicFramePr>
            <a:graphicFrameLocks noGrp="1"/>
          </p:cNvGraphicFramePr>
          <p:nvPr>
            <p:extLst>
              <p:ext uri="{D42A27DB-BD31-4B8C-83A1-F6EECF244321}">
                <p14:modId xmlns:p14="http://schemas.microsoft.com/office/powerpoint/2010/main" val="4009771043"/>
              </p:ext>
            </p:extLst>
          </p:nvPr>
        </p:nvGraphicFramePr>
        <p:xfrm>
          <a:off x="685800" y="1207495"/>
          <a:ext cx="10872790" cy="4593230"/>
        </p:xfrm>
        <a:graphic>
          <a:graphicData uri="http://schemas.openxmlformats.org/drawingml/2006/table">
            <a:tbl>
              <a:tblPr firstRow="1" bandRow="1">
                <a:tableStyleId>{5C22544A-7EE6-4342-B048-85BDC9FD1C3A}</a:tableStyleId>
              </a:tblPr>
              <a:tblGrid>
                <a:gridCol w="2174558">
                  <a:extLst>
                    <a:ext uri="{9D8B030D-6E8A-4147-A177-3AD203B41FA5}">
                      <a16:colId xmlns:a16="http://schemas.microsoft.com/office/drawing/2014/main" val="1654959107"/>
                    </a:ext>
                  </a:extLst>
                </a:gridCol>
                <a:gridCol w="2174558">
                  <a:extLst>
                    <a:ext uri="{9D8B030D-6E8A-4147-A177-3AD203B41FA5}">
                      <a16:colId xmlns:a16="http://schemas.microsoft.com/office/drawing/2014/main" val="1336426006"/>
                    </a:ext>
                  </a:extLst>
                </a:gridCol>
                <a:gridCol w="2174558">
                  <a:extLst>
                    <a:ext uri="{9D8B030D-6E8A-4147-A177-3AD203B41FA5}">
                      <a16:colId xmlns:a16="http://schemas.microsoft.com/office/drawing/2014/main" val="393369764"/>
                    </a:ext>
                  </a:extLst>
                </a:gridCol>
                <a:gridCol w="2174558">
                  <a:extLst>
                    <a:ext uri="{9D8B030D-6E8A-4147-A177-3AD203B41FA5}">
                      <a16:colId xmlns:a16="http://schemas.microsoft.com/office/drawing/2014/main" val="1892626916"/>
                    </a:ext>
                  </a:extLst>
                </a:gridCol>
                <a:gridCol w="2174558">
                  <a:extLst>
                    <a:ext uri="{9D8B030D-6E8A-4147-A177-3AD203B41FA5}">
                      <a16:colId xmlns:a16="http://schemas.microsoft.com/office/drawing/2014/main" val="3848165581"/>
                    </a:ext>
                  </a:extLst>
                </a:gridCol>
              </a:tblGrid>
              <a:tr h="1066774">
                <a:tc>
                  <a:txBody>
                    <a:bodyPr/>
                    <a:lstStyle/>
                    <a:p>
                      <a:br>
                        <a:rPr lang="en-US" sz="2200">
                          <a:solidFill>
                            <a:srgbClr val="114A21"/>
                          </a:solidFill>
                        </a:rPr>
                      </a:br>
                      <a:r>
                        <a:rPr lang="en-US" sz="2200">
                          <a:solidFill>
                            <a:srgbClr val="114A21"/>
                          </a:solidFill>
                        </a:rPr>
                        <a:t>Category </a:t>
                      </a:r>
                    </a:p>
                  </a:txBody>
                  <a:tcPr marL="110993" marR="110993" marT="55496" marB="55496"/>
                </a:tc>
                <a:tc gridSpan="4">
                  <a:txBody>
                    <a:bodyPr/>
                    <a:lstStyle/>
                    <a:p>
                      <a:br>
                        <a:rPr lang="en-US" sz="2200">
                          <a:solidFill>
                            <a:srgbClr val="114A21"/>
                          </a:solidFill>
                        </a:rPr>
                      </a:br>
                      <a:r>
                        <a:rPr lang="en-US" sz="2200">
                          <a:solidFill>
                            <a:srgbClr val="114A21"/>
                          </a:solidFill>
                        </a:rPr>
                        <a:t>Events that may cause consumers to shop for plans</a:t>
                      </a:r>
                    </a:p>
                  </a:txBody>
                  <a:tcPr marL="110993" marR="110993" marT="55496" marB="55496"/>
                </a:tc>
                <a:tc hMerge="1">
                  <a:txBody>
                    <a:bodyPr/>
                    <a:lstStyle/>
                    <a:p>
                      <a:endParaRPr lang="en-US" sz="2200"/>
                    </a:p>
                  </a:txBody>
                  <a:tcPr marL="110993" marR="110993" marT="55496" marB="55496"/>
                </a:tc>
                <a:tc hMerge="1">
                  <a:txBody>
                    <a:bodyPr/>
                    <a:lstStyle/>
                    <a:p>
                      <a:endParaRPr lang="en-US" sz="2200"/>
                    </a:p>
                  </a:txBody>
                  <a:tcPr marL="110993" marR="110993" marT="55496" marB="55496"/>
                </a:tc>
                <a:tc hMerge="1">
                  <a:txBody>
                    <a:bodyPr/>
                    <a:lstStyle/>
                    <a:p>
                      <a:pPr lvl="0">
                        <a:buNone/>
                      </a:pPr>
                      <a:endParaRPr lang="en-US" sz="2200"/>
                    </a:p>
                  </a:txBody>
                  <a:tcPr marL="110993" marR="110993" marT="55496" marB="55496"/>
                </a:tc>
                <a:extLst>
                  <a:ext uri="{0D108BD9-81ED-4DB2-BD59-A6C34878D82A}">
                    <a16:rowId xmlns:a16="http://schemas.microsoft.com/office/drawing/2014/main" val="3295426917"/>
                  </a:ext>
                </a:extLst>
              </a:tr>
              <a:tr h="1066774">
                <a:tc>
                  <a:txBody>
                    <a:bodyPr/>
                    <a:lstStyle/>
                    <a:p>
                      <a:r>
                        <a:rPr lang="en-US" sz="2200" b="1">
                          <a:solidFill>
                            <a:srgbClr val="5B991A"/>
                          </a:solidFill>
                        </a:rPr>
                        <a:t>Outreach</a:t>
                      </a:r>
                    </a:p>
                  </a:txBody>
                  <a:tcPr marL="110993" marR="110993" marT="55496" marB="55496">
                    <a:solidFill>
                      <a:schemeClr val="bg2"/>
                    </a:solidFill>
                  </a:tcPr>
                </a:tc>
                <a:tc>
                  <a:txBody>
                    <a:bodyPr/>
                    <a:lstStyle/>
                    <a:p>
                      <a:r>
                        <a:rPr lang="en-US" sz="2200">
                          <a:solidFill>
                            <a:schemeClr val="tx1"/>
                          </a:solidFill>
                        </a:rPr>
                        <a:t>ANOC or rate-change letters</a:t>
                      </a:r>
                      <a:r>
                        <a:rPr lang="en-US" sz="2200" baseline="30000">
                          <a:solidFill>
                            <a:schemeClr val="tx1"/>
                          </a:solidFill>
                        </a:rPr>
                        <a:t>6</a:t>
                      </a:r>
                    </a:p>
                  </a:txBody>
                  <a:tcPr marL="110993" marR="110993" marT="55496" marB="55496">
                    <a:solidFill>
                      <a:schemeClr val="bg2"/>
                    </a:solidFill>
                  </a:tcPr>
                </a:tc>
                <a:tc>
                  <a:txBody>
                    <a:bodyPr/>
                    <a:lstStyle/>
                    <a:p>
                      <a:r>
                        <a:rPr lang="en-US" sz="2200">
                          <a:solidFill>
                            <a:schemeClr val="tx1"/>
                          </a:solidFill>
                        </a:rPr>
                        <a:t>Email</a:t>
                      </a:r>
                      <a:r>
                        <a:rPr lang="en-US" sz="2200" baseline="30000">
                          <a:solidFill>
                            <a:schemeClr val="tx1"/>
                          </a:solidFill>
                        </a:rPr>
                        <a:t>7</a:t>
                      </a:r>
                    </a:p>
                  </a:txBody>
                  <a:tcPr marL="110993" marR="110993" marT="55496" marB="55496">
                    <a:solidFill>
                      <a:schemeClr val="bg2"/>
                    </a:solidFill>
                  </a:tcPr>
                </a:tc>
                <a:tc>
                  <a:txBody>
                    <a:bodyPr/>
                    <a:lstStyle/>
                    <a:p>
                      <a:r>
                        <a:rPr lang="en-US" sz="2200">
                          <a:solidFill>
                            <a:schemeClr val="tx1"/>
                          </a:solidFill>
                        </a:rPr>
                        <a:t>Direct mail</a:t>
                      </a:r>
                      <a:r>
                        <a:rPr lang="en-US" sz="2200" baseline="30000">
                          <a:solidFill>
                            <a:schemeClr val="tx1"/>
                          </a:solidFill>
                        </a:rPr>
                        <a:t>8</a:t>
                      </a:r>
                    </a:p>
                  </a:txBody>
                  <a:tcPr marL="110993" marR="110993" marT="55496" marB="55496">
                    <a:solidFill>
                      <a:schemeClr val="bg2"/>
                    </a:solidFill>
                  </a:tcPr>
                </a:tc>
                <a:tc>
                  <a:txBody>
                    <a:bodyPr/>
                    <a:lstStyle/>
                    <a:p>
                      <a:pPr lvl="0">
                        <a:buNone/>
                      </a:pPr>
                      <a:r>
                        <a:rPr lang="en-US" sz="2200">
                          <a:solidFill>
                            <a:schemeClr val="tx1"/>
                          </a:solidFill>
                        </a:rPr>
                        <a:t>Call from agent</a:t>
                      </a:r>
                      <a:r>
                        <a:rPr lang="en-US" sz="2200" baseline="30000">
                          <a:solidFill>
                            <a:schemeClr val="tx1"/>
                          </a:solidFill>
                        </a:rPr>
                        <a:t>9</a:t>
                      </a:r>
                    </a:p>
                  </a:txBody>
                  <a:tcPr marL="110993" marR="110993" marT="55496" marB="55496">
                    <a:solidFill>
                      <a:schemeClr val="bg2"/>
                    </a:solidFill>
                  </a:tcPr>
                </a:tc>
                <a:extLst>
                  <a:ext uri="{0D108BD9-81ED-4DB2-BD59-A6C34878D82A}">
                    <a16:rowId xmlns:a16="http://schemas.microsoft.com/office/drawing/2014/main" val="3782836541"/>
                  </a:ext>
                </a:extLst>
              </a:tr>
              <a:tr h="1229841">
                <a:tc>
                  <a:txBody>
                    <a:bodyPr/>
                    <a:lstStyle/>
                    <a:p>
                      <a:r>
                        <a:rPr lang="en-US" sz="2200" b="1">
                          <a:solidFill>
                            <a:srgbClr val="5B991A"/>
                          </a:solidFill>
                        </a:rPr>
                        <a:t>Lifestyle and life changes</a:t>
                      </a:r>
                    </a:p>
                  </a:txBody>
                  <a:tcPr marL="110993" marR="110993" marT="55496" marB="55496">
                    <a:solidFill>
                      <a:schemeClr val="bg2"/>
                    </a:solidFill>
                  </a:tcPr>
                </a:tc>
                <a:tc>
                  <a:txBody>
                    <a:bodyPr/>
                    <a:lstStyle/>
                    <a:p>
                      <a:r>
                        <a:rPr lang="en-US" sz="2200">
                          <a:solidFill>
                            <a:schemeClr val="tx1"/>
                          </a:solidFill>
                        </a:rPr>
                        <a:t>Rising consumer costs</a:t>
                      </a:r>
                      <a:r>
                        <a:rPr lang="en-US" sz="2200" baseline="30000">
                          <a:solidFill>
                            <a:schemeClr val="tx1"/>
                          </a:solidFill>
                        </a:rPr>
                        <a:t>10</a:t>
                      </a:r>
                    </a:p>
                  </a:txBody>
                  <a:tcPr marL="110993" marR="110993" marT="55496" marB="55496">
                    <a:solidFill>
                      <a:schemeClr val="bg2"/>
                    </a:solidFill>
                  </a:tcPr>
                </a:tc>
                <a:tc>
                  <a:txBody>
                    <a:bodyPr/>
                    <a:lstStyle/>
                    <a:p>
                      <a:r>
                        <a:rPr lang="en-US" sz="2200">
                          <a:solidFill>
                            <a:schemeClr val="tx1"/>
                          </a:solidFill>
                        </a:rPr>
                        <a:t>Having a caregiver</a:t>
                      </a:r>
                      <a:r>
                        <a:rPr lang="en-US" sz="2200" baseline="30000">
                          <a:solidFill>
                            <a:schemeClr val="tx1"/>
                          </a:solidFill>
                        </a:rPr>
                        <a:t>11</a:t>
                      </a:r>
                    </a:p>
                  </a:txBody>
                  <a:tcPr marL="110993" marR="110993" marT="55496" marB="55496">
                    <a:solidFill>
                      <a:schemeClr val="bg2"/>
                    </a:solidFill>
                  </a:tcPr>
                </a:tc>
                <a:tc>
                  <a:txBody>
                    <a:bodyPr/>
                    <a:lstStyle/>
                    <a:p>
                      <a:r>
                        <a:rPr lang="en-US" sz="2200">
                          <a:solidFill>
                            <a:schemeClr val="tx1"/>
                          </a:solidFill>
                        </a:rPr>
                        <a:t>Aging beneficiary</a:t>
                      </a:r>
                      <a:r>
                        <a:rPr lang="en-US" sz="2200" baseline="30000">
                          <a:solidFill>
                            <a:schemeClr val="tx1"/>
                          </a:solidFill>
                        </a:rPr>
                        <a:t>12</a:t>
                      </a:r>
                    </a:p>
                  </a:txBody>
                  <a:tcPr marL="110993" marR="110993" marT="55496" marB="55496">
                    <a:solidFill>
                      <a:schemeClr val="bg2"/>
                    </a:solidFill>
                  </a:tcPr>
                </a:tc>
                <a:tc>
                  <a:txBody>
                    <a:bodyPr/>
                    <a:lstStyle/>
                    <a:p>
                      <a:pPr lvl="0">
                        <a:buNone/>
                      </a:pPr>
                      <a:r>
                        <a:rPr lang="en-US" sz="2200">
                          <a:solidFill>
                            <a:schemeClr val="tx1"/>
                          </a:solidFill>
                        </a:rPr>
                        <a:t>High incomes</a:t>
                      </a:r>
                      <a:r>
                        <a:rPr lang="en-US" sz="2200" baseline="30000">
                          <a:solidFill>
                            <a:schemeClr val="tx1"/>
                          </a:solidFill>
                        </a:rPr>
                        <a:t>13</a:t>
                      </a:r>
                    </a:p>
                  </a:txBody>
                  <a:tcPr marL="110993" marR="110993" marT="55496" marB="55496">
                    <a:solidFill>
                      <a:schemeClr val="bg2"/>
                    </a:solidFill>
                  </a:tcPr>
                </a:tc>
                <a:extLst>
                  <a:ext uri="{0D108BD9-81ED-4DB2-BD59-A6C34878D82A}">
                    <a16:rowId xmlns:a16="http://schemas.microsoft.com/office/drawing/2014/main" val="2450247594"/>
                  </a:ext>
                </a:extLst>
              </a:tr>
              <a:tr h="1229841">
                <a:tc>
                  <a:txBody>
                    <a:bodyPr/>
                    <a:lstStyle/>
                    <a:p>
                      <a:pPr lvl="0">
                        <a:buNone/>
                      </a:pPr>
                      <a:r>
                        <a:rPr lang="en-US" sz="2200" b="1">
                          <a:solidFill>
                            <a:srgbClr val="5B991A"/>
                          </a:solidFill>
                        </a:rPr>
                        <a:t>Other</a:t>
                      </a:r>
                    </a:p>
                  </a:txBody>
                  <a:tcPr marL="110993" marR="110993" marT="55496" marB="55496">
                    <a:solidFill>
                      <a:schemeClr val="bg2"/>
                    </a:solidFill>
                  </a:tcPr>
                </a:tc>
                <a:tc>
                  <a:txBody>
                    <a:bodyPr/>
                    <a:lstStyle/>
                    <a:p>
                      <a:pPr lvl="0">
                        <a:buNone/>
                      </a:pPr>
                      <a:r>
                        <a:rPr lang="en-US" sz="2200">
                          <a:solidFill>
                            <a:schemeClr val="tx1"/>
                          </a:solidFill>
                        </a:rPr>
                        <a:t>Healthcare costs become a burden</a:t>
                      </a:r>
                      <a:r>
                        <a:rPr lang="en-US" sz="2200" baseline="30000">
                          <a:solidFill>
                            <a:schemeClr val="tx1"/>
                          </a:solidFill>
                        </a:rPr>
                        <a:t>14</a:t>
                      </a:r>
                    </a:p>
                  </a:txBody>
                  <a:tcPr marL="110993" marR="110993" marT="55496" marB="55496">
                    <a:solidFill>
                      <a:schemeClr val="bg2"/>
                    </a:solidFill>
                  </a:tcPr>
                </a:tc>
                <a:tc>
                  <a:txBody>
                    <a:bodyPr/>
                    <a:lstStyle/>
                    <a:p>
                      <a:pPr lvl="0">
                        <a:buNone/>
                      </a:pPr>
                      <a:r>
                        <a:rPr lang="en-US" sz="2200">
                          <a:solidFill>
                            <a:schemeClr val="tx1"/>
                          </a:solidFill>
                        </a:rPr>
                        <a:t>Poor customer service experience</a:t>
                      </a:r>
                      <a:r>
                        <a:rPr lang="en-US" sz="2200" baseline="30000">
                          <a:solidFill>
                            <a:schemeClr val="tx1"/>
                          </a:solidFill>
                        </a:rPr>
                        <a:t>15</a:t>
                      </a:r>
                    </a:p>
                  </a:txBody>
                  <a:tcPr marL="110993" marR="110993" marT="55496" marB="55496">
                    <a:solidFill>
                      <a:schemeClr val="bg2"/>
                    </a:solidFill>
                  </a:tcPr>
                </a:tc>
                <a:tc>
                  <a:txBody>
                    <a:bodyPr/>
                    <a:lstStyle/>
                    <a:p>
                      <a:pPr lvl="0">
                        <a:buNone/>
                      </a:pPr>
                      <a:r>
                        <a:rPr lang="en-US" sz="2200">
                          <a:solidFill>
                            <a:schemeClr val="tx1"/>
                          </a:solidFill>
                        </a:rPr>
                        <a:t>Providers not in-network</a:t>
                      </a:r>
                      <a:r>
                        <a:rPr lang="en-US" sz="2200" baseline="30000">
                          <a:solidFill>
                            <a:schemeClr val="tx1"/>
                          </a:solidFill>
                        </a:rPr>
                        <a:t>16</a:t>
                      </a:r>
                    </a:p>
                  </a:txBody>
                  <a:tcPr marL="110993" marR="110993" marT="55496" marB="55496">
                    <a:solidFill>
                      <a:schemeClr val="bg2"/>
                    </a:solidFill>
                  </a:tcPr>
                </a:tc>
                <a:tc>
                  <a:txBody>
                    <a:bodyPr/>
                    <a:lstStyle/>
                    <a:p>
                      <a:pPr lvl="0">
                        <a:buNone/>
                      </a:pPr>
                      <a:r>
                        <a:rPr lang="en-US" sz="2200">
                          <a:solidFill>
                            <a:schemeClr val="tx1"/>
                          </a:solidFill>
                        </a:rPr>
                        <a:t>Prescription drugs not covered</a:t>
                      </a:r>
                      <a:r>
                        <a:rPr lang="en-US" sz="2200" baseline="30000">
                          <a:solidFill>
                            <a:schemeClr val="tx1"/>
                          </a:solidFill>
                        </a:rPr>
                        <a:t>17</a:t>
                      </a:r>
                    </a:p>
                  </a:txBody>
                  <a:tcPr marL="110993" marR="110993" marT="55496" marB="55496">
                    <a:solidFill>
                      <a:schemeClr val="bg2"/>
                    </a:solidFill>
                  </a:tcPr>
                </a:tc>
                <a:extLst>
                  <a:ext uri="{0D108BD9-81ED-4DB2-BD59-A6C34878D82A}">
                    <a16:rowId xmlns:a16="http://schemas.microsoft.com/office/drawing/2014/main" val="3642277754"/>
                  </a:ext>
                </a:extLst>
              </a:tr>
            </a:tbl>
          </a:graphicData>
        </a:graphic>
      </p:graphicFrame>
    </p:spTree>
    <p:extLst>
      <p:ext uri="{BB962C8B-B14F-4D97-AF65-F5344CB8AC3E}">
        <p14:creationId xmlns:p14="http://schemas.microsoft.com/office/powerpoint/2010/main" val="1851804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CC5DA-85EF-A9E2-7B42-1C0174B5F150}"/>
              </a:ext>
            </a:extLst>
          </p:cNvPr>
          <p:cNvSpPr>
            <a:spLocks noGrp="1"/>
          </p:cNvSpPr>
          <p:nvPr>
            <p:ph type="title"/>
          </p:nvPr>
        </p:nvSpPr>
        <p:spPr/>
        <p:txBody>
          <a:bodyPr/>
          <a:lstStyle/>
          <a:p>
            <a:r>
              <a:rPr lang="en-US"/>
              <a:t>What beneficiaries want most</a:t>
            </a:r>
          </a:p>
        </p:txBody>
      </p:sp>
      <p:sp>
        <p:nvSpPr>
          <p:cNvPr id="3" name="Content Placeholder 2">
            <a:extLst>
              <a:ext uri="{FF2B5EF4-FFF2-40B4-BE49-F238E27FC236}">
                <a16:creationId xmlns:a16="http://schemas.microsoft.com/office/drawing/2014/main" id="{A9BCF310-F0D8-6057-6CBB-074BE5EAA328}"/>
              </a:ext>
            </a:extLst>
          </p:cNvPr>
          <p:cNvSpPr>
            <a:spLocks noGrp="1"/>
          </p:cNvSpPr>
          <p:nvPr>
            <p:ph idx="4294967295"/>
          </p:nvPr>
        </p:nvSpPr>
        <p:spPr>
          <a:xfrm>
            <a:off x="697819" y="1665570"/>
            <a:ext cx="754063" cy="3821112"/>
          </a:xfrm>
        </p:spPr>
        <p:txBody>
          <a:bodyPr>
            <a:noAutofit/>
          </a:bodyPr>
          <a:lstStyle/>
          <a:p>
            <a:pPr marL="0" indent="0">
              <a:buNone/>
            </a:pPr>
            <a:r>
              <a:rPr lang="en-US" sz="2800" b="1">
                <a:solidFill>
                  <a:srgbClr val="5B991A"/>
                </a:solidFill>
              </a:rPr>
              <a:t>83%</a:t>
            </a:r>
          </a:p>
        </p:txBody>
      </p:sp>
      <p:sp>
        <p:nvSpPr>
          <p:cNvPr id="5" name="Content Placeholder 2">
            <a:extLst>
              <a:ext uri="{FF2B5EF4-FFF2-40B4-BE49-F238E27FC236}">
                <a16:creationId xmlns:a16="http://schemas.microsoft.com/office/drawing/2014/main" id="{A5CC20C0-557A-DCB2-1B84-A0F8BEB0E3EA}"/>
              </a:ext>
            </a:extLst>
          </p:cNvPr>
          <p:cNvSpPr txBox="1">
            <a:spLocks/>
          </p:cNvSpPr>
          <p:nvPr/>
        </p:nvSpPr>
        <p:spPr>
          <a:xfrm>
            <a:off x="1683803" y="1594644"/>
            <a:ext cx="4295268" cy="41521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t>Want to be sure their prescription drugs are covered</a:t>
            </a:r>
            <a:r>
              <a:rPr lang="en-US" sz="2400" baseline="30000"/>
              <a:t>18</a:t>
            </a:r>
          </a:p>
          <a:p>
            <a:pPr marL="0" indent="0">
              <a:buFont typeface="Arial" panose="020B0604020202020204" pitchFamily="34" charset="0"/>
              <a:buNone/>
            </a:pPr>
            <a:endParaRPr lang="en-US" sz="2400"/>
          </a:p>
          <a:p>
            <a:pPr marL="0" indent="0">
              <a:buFont typeface="Arial" panose="020B0604020202020204" pitchFamily="34" charset="0"/>
              <a:buNone/>
            </a:pPr>
            <a:r>
              <a:rPr lang="en-US" sz="2400"/>
              <a:t>Want to be sure their doctors are in-network</a:t>
            </a:r>
            <a:r>
              <a:rPr lang="en-US" sz="2400" baseline="30000"/>
              <a:t>19</a:t>
            </a:r>
            <a:endParaRPr lang="en-US" sz="2400"/>
          </a:p>
          <a:p>
            <a:pPr marL="0" indent="0">
              <a:buFont typeface="Arial" panose="020B0604020202020204" pitchFamily="34" charset="0"/>
              <a:buNone/>
            </a:pPr>
            <a:endParaRPr lang="en-US" sz="2400"/>
          </a:p>
          <a:p>
            <a:pPr marL="0" indent="0">
              <a:buFont typeface="Arial" panose="020B0604020202020204" pitchFamily="34" charset="0"/>
              <a:buNone/>
            </a:pPr>
            <a:r>
              <a:rPr lang="en-US" sz="2400"/>
              <a:t>Want to be sure their pharmacy is in-network</a:t>
            </a:r>
            <a:r>
              <a:rPr lang="en-US" sz="2400" baseline="30000"/>
              <a:t>20</a:t>
            </a:r>
            <a:endParaRPr lang="en-US" sz="2400"/>
          </a:p>
          <a:p>
            <a:pPr marL="0" indent="0">
              <a:buFont typeface="Arial" panose="020B0604020202020204" pitchFamily="34" charset="0"/>
              <a:buNone/>
            </a:pPr>
            <a:endParaRPr lang="en-US" sz="2400"/>
          </a:p>
          <a:p>
            <a:pPr marL="0" indent="0">
              <a:buFont typeface="Arial" panose="020B0604020202020204" pitchFamily="34" charset="0"/>
              <a:buNone/>
            </a:pPr>
            <a:r>
              <a:rPr lang="en-US" sz="2400"/>
              <a:t>Want a lower premium</a:t>
            </a:r>
            <a:r>
              <a:rPr lang="en-US" sz="2400" baseline="30000"/>
              <a:t>21</a:t>
            </a:r>
            <a:endParaRPr lang="en-US" sz="2400"/>
          </a:p>
        </p:txBody>
      </p:sp>
      <p:sp>
        <p:nvSpPr>
          <p:cNvPr id="6" name="Content Placeholder 2">
            <a:extLst>
              <a:ext uri="{FF2B5EF4-FFF2-40B4-BE49-F238E27FC236}">
                <a16:creationId xmlns:a16="http://schemas.microsoft.com/office/drawing/2014/main" id="{92C6496E-641B-5C01-0DA4-E6493B785EDB}"/>
              </a:ext>
            </a:extLst>
          </p:cNvPr>
          <p:cNvSpPr txBox="1">
            <a:spLocks/>
          </p:cNvSpPr>
          <p:nvPr/>
        </p:nvSpPr>
        <p:spPr>
          <a:xfrm>
            <a:off x="6733190" y="890179"/>
            <a:ext cx="4620610" cy="9998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a:solidFill>
                  <a:srgbClr val="5B991A"/>
                </a:solidFill>
              </a:rPr>
              <a:t>4 consumer groups in the Medicare market</a:t>
            </a:r>
            <a:r>
              <a:rPr lang="en-US" sz="3600" baseline="30000">
                <a:solidFill>
                  <a:srgbClr val="5B991A"/>
                </a:solidFill>
              </a:rPr>
              <a:t>22</a:t>
            </a:r>
          </a:p>
        </p:txBody>
      </p:sp>
      <p:graphicFrame>
        <p:nvGraphicFramePr>
          <p:cNvPr id="12" name="Chart 11">
            <a:extLst>
              <a:ext uri="{FF2B5EF4-FFF2-40B4-BE49-F238E27FC236}">
                <a16:creationId xmlns:a16="http://schemas.microsoft.com/office/drawing/2014/main" id="{FDB4306C-D825-DCAC-5078-F879D58CFA4B}"/>
              </a:ext>
            </a:extLst>
          </p:cNvPr>
          <p:cNvGraphicFramePr/>
          <p:nvPr/>
        </p:nvGraphicFramePr>
        <p:xfrm>
          <a:off x="6346555" y="2828441"/>
          <a:ext cx="5488983" cy="32933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E11119FC-33D8-0FB3-BCC3-6605F652651B}"/>
              </a:ext>
            </a:extLst>
          </p:cNvPr>
          <p:cNvGraphicFramePr/>
          <p:nvPr>
            <p:extLst>
              <p:ext uri="{D42A27DB-BD31-4B8C-83A1-F6EECF244321}">
                <p14:modId xmlns:p14="http://schemas.microsoft.com/office/powerpoint/2010/main" val="2397052715"/>
              </p:ext>
            </p:extLst>
          </p:nvPr>
        </p:nvGraphicFramePr>
        <p:xfrm>
          <a:off x="5979073" y="2611489"/>
          <a:ext cx="6016220" cy="3609732"/>
        </p:xfrm>
        <a:graphic>
          <a:graphicData uri="http://schemas.openxmlformats.org/drawingml/2006/chart">
            <c:chart xmlns:c="http://schemas.openxmlformats.org/drawingml/2006/chart" xmlns:r="http://schemas.openxmlformats.org/officeDocument/2006/relationships" r:id="rId4"/>
          </a:graphicData>
        </a:graphic>
      </p:graphicFrame>
      <p:sp>
        <p:nvSpPr>
          <p:cNvPr id="11" name="Content Placeholder 2">
            <a:extLst>
              <a:ext uri="{FF2B5EF4-FFF2-40B4-BE49-F238E27FC236}">
                <a16:creationId xmlns:a16="http://schemas.microsoft.com/office/drawing/2014/main" id="{BE81C654-294B-99D9-5A88-B1D45DB82C08}"/>
              </a:ext>
            </a:extLst>
          </p:cNvPr>
          <p:cNvSpPr txBox="1">
            <a:spLocks/>
          </p:cNvSpPr>
          <p:nvPr/>
        </p:nvSpPr>
        <p:spPr>
          <a:xfrm>
            <a:off x="697820" y="4098104"/>
            <a:ext cx="754063" cy="409575"/>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2800" b="1">
                <a:solidFill>
                  <a:srgbClr val="5B991A"/>
                </a:solidFill>
              </a:rPr>
              <a:t>74 %</a:t>
            </a:r>
          </a:p>
        </p:txBody>
      </p:sp>
      <p:sp>
        <p:nvSpPr>
          <p:cNvPr id="14" name="Content Placeholder 2">
            <a:extLst>
              <a:ext uri="{FF2B5EF4-FFF2-40B4-BE49-F238E27FC236}">
                <a16:creationId xmlns:a16="http://schemas.microsoft.com/office/drawing/2014/main" id="{C1DBF6EE-5893-4113-C993-25D9B97581DC}"/>
              </a:ext>
            </a:extLst>
          </p:cNvPr>
          <p:cNvSpPr txBox="1">
            <a:spLocks/>
          </p:cNvSpPr>
          <p:nvPr/>
        </p:nvSpPr>
        <p:spPr>
          <a:xfrm>
            <a:off x="697821" y="2933700"/>
            <a:ext cx="754063" cy="495300"/>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2800" b="1">
                <a:solidFill>
                  <a:srgbClr val="5B991A"/>
                </a:solidFill>
              </a:rPr>
              <a:t>81%</a:t>
            </a:r>
          </a:p>
        </p:txBody>
      </p:sp>
      <p:sp>
        <p:nvSpPr>
          <p:cNvPr id="15" name="Content Placeholder 2">
            <a:extLst>
              <a:ext uri="{FF2B5EF4-FFF2-40B4-BE49-F238E27FC236}">
                <a16:creationId xmlns:a16="http://schemas.microsoft.com/office/drawing/2014/main" id="{59D8931E-D0F5-A601-6AEA-35645501FFE2}"/>
              </a:ext>
            </a:extLst>
          </p:cNvPr>
          <p:cNvSpPr txBox="1">
            <a:spLocks/>
          </p:cNvSpPr>
          <p:nvPr/>
        </p:nvSpPr>
        <p:spPr>
          <a:xfrm>
            <a:off x="758328" y="5302747"/>
            <a:ext cx="754063" cy="367870"/>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2800" b="1">
                <a:solidFill>
                  <a:srgbClr val="5B991A"/>
                </a:solidFill>
              </a:rPr>
              <a:t>65%</a:t>
            </a:r>
          </a:p>
        </p:txBody>
      </p:sp>
    </p:spTree>
    <p:extLst>
      <p:ext uri="{BB962C8B-B14F-4D97-AF65-F5344CB8AC3E}">
        <p14:creationId xmlns:p14="http://schemas.microsoft.com/office/powerpoint/2010/main" val="3309737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4AD07-C583-6993-0892-9F91B73E5B73}"/>
              </a:ext>
            </a:extLst>
          </p:cNvPr>
          <p:cNvSpPr>
            <a:spLocks noGrp="1"/>
          </p:cNvSpPr>
          <p:nvPr>
            <p:ph type="title"/>
          </p:nvPr>
        </p:nvSpPr>
        <p:spPr/>
        <p:txBody>
          <a:bodyPr/>
          <a:lstStyle/>
          <a:p>
            <a:r>
              <a:rPr lang="en-US"/>
              <a:t>Provider-first Shoppers</a:t>
            </a:r>
          </a:p>
        </p:txBody>
      </p:sp>
      <p:sp>
        <p:nvSpPr>
          <p:cNvPr id="14" name="TextBox 13">
            <a:extLst>
              <a:ext uri="{FF2B5EF4-FFF2-40B4-BE49-F238E27FC236}">
                <a16:creationId xmlns:a16="http://schemas.microsoft.com/office/drawing/2014/main" id="{176A01B5-9748-3DC1-0EE3-97A970C94EF6}"/>
              </a:ext>
            </a:extLst>
          </p:cNvPr>
          <p:cNvSpPr txBox="1"/>
          <p:nvPr/>
        </p:nvSpPr>
        <p:spPr>
          <a:xfrm>
            <a:off x="1365134" y="2917091"/>
            <a:ext cx="1356553" cy="923330"/>
          </a:xfrm>
          <a:prstGeom prst="rect">
            <a:avLst/>
          </a:prstGeom>
          <a:noFill/>
        </p:spPr>
        <p:txBody>
          <a:bodyPr wrap="square" rtlCol="0">
            <a:spAutoFit/>
          </a:bodyPr>
          <a:lstStyle/>
          <a:p>
            <a:r>
              <a:rPr lang="en-US"/>
              <a:t>Average income and wealth</a:t>
            </a:r>
          </a:p>
        </p:txBody>
      </p:sp>
      <p:sp>
        <p:nvSpPr>
          <p:cNvPr id="17" name="TextBox 16">
            <a:extLst>
              <a:ext uri="{FF2B5EF4-FFF2-40B4-BE49-F238E27FC236}">
                <a16:creationId xmlns:a16="http://schemas.microsoft.com/office/drawing/2014/main" id="{203D8CA5-80FB-4C3F-9197-4F8157616ADB}"/>
              </a:ext>
            </a:extLst>
          </p:cNvPr>
          <p:cNvSpPr txBox="1"/>
          <p:nvPr/>
        </p:nvSpPr>
        <p:spPr>
          <a:xfrm>
            <a:off x="1902611" y="5330716"/>
            <a:ext cx="2870096" cy="923330"/>
          </a:xfrm>
          <a:prstGeom prst="rect">
            <a:avLst/>
          </a:prstGeom>
          <a:noFill/>
        </p:spPr>
        <p:txBody>
          <a:bodyPr wrap="square" rtlCol="0">
            <a:spAutoFit/>
          </a:bodyPr>
          <a:lstStyle/>
          <a:p>
            <a:r>
              <a:rPr lang="en-US"/>
              <a:t>The other half  manage ongoing health issues and value continuity of providers</a:t>
            </a:r>
          </a:p>
        </p:txBody>
      </p:sp>
      <p:sp>
        <p:nvSpPr>
          <p:cNvPr id="18" name="TextBox 17">
            <a:extLst>
              <a:ext uri="{FF2B5EF4-FFF2-40B4-BE49-F238E27FC236}">
                <a16:creationId xmlns:a16="http://schemas.microsoft.com/office/drawing/2014/main" id="{AE474C27-E784-0FCB-178D-455229D0A387}"/>
              </a:ext>
            </a:extLst>
          </p:cNvPr>
          <p:cNvSpPr txBox="1"/>
          <p:nvPr/>
        </p:nvSpPr>
        <p:spPr>
          <a:xfrm>
            <a:off x="3782608" y="2915271"/>
            <a:ext cx="2640112" cy="923330"/>
          </a:xfrm>
          <a:prstGeom prst="rect">
            <a:avLst/>
          </a:prstGeom>
          <a:noFill/>
        </p:spPr>
        <p:txBody>
          <a:bodyPr wrap="square" rtlCol="0">
            <a:spAutoFit/>
          </a:bodyPr>
          <a:lstStyle/>
          <a:p>
            <a:r>
              <a:rPr lang="en-US"/>
              <a:t>Half of them are relatively healthy and prioritize marquee providers</a:t>
            </a:r>
          </a:p>
        </p:txBody>
      </p:sp>
      <p:sp>
        <p:nvSpPr>
          <p:cNvPr id="19" name="TextBox 18">
            <a:extLst>
              <a:ext uri="{FF2B5EF4-FFF2-40B4-BE49-F238E27FC236}">
                <a16:creationId xmlns:a16="http://schemas.microsoft.com/office/drawing/2014/main" id="{01F177D1-0A7B-7F82-0897-D063D0BC565D}"/>
              </a:ext>
            </a:extLst>
          </p:cNvPr>
          <p:cNvSpPr txBox="1"/>
          <p:nvPr/>
        </p:nvSpPr>
        <p:spPr>
          <a:xfrm>
            <a:off x="8118084" y="2673914"/>
            <a:ext cx="2234672" cy="646331"/>
          </a:xfrm>
          <a:prstGeom prst="rect">
            <a:avLst/>
          </a:prstGeom>
          <a:noFill/>
        </p:spPr>
        <p:txBody>
          <a:bodyPr wrap="square" rtlCol="0">
            <a:spAutoFit/>
          </a:bodyPr>
          <a:lstStyle/>
          <a:p>
            <a:r>
              <a:rPr lang="en-US"/>
              <a:t>Largest segment of the Medicare market</a:t>
            </a:r>
          </a:p>
        </p:txBody>
      </p:sp>
      <p:sp>
        <p:nvSpPr>
          <p:cNvPr id="20" name="TextBox 19">
            <a:extLst>
              <a:ext uri="{FF2B5EF4-FFF2-40B4-BE49-F238E27FC236}">
                <a16:creationId xmlns:a16="http://schemas.microsoft.com/office/drawing/2014/main" id="{B4042EEC-D25A-3E78-CE65-DBC455A4D09E}"/>
              </a:ext>
            </a:extLst>
          </p:cNvPr>
          <p:cNvSpPr txBox="1"/>
          <p:nvPr/>
        </p:nvSpPr>
        <p:spPr>
          <a:xfrm>
            <a:off x="8034533" y="1117720"/>
            <a:ext cx="2422262" cy="1569660"/>
          </a:xfrm>
          <a:prstGeom prst="rect">
            <a:avLst/>
          </a:prstGeom>
          <a:noFill/>
        </p:spPr>
        <p:txBody>
          <a:bodyPr wrap="square" rtlCol="0">
            <a:spAutoFit/>
          </a:bodyPr>
          <a:lstStyle/>
          <a:p>
            <a:r>
              <a:rPr lang="en-US" sz="9600" b="1">
                <a:solidFill>
                  <a:srgbClr val="5B991A"/>
                </a:solidFill>
              </a:rPr>
              <a:t>40%</a:t>
            </a:r>
          </a:p>
        </p:txBody>
      </p:sp>
      <p:sp>
        <p:nvSpPr>
          <p:cNvPr id="12" name="Oval 11">
            <a:extLst>
              <a:ext uri="{FF2B5EF4-FFF2-40B4-BE49-F238E27FC236}">
                <a16:creationId xmlns:a16="http://schemas.microsoft.com/office/drawing/2014/main" id="{1A78F612-8C82-F0B5-553F-56B697D19A1F}"/>
              </a:ext>
            </a:extLst>
          </p:cNvPr>
          <p:cNvSpPr/>
          <p:nvPr/>
        </p:nvSpPr>
        <p:spPr>
          <a:xfrm>
            <a:off x="1118592" y="1138293"/>
            <a:ext cx="1510195" cy="1510195"/>
          </a:xfrm>
          <a:prstGeom prst="ellipse">
            <a:avLst/>
          </a:prstGeom>
          <a:solidFill>
            <a:schemeClr val="accent4"/>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401" title="Money icon">
            <a:extLst>
              <a:ext uri="{FF2B5EF4-FFF2-40B4-BE49-F238E27FC236}">
                <a16:creationId xmlns:a16="http://schemas.microsoft.com/office/drawing/2014/main" id="{B268B6D8-1C15-D4FE-CE6D-62C40435D20C}"/>
              </a:ext>
            </a:extLst>
          </p:cNvPr>
          <p:cNvGrpSpPr>
            <a:grpSpLocks noChangeAspect="1"/>
          </p:cNvGrpSpPr>
          <p:nvPr/>
        </p:nvGrpSpPr>
        <p:grpSpPr bwMode="auto">
          <a:xfrm>
            <a:off x="1590444" y="1628442"/>
            <a:ext cx="604309" cy="564091"/>
            <a:chOff x="3612" y="4549"/>
            <a:chExt cx="571" cy="533"/>
          </a:xfrm>
          <a:solidFill>
            <a:schemeClr val="bg2"/>
          </a:solidFill>
        </p:grpSpPr>
        <p:sp>
          <p:nvSpPr>
            <p:cNvPr id="15" name="Freeform 402">
              <a:extLst>
                <a:ext uri="{FF2B5EF4-FFF2-40B4-BE49-F238E27FC236}">
                  <a16:creationId xmlns:a16="http://schemas.microsoft.com/office/drawing/2014/main" id="{5A537B86-690C-9B1F-E21D-88F238C5D726}"/>
                </a:ext>
              </a:extLst>
            </p:cNvPr>
            <p:cNvSpPr>
              <a:spLocks/>
            </p:cNvSpPr>
            <p:nvPr/>
          </p:nvSpPr>
          <p:spPr bwMode="auto">
            <a:xfrm>
              <a:off x="3856" y="4734"/>
              <a:ext cx="205" cy="101"/>
            </a:xfrm>
            <a:custGeom>
              <a:avLst/>
              <a:gdLst>
                <a:gd name="T0" fmla="*/ 65 w 69"/>
                <a:gd name="T1" fmla="*/ 34 h 34"/>
                <a:gd name="T2" fmla="*/ 64 w 69"/>
                <a:gd name="T3" fmla="*/ 34 h 34"/>
                <a:gd name="T4" fmla="*/ 2 w 69"/>
                <a:gd name="T5" fmla="*/ 7 h 34"/>
                <a:gd name="T6" fmla="*/ 1 w 69"/>
                <a:gd name="T7" fmla="*/ 2 h 34"/>
                <a:gd name="T8" fmla="*/ 5 w 69"/>
                <a:gd name="T9" fmla="*/ 0 h 34"/>
                <a:gd name="T10" fmla="*/ 67 w 69"/>
                <a:gd name="T11" fmla="*/ 28 h 34"/>
                <a:gd name="T12" fmla="*/ 69 w 69"/>
                <a:gd name="T13" fmla="*/ 32 h 34"/>
                <a:gd name="T14" fmla="*/ 65 w 69"/>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34">
                  <a:moveTo>
                    <a:pt x="65" y="34"/>
                  </a:moveTo>
                  <a:cubicBezTo>
                    <a:pt x="65" y="34"/>
                    <a:pt x="64" y="34"/>
                    <a:pt x="64" y="34"/>
                  </a:cubicBezTo>
                  <a:cubicBezTo>
                    <a:pt x="2" y="7"/>
                    <a:pt x="2" y="7"/>
                    <a:pt x="2" y="7"/>
                  </a:cubicBezTo>
                  <a:cubicBezTo>
                    <a:pt x="1" y="6"/>
                    <a:pt x="0" y="4"/>
                    <a:pt x="1" y="2"/>
                  </a:cubicBezTo>
                  <a:cubicBezTo>
                    <a:pt x="1" y="0"/>
                    <a:pt x="3" y="0"/>
                    <a:pt x="5" y="0"/>
                  </a:cubicBezTo>
                  <a:cubicBezTo>
                    <a:pt x="67" y="28"/>
                    <a:pt x="67" y="28"/>
                    <a:pt x="67" y="28"/>
                  </a:cubicBezTo>
                  <a:cubicBezTo>
                    <a:pt x="69" y="29"/>
                    <a:pt x="69" y="31"/>
                    <a:pt x="69" y="32"/>
                  </a:cubicBezTo>
                  <a:cubicBezTo>
                    <a:pt x="68" y="34"/>
                    <a:pt x="67" y="34"/>
                    <a:pt x="6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403">
              <a:extLst>
                <a:ext uri="{FF2B5EF4-FFF2-40B4-BE49-F238E27FC236}">
                  <a16:creationId xmlns:a16="http://schemas.microsoft.com/office/drawing/2014/main" id="{095B2B87-14EF-E2D9-E713-8538D5C4744C}"/>
                </a:ext>
              </a:extLst>
            </p:cNvPr>
            <p:cNvSpPr>
              <a:spLocks/>
            </p:cNvSpPr>
            <p:nvPr/>
          </p:nvSpPr>
          <p:spPr bwMode="auto">
            <a:xfrm>
              <a:off x="3612" y="4754"/>
              <a:ext cx="571" cy="206"/>
            </a:xfrm>
            <a:custGeom>
              <a:avLst/>
              <a:gdLst>
                <a:gd name="T0" fmla="*/ 65 w 192"/>
                <a:gd name="T1" fmla="*/ 69 h 69"/>
                <a:gd name="T2" fmla="*/ 64 w 192"/>
                <a:gd name="T3" fmla="*/ 68 h 69"/>
                <a:gd name="T4" fmla="*/ 2 w 192"/>
                <a:gd name="T5" fmla="*/ 41 h 69"/>
                <a:gd name="T6" fmla="*/ 0 w 192"/>
                <a:gd name="T7" fmla="*/ 36 h 69"/>
                <a:gd name="T8" fmla="*/ 5 w 192"/>
                <a:gd name="T9" fmla="*/ 35 h 69"/>
                <a:gd name="T10" fmla="*/ 65 w 192"/>
                <a:gd name="T11" fmla="*/ 61 h 69"/>
                <a:gd name="T12" fmla="*/ 187 w 192"/>
                <a:gd name="T13" fmla="*/ 0 h 69"/>
                <a:gd name="T14" fmla="*/ 192 w 192"/>
                <a:gd name="T15" fmla="*/ 2 h 69"/>
                <a:gd name="T16" fmla="*/ 190 w 192"/>
                <a:gd name="T17" fmla="*/ 7 h 69"/>
                <a:gd name="T18" fmla="*/ 67 w 192"/>
                <a:gd name="T19" fmla="*/ 68 h 69"/>
                <a:gd name="T20" fmla="*/ 65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65" y="69"/>
                  </a:moveTo>
                  <a:cubicBezTo>
                    <a:pt x="65" y="69"/>
                    <a:pt x="64" y="68"/>
                    <a:pt x="64" y="68"/>
                  </a:cubicBezTo>
                  <a:cubicBezTo>
                    <a:pt x="2" y="41"/>
                    <a:pt x="2" y="41"/>
                    <a:pt x="2" y="41"/>
                  </a:cubicBezTo>
                  <a:cubicBezTo>
                    <a:pt x="0" y="40"/>
                    <a:pt x="0" y="38"/>
                    <a:pt x="0" y="36"/>
                  </a:cubicBezTo>
                  <a:cubicBezTo>
                    <a:pt x="1" y="35"/>
                    <a:pt x="3" y="34"/>
                    <a:pt x="5" y="35"/>
                  </a:cubicBezTo>
                  <a:cubicBezTo>
                    <a:pt x="65" y="61"/>
                    <a:pt x="65" y="61"/>
                    <a:pt x="65" y="61"/>
                  </a:cubicBezTo>
                  <a:cubicBezTo>
                    <a:pt x="187" y="0"/>
                    <a:pt x="187" y="0"/>
                    <a:pt x="187" y="0"/>
                  </a:cubicBezTo>
                  <a:cubicBezTo>
                    <a:pt x="189" y="0"/>
                    <a:pt x="191" y="0"/>
                    <a:pt x="192" y="2"/>
                  </a:cubicBezTo>
                  <a:cubicBezTo>
                    <a:pt x="192" y="4"/>
                    <a:pt x="192" y="6"/>
                    <a:pt x="190" y="7"/>
                  </a:cubicBezTo>
                  <a:cubicBezTo>
                    <a:pt x="67" y="68"/>
                    <a:pt x="67" y="68"/>
                    <a:pt x="67" y="68"/>
                  </a:cubicBezTo>
                  <a:cubicBezTo>
                    <a:pt x="66" y="68"/>
                    <a:pt x="66" y="69"/>
                    <a:pt x="6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404">
              <a:extLst>
                <a:ext uri="{FF2B5EF4-FFF2-40B4-BE49-F238E27FC236}">
                  <a16:creationId xmlns:a16="http://schemas.microsoft.com/office/drawing/2014/main" id="{E4F1D920-4AA0-608E-F855-59DBB9295435}"/>
                </a:ext>
              </a:extLst>
            </p:cNvPr>
            <p:cNvSpPr>
              <a:spLocks/>
            </p:cNvSpPr>
            <p:nvPr/>
          </p:nvSpPr>
          <p:spPr bwMode="auto">
            <a:xfrm>
              <a:off x="3734" y="4793"/>
              <a:ext cx="205" cy="104"/>
            </a:xfrm>
            <a:custGeom>
              <a:avLst/>
              <a:gdLst>
                <a:gd name="T0" fmla="*/ 65 w 69"/>
                <a:gd name="T1" fmla="*/ 35 h 35"/>
                <a:gd name="T2" fmla="*/ 64 w 69"/>
                <a:gd name="T3" fmla="*/ 35 h 35"/>
                <a:gd name="T4" fmla="*/ 2 w 69"/>
                <a:gd name="T5" fmla="*/ 7 h 35"/>
                <a:gd name="T6" fmla="*/ 0 w 69"/>
                <a:gd name="T7" fmla="*/ 3 h 35"/>
                <a:gd name="T8" fmla="*/ 5 w 69"/>
                <a:gd name="T9" fmla="*/ 1 h 35"/>
                <a:gd name="T10" fmla="*/ 67 w 69"/>
                <a:gd name="T11" fmla="*/ 28 h 35"/>
                <a:gd name="T12" fmla="*/ 68 w 69"/>
                <a:gd name="T13" fmla="*/ 33 h 35"/>
                <a:gd name="T14" fmla="*/ 65 w 69"/>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35">
                  <a:moveTo>
                    <a:pt x="65" y="35"/>
                  </a:moveTo>
                  <a:cubicBezTo>
                    <a:pt x="65" y="35"/>
                    <a:pt x="64" y="35"/>
                    <a:pt x="64" y="35"/>
                  </a:cubicBezTo>
                  <a:cubicBezTo>
                    <a:pt x="2" y="7"/>
                    <a:pt x="2" y="7"/>
                    <a:pt x="2" y="7"/>
                  </a:cubicBezTo>
                  <a:cubicBezTo>
                    <a:pt x="0" y="7"/>
                    <a:pt x="0" y="5"/>
                    <a:pt x="0" y="3"/>
                  </a:cubicBezTo>
                  <a:cubicBezTo>
                    <a:pt x="1" y="1"/>
                    <a:pt x="3" y="0"/>
                    <a:pt x="5" y="1"/>
                  </a:cubicBezTo>
                  <a:cubicBezTo>
                    <a:pt x="67" y="28"/>
                    <a:pt x="67" y="28"/>
                    <a:pt x="67" y="28"/>
                  </a:cubicBezTo>
                  <a:cubicBezTo>
                    <a:pt x="68" y="29"/>
                    <a:pt x="69" y="31"/>
                    <a:pt x="68" y="33"/>
                  </a:cubicBezTo>
                  <a:cubicBezTo>
                    <a:pt x="68" y="34"/>
                    <a:pt x="67" y="35"/>
                    <a:pt x="6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405">
              <a:extLst>
                <a:ext uri="{FF2B5EF4-FFF2-40B4-BE49-F238E27FC236}">
                  <a16:creationId xmlns:a16="http://schemas.microsoft.com/office/drawing/2014/main" id="{3FCAB0F5-59E2-8DAC-64D5-94454478A525}"/>
                </a:ext>
              </a:extLst>
            </p:cNvPr>
            <p:cNvSpPr>
              <a:spLocks/>
            </p:cNvSpPr>
            <p:nvPr/>
          </p:nvSpPr>
          <p:spPr bwMode="auto">
            <a:xfrm>
              <a:off x="3612" y="4876"/>
              <a:ext cx="571" cy="206"/>
            </a:xfrm>
            <a:custGeom>
              <a:avLst/>
              <a:gdLst>
                <a:gd name="T0" fmla="*/ 65 w 192"/>
                <a:gd name="T1" fmla="*/ 69 h 69"/>
                <a:gd name="T2" fmla="*/ 64 w 192"/>
                <a:gd name="T3" fmla="*/ 68 h 69"/>
                <a:gd name="T4" fmla="*/ 2 w 192"/>
                <a:gd name="T5" fmla="*/ 41 h 69"/>
                <a:gd name="T6" fmla="*/ 0 w 192"/>
                <a:gd name="T7" fmla="*/ 36 h 69"/>
                <a:gd name="T8" fmla="*/ 5 w 192"/>
                <a:gd name="T9" fmla="*/ 35 h 69"/>
                <a:gd name="T10" fmla="*/ 65 w 192"/>
                <a:gd name="T11" fmla="*/ 62 h 69"/>
                <a:gd name="T12" fmla="*/ 187 w 192"/>
                <a:gd name="T13" fmla="*/ 1 h 69"/>
                <a:gd name="T14" fmla="*/ 192 w 192"/>
                <a:gd name="T15" fmla="*/ 2 h 69"/>
                <a:gd name="T16" fmla="*/ 190 w 192"/>
                <a:gd name="T17" fmla="*/ 7 h 69"/>
                <a:gd name="T18" fmla="*/ 67 w 192"/>
                <a:gd name="T19" fmla="*/ 68 h 69"/>
                <a:gd name="T20" fmla="*/ 65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65" y="69"/>
                  </a:moveTo>
                  <a:cubicBezTo>
                    <a:pt x="65" y="69"/>
                    <a:pt x="64" y="69"/>
                    <a:pt x="64" y="68"/>
                  </a:cubicBezTo>
                  <a:cubicBezTo>
                    <a:pt x="2" y="41"/>
                    <a:pt x="2" y="41"/>
                    <a:pt x="2" y="41"/>
                  </a:cubicBezTo>
                  <a:cubicBezTo>
                    <a:pt x="0" y="40"/>
                    <a:pt x="0" y="38"/>
                    <a:pt x="0" y="36"/>
                  </a:cubicBezTo>
                  <a:cubicBezTo>
                    <a:pt x="1" y="35"/>
                    <a:pt x="3" y="34"/>
                    <a:pt x="5" y="35"/>
                  </a:cubicBezTo>
                  <a:cubicBezTo>
                    <a:pt x="65" y="62"/>
                    <a:pt x="65" y="62"/>
                    <a:pt x="65" y="62"/>
                  </a:cubicBezTo>
                  <a:cubicBezTo>
                    <a:pt x="187" y="1"/>
                    <a:pt x="187" y="1"/>
                    <a:pt x="187" y="1"/>
                  </a:cubicBezTo>
                  <a:cubicBezTo>
                    <a:pt x="189" y="0"/>
                    <a:pt x="191" y="0"/>
                    <a:pt x="192" y="2"/>
                  </a:cubicBezTo>
                  <a:cubicBezTo>
                    <a:pt x="192" y="4"/>
                    <a:pt x="192" y="6"/>
                    <a:pt x="190" y="7"/>
                  </a:cubicBezTo>
                  <a:cubicBezTo>
                    <a:pt x="67" y="68"/>
                    <a:pt x="67" y="68"/>
                    <a:pt x="67" y="68"/>
                  </a:cubicBezTo>
                  <a:cubicBezTo>
                    <a:pt x="66" y="69"/>
                    <a:pt x="66" y="69"/>
                    <a:pt x="6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406">
              <a:extLst>
                <a:ext uri="{FF2B5EF4-FFF2-40B4-BE49-F238E27FC236}">
                  <a16:creationId xmlns:a16="http://schemas.microsoft.com/office/drawing/2014/main" id="{E0CFC831-02E9-E7C5-C00F-65C315537EE1}"/>
                </a:ext>
              </a:extLst>
            </p:cNvPr>
            <p:cNvSpPr>
              <a:spLocks/>
            </p:cNvSpPr>
            <p:nvPr/>
          </p:nvSpPr>
          <p:spPr bwMode="auto">
            <a:xfrm>
              <a:off x="4040" y="4817"/>
              <a:ext cx="21" cy="143"/>
            </a:xfrm>
            <a:custGeom>
              <a:avLst/>
              <a:gdLst>
                <a:gd name="T0" fmla="*/ 3 w 7"/>
                <a:gd name="T1" fmla="*/ 48 h 48"/>
                <a:gd name="T2" fmla="*/ 0 w 7"/>
                <a:gd name="T3" fmla="*/ 44 h 48"/>
                <a:gd name="T4" fmla="*/ 0 w 7"/>
                <a:gd name="T5" fmla="*/ 3 h 48"/>
                <a:gd name="T6" fmla="*/ 3 w 7"/>
                <a:gd name="T7" fmla="*/ 0 h 48"/>
                <a:gd name="T8" fmla="*/ 7 w 7"/>
                <a:gd name="T9" fmla="*/ 3 h 48"/>
                <a:gd name="T10" fmla="*/ 7 w 7"/>
                <a:gd name="T11" fmla="*/ 44 h 48"/>
                <a:gd name="T12" fmla="*/ 3 w 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 h="48">
                  <a:moveTo>
                    <a:pt x="3" y="48"/>
                  </a:moveTo>
                  <a:cubicBezTo>
                    <a:pt x="2" y="48"/>
                    <a:pt x="0" y="46"/>
                    <a:pt x="0" y="44"/>
                  </a:cubicBezTo>
                  <a:cubicBezTo>
                    <a:pt x="0" y="3"/>
                    <a:pt x="0" y="3"/>
                    <a:pt x="0" y="3"/>
                  </a:cubicBezTo>
                  <a:cubicBezTo>
                    <a:pt x="0" y="1"/>
                    <a:pt x="2" y="0"/>
                    <a:pt x="3" y="0"/>
                  </a:cubicBezTo>
                  <a:cubicBezTo>
                    <a:pt x="5" y="0"/>
                    <a:pt x="7" y="1"/>
                    <a:pt x="7" y="3"/>
                  </a:cubicBezTo>
                  <a:cubicBezTo>
                    <a:pt x="7" y="44"/>
                    <a:pt x="7" y="44"/>
                    <a:pt x="7" y="44"/>
                  </a:cubicBezTo>
                  <a:cubicBezTo>
                    <a:pt x="7" y="46"/>
                    <a:pt x="5" y="48"/>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407">
              <a:extLst>
                <a:ext uri="{FF2B5EF4-FFF2-40B4-BE49-F238E27FC236}">
                  <a16:creationId xmlns:a16="http://schemas.microsoft.com/office/drawing/2014/main" id="{3B7264E8-94BA-56EE-7CF6-7071C49A2C27}"/>
                </a:ext>
              </a:extLst>
            </p:cNvPr>
            <p:cNvSpPr>
              <a:spLocks/>
            </p:cNvSpPr>
            <p:nvPr/>
          </p:nvSpPr>
          <p:spPr bwMode="auto">
            <a:xfrm>
              <a:off x="3918" y="4876"/>
              <a:ext cx="21" cy="143"/>
            </a:xfrm>
            <a:custGeom>
              <a:avLst/>
              <a:gdLst>
                <a:gd name="T0" fmla="*/ 3 w 7"/>
                <a:gd name="T1" fmla="*/ 48 h 48"/>
                <a:gd name="T2" fmla="*/ 0 w 7"/>
                <a:gd name="T3" fmla="*/ 45 h 48"/>
                <a:gd name="T4" fmla="*/ 0 w 7"/>
                <a:gd name="T5" fmla="*/ 4 h 48"/>
                <a:gd name="T6" fmla="*/ 3 w 7"/>
                <a:gd name="T7" fmla="*/ 0 h 48"/>
                <a:gd name="T8" fmla="*/ 7 w 7"/>
                <a:gd name="T9" fmla="*/ 4 h 48"/>
                <a:gd name="T10" fmla="*/ 7 w 7"/>
                <a:gd name="T11" fmla="*/ 45 h 48"/>
                <a:gd name="T12" fmla="*/ 3 w 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 h="48">
                  <a:moveTo>
                    <a:pt x="3" y="48"/>
                  </a:moveTo>
                  <a:cubicBezTo>
                    <a:pt x="1" y="48"/>
                    <a:pt x="0" y="47"/>
                    <a:pt x="0" y="45"/>
                  </a:cubicBezTo>
                  <a:cubicBezTo>
                    <a:pt x="0" y="4"/>
                    <a:pt x="0" y="4"/>
                    <a:pt x="0" y="4"/>
                  </a:cubicBezTo>
                  <a:cubicBezTo>
                    <a:pt x="0" y="2"/>
                    <a:pt x="1" y="0"/>
                    <a:pt x="3" y="0"/>
                  </a:cubicBezTo>
                  <a:cubicBezTo>
                    <a:pt x="5" y="0"/>
                    <a:pt x="7" y="2"/>
                    <a:pt x="7" y="4"/>
                  </a:cubicBezTo>
                  <a:cubicBezTo>
                    <a:pt x="7" y="45"/>
                    <a:pt x="7" y="45"/>
                    <a:pt x="7" y="45"/>
                  </a:cubicBezTo>
                  <a:cubicBezTo>
                    <a:pt x="7" y="47"/>
                    <a:pt x="5" y="48"/>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408">
              <a:extLst>
                <a:ext uri="{FF2B5EF4-FFF2-40B4-BE49-F238E27FC236}">
                  <a16:creationId xmlns:a16="http://schemas.microsoft.com/office/drawing/2014/main" id="{F628A2C8-EAAF-2539-BD8B-16383F03EF8A}"/>
                </a:ext>
              </a:extLst>
            </p:cNvPr>
            <p:cNvSpPr>
              <a:spLocks/>
            </p:cNvSpPr>
            <p:nvPr/>
          </p:nvSpPr>
          <p:spPr bwMode="auto">
            <a:xfrm>
              <a:off x="4040" y="4793"/>
              <a:ext cx="143" cy="83"/>
            </a:xfrm>
            <a:custGeom>
              <a:avLst/>
              <a:gdLst>
                <a:gd name="T0" fmla="*/ 3 w 48"/>
                <a:gd name="T1" fmla="*/ 28 h 28"/>
                <a:gd name="T2" fmla="*/ 0 w 48"/>
                <a:gd name="T3" fmla="*/ 26 h 28"/>
                <a:gd name="T4" fmla="*/ 2 w 48"/>
                <a:gd name="T5" fmla="*/ 22 h 28"/>
                <a:gd name="T6" fmla="*/ 43 w 48"/>
                <a:gd name="T7" fmla="*/ 1 h 28"/>
                <a:gd name="T8" fmla="*/ 48 w 48"/>
                <a:gd name="T9" fmla="*/ 3 h 28"/>
                <a:gd name="T10" fmla="*/ 46 w 48"/>
                <a:gd name="T11" fmla="*/ 7 h 28"/>
                <a:gd name="T12" fmla="*/ 5 w 48"/>
                <a:gd name="T13" fmla="*/ 28 h 28"/>
                <a:gd name="T14" fmla="*/ 3 w 4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8">
                  <a:moveTo>
                    <a:pt x="3" y="28"/>
                  </a:moveTo>
                  <a:cubicBezTo>
                    <a:pt x="2" y="28"/>
                    <a:pt x="1" y="27"/>
                    <a:pt x="0" y="26"/>
                  </a:cubicBezTo>
                  <a:cubicBezTo>
                    <a:pt x="0" y="25"/>
                    <a:pt x="0" y="23"/>
                    <a:pt x="2" y="22"/>
                  </a:cubicBezTo>
                  <a:cubicBezTo>
                    <a:pt x="43" y="1"/>
                    <a:pt x="43" y="1"/>
                    <a:pt x="43" y="1"/>
                  </a:cubicBezTo>
                  <a:cubicBezTo>
                    <a:pt x="45" y="0"/>
                    <a:pt x="47" y="1"/>
                    <a:pt x="48" y="3"/>
                  </a:cubicBezTo>
                  <a:cubicBezTo>
                    <a:pt x="48" y="4"/>
                    <a:pt x="48" y="6"/>
                    <a:pt x="46" y="7"/>
                  </a:cubicBezTo>
                  <a:cubicBezTo>
                    <a:pt x="5" y="28"/>
                    <a:pt x="5" y="28"/>
                    <a:pt x="5" y="28"/>
                  </a:cubicBezTo>
                  <a:cubicBezTo>
                    <a:pt x="4" y="28"/>
                    <a:pt x="4"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409">
              <a:extLst>
                <a:ext uri="{FF2B5EF4-FFF2-40B4-BE49-F238E27FC236}">
                  <a16:creationId xmlns:a16="http://schemas.microsoft.com/office/drawing/2014/main" id="{5A097482-02CC-DB27-9754-F6F25815A8FF}"/>
                </a:ext>
              </a:extLst>
            </p:cNvPr>
            <p:cNvSpPr>
              <a:spLocks/>
            </p:cNvSpPr>
            <p:nvPr/>
          </p:nvSpPr>
          <p:spPr bwMode="auto">
            <a:xfrm>
              <a:off x="3612" y="4897"/>
              <a:ext cx="327" cy="102"/>
            </a:xfrm>
            <a:custGeom>
              <a:avLst/>
              <a:gdLst>
                <a:gd name="T0" fmla="*/ 65 w 110"/>
                <a:gd name="T1" fmla="*/ 34 h 34"/>
                <a:gd name="T2" fmla="*/ 64 w 110"/>
                <a:gd name="T3" fmla="*/ 34 h 34"/>
                <a:gd name="T4" fmla="*/ 2 w 110"/>
                <a:gd name="T5" fmla="*/ 7 h 34"/>
                <a:gd name="T6" fmla="*/ 0 w 110"/>
                <a:gd name="T7" fmla="*/ 2 h 34"/>
                <a:gd name="T8" fmla="*/ 5 w 110"/>
                <a:gd name="T9" fmla="*/ 0 h 34"/>
                <a:gd name="T10" fmla="*/ 65 w 110"/>
                <a:gd name="T11" fmla="*/ 27 h 34"/>
                <a:gd name="T12" fmla="*/ 105 w 110"/>
                <a:gd name="T13" fmla="*/ 7 h 34"/>
                <a:gd name="T14" fmla="*/ 109 w 110"/>
                <a:gd name="T15" fmla="*/ 9 h 34"/>
                <a:gd name="T16" fmla="*/ 108 w 110"/>
                <a:gd name="T17" fmla="*/ 13 h 34"/>
                <a:gd name="T18" fmla="*/ 67 w 110"/>
                <a:gd name="T19" fmla="*/ 34 h 34"/>
                <a:gd name="T20" fmla="*/ 65 w 110"/>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4">
                  <a:moveTo>
                    <a:pt x="65" y="34"/>
                  </a:moveTo>
                  <a:cubicBezTo>
                    <a:pt x="65" y="34"/>
                    <a:pt x="64" y="34"/>
                    <a:pt x="64" y="34"/>
                  </a:cubicBezTo>
                  <a:cubicBezTo>
                    <a:pt x="2" y="7"/>
                    <a:pt x="2" y="7"/>
                    <a:pt x="2" y="7"/>
                  </a:cubicBezTo>
                  <a:cubicBezTo>
                    <a:pt x="0" y="6"/>
                    <a:pt x="0" y="4"/>
                    <a:pt x="0" y="2"/>
                  </a:cubicBezTo>
                  <a:cubicBezTo>
                    <a:pt x="1" y="0"/>
                    <a:pt x="3" y="0"/>
                    <a:pt x="5" y="0"/>
                  </a:cubicBezTo>
                  <a:cubicBezTo>
                    <a:pt x="65" y="27"/>
                    <a:pt x="65" y="27"/>
                    <a:pt x="65" y="27"/>
                  </a:cubicBezTo>
                  <a:cubicBezTo>
                    <a:pt x="105" y="7"/>
                    <a:pt x="105" y="7"/>
                    <a:pt x="105" y="7"/>
                  </a:cubicBezTo>
                  <a:cubicBezTo>
                    <a:pt x="106" y="6"/>
                    <a:pt x="109" y="7"/>
                    <a:pt x="109" y="9"/>
                  </a:cubicBezTo>
                  <a:cubicBezTo>
                    <a:pt x="110" y="10"/>
                    <a:pt x="110" y="13"/>
                    <a:pt x="108" y="13"/>
                  </a:cubicBezTo>
                  <a:cubicBezTo>
                    <a:pt x="67" y="34"/>
                    <a:pt x="67" y="34"/>
                    <a:pt x="67" y="34"/>
                  </a:cubicBezTo>
                  <a:cubicBezTo>
                    <a:pt x="66" y="34"/>
                    <a:pt x="66" y="34"/>
                    <a:pt x="6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410">
              <a:extLst>
                <a:ext uri="{FF2B5EF4-FFF2-40B4-BE49-F238E27FC236}">
                  <a16:creationId xmlns:a16="http://schemas.microsoft.com/office/drawing/2014/main" id="{608195BA-E524-54A3-509A-2DA05F735202}"/>
                </a:ext>
              </a:extLst>
            </p:cNvPr>
            <p:cNvSpPr>
              <a:spLocks/>
            </p:cNvSpPr>
            <p:nvPr/>
          </p:nvSpPr>
          <p:spPr bwMode="auto">
            <a:xfrm>
              <a:off x="4040" y="4835"/>
              <a:ext cx="143" cy="83"/>
            </a:xfrm>
            <a:custGeom>
              <a:avLst/>
              <a:gdLst>
                <a:gd name="T0" fmla="*/ 3 w 48"/>
                <a:gd name="T1" fmla="*/ 28 h 28"/>
                <a:gd name="T2" fmla="*/ 0 w 48"/>
                <a:gd name="T3" fmla="*/ 26 h 28"/>
                <a:gd name="T4" fmla="*/ 2 w 48"/>
                <a:gd name="T5" fmla="*/ 21 h 28"/>
                <a:gd name="T6" fmla="*/ 43 w 48"/>
                <a:gd name="T7" fmla="*/ 1 h 28"/>
                <a:gd name="T8" fmla="*/ 48 w 48"/>
                <a:gd name="T9" fmla="*/ 2 h 28"/>
                <a:gd name="T10" fmla="*/ 46 w 48"/>
                <a:gd name="T11" fmla="*/ 7 h 28"/>
                <a:gd name="T12" fmla="*/ 5 w 48"/>
                <a:gd name="T13" fmla="*/ 28 h 28"/>
                <a:gd name="T14" fmla="*/ 3 w 4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8">
                  <a:moveTo>
                    <a:pt x="3" y="28"/>
                  </a:moveTo>
                  <a:cubicBezTo>
                    <a:pt x="2" y="28"/>
                    <a:pt x="1" y="27"/>
                    <a:pt x="0" y="26"/>
                  </a:cubicBezTo>
                  <a:cubicBezTo>
                    <a:pt x="0" y="24"/>
                    <a:pt x="0" y="22"/>
                    <a:pt x="2" y="21"/>
                  </a:cubicBezTo>
                  <a:cubicBezTo>
                    <a:pt x="43" y="1"/>
                    <a:pt x="43" y="1"/>
                    <a:pt x="43" y="1"/>
                  </a:cubicBezTo>
                  <a:cubicBezTo>
                    <a:pt x="45" y="0"/>
                    <a:pt x="47" y="1"/>
                    <a:pt x="48" y="2"/>
                  </a:cubicBezTo>
                  <a:cubicBezTo>
                    <a:pt x="48" y="4"/>
                    <a:pt x="48" y="6"/>
                    <a:pt x="46" y="7"/>
                  </a:cubicBezTo>
                  <a:cubicBezTo>
                    <a:pt x="5" y="28"/>
                    <a:pt x="5" y="28"/>
                    <a:pt x="5" y="28"/>
                  </a:cubicBezTo>
                  <a:cubicBezTo>
                    <a:pt x="4" y="28"/>
                    <a:pt x="4"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411">
              <a:extLst>
                <a:ext uri="{FF2B5EF4-FFF2-40B4-BE49-F238E27FC236}">
                  <a16:creationId xmlns:a16="http://schemas.microsoft.com/office/drawing/2014/main" id="{F8C7C3C7-E2B9-AB77-C669-DEB726B054F2}"/>
                </a:ext>
              </a:extLst>
            </p:cNvPr>
            <p:cNvSpPr>
              <a:spLocks/>
            </p:cNvSpPr>
            <p:nvPr/>
          </p:nvSpPr>
          <p:spPr bwMode="auto">
            <a:xfrm>
              <a:off x="3612" y="4936"/>
              <a:ext cx="327" cy="104"/>
            </a:xfrm>
            <a:custGeom>
              <a:avLst/>
              <a:gdLst>
                <a:gd name="T0" fmla="*/ 65 w 110"/>
                <a:gd name="T1" fmla="*/ 35 h 35"/>
                <a:gd name="T2" fmla="*/ 64 w 110"/>
                <a:gd name="T3" fmla="*/ 35 h 35"/>
                <a:gd name="T4" fmla="*/ 2 w 110"/>
                <a:gd name="T5" fmla="*/ 7 h 35"/>
                <a:gd name="T6" fmla="*/ 0 w 110"/>
                <a:gd name="T7" fmla="*/ 3 h 35"/>
                <a:gd name="T8" fmla="*/ 5 w 110"/>
                <a:gd name="T9" fmla="*/ 1 h 35"/>
                <a:gd name="T10" fmla="*/ 65 w 110"/>
                <a:gd name="T11" fmla="*/ 28 h 35"/>
                <a:gd name="T12" fmla="*/ 105 w 110"/>
                <a:gd name="T13" fmla="*/ 8 h 35"/>
                <a:gd name="T14" fmla="*/ 109 w 110"/>
                <a:gd name="T15" fmla="*/ 9 h 35"/>
                <a:gd name="T16" fmla="*/ 108 w 110"/>
                <a:gd name="T17" fmla="*/ 14 h 35"/>
                <a:gd name="T18" fmla="*/ 67 w 110"/>
                <a:gd name="T19" fmla="*/ 35 h 35"/>
                <a:gd name="T20" fmla="*/ 65 w 110"/>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5">
                  <a:moveTo>
                    <a:pt x="65" y="35"/>
                  </a:moveTo>
                  <a:cubicBezTo>
                    <a:pt x="65" y="35"/>
                    <a:pt x="64" y="35"/>
                    <a:pt x="64" y="35"/>
                  </a:cubicBezTo>
                  <a:cubicBezTo>
                    <a:pt x="2" y="7"/>
                    <a:pt x="2" y="7"/>
                    <a:pt x="2" y="7"/>
                  </a:cubicBezTo>
                  <a:cubicBezTo>
                    <a:pt x="0" y="7"/>
                    <a:pt x="0" y="5"/>
                    <a:pt x="0" y="3"/>
                  </a:cubicBezTo>
                  <a:cubicBezTo>
                    <a:pt x="1" y="1"/>
                    <a:pt x="3" y="0"/>
                    <a:pt x="5" y="1"/>
                  </a:cubicBezTo>
                  <a:cubicBezTo>
                    <a:pt x="65" y="28"/>
                    <a:pt x="65" y="28"/>
                    <a:pt x="65" y="28"/>
                  </a:cubicBezTo>
                  <a:cubicBezTo>
                    <a:pt x="105" y="8"/>
                    <a:pt x="105" y="8"/>
                    <a:pt x="105" y="8"/>
                  </a:cubicBezTo>
                  <a:cubicBezTo>
                    <a:pt x="106" y="7"/>
                    <a:pt x="109" y="8"/>
                    <a:pt x="109" y="9"/>
                  </a:cubicBezTo>
                  <a:cubicBezTo>
                    <a:pt x="110" y="11"/>
                    <a:pt x="110" y="13"/>
                    <a:pt x="108" y="14"/>
                  </a:cubicBezTo>
                  <a:cubicBezTo>
                    <a:pt x="67" y="35"/>
                    <a:pt x="67" y="35"/>
                    <a:pt x="67" y="35"/>
                  </a:cubicBezTo>
                  <a:cubicBezTo>
                    <a:pt x="66" y="35"/>
                    <a:pt x="66" y="35"/>
                    <a:pt x="6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412">
              <a:extLst>
                <a:ext uri="{FF2B5EF4-FFF2-40B4-BE49-F238E27FC236}">
                  <a16:creationId xmlns:a16="http://schemas.microsoft.com/office/drawing/2014/main" id="{CBFA4370-ECA6-F09F-2D1F-F16BB01EA0F6}"/>
                </a:ext>
              </a:extLst>
            </p:cNvPr>
            <p:cNvSpPr>
              <a:spLocks/>
            </p:cNvSpPr>
            <p:nvPr/>
          </p:nvSpPr>
          <p:spPr bwMode="auto">
            <a:xfrm>
              <a:off x="3612" y="4671"/>
              <a:ext cx="571" cy="205"/>
            </a:xfrm>
            <a:custGeom>
              <a:avLst/>
              <a:gdLst>
                <a:gd name="T0" fmla="*/ 3 w 192"/>
                <a:gd name="T1" fmla="*/ 69 h 69"/>
                <a:gd name="T2" fmla="*/ 0 w 192"/>
                <a:gd name="T3" fmla="*/ 67 h 69"/>
                <a:gd name="T4" fmla="*/ 2 w 192"/>
                <a:gd name="T5" fmla="*/ 63 h 69"/>
                <a:gd name="T6" fmla="*/ 125 w 192"/>
                <a:gd name="T7" fmla="*/ 1 h 69"/>
                <a:gd name="T8" fmla="*/ 128 w 192"/>
                <a:gd name="T9" fmla="*/ 1 h 69"/>
                <a:gd name="T10" fmla="*/ 190 w 192"/>
                <a:gd name="T11" fmla="*/ 28 h 69"/>
                <a:gd name="T12" fmla="*/ 192 w 192"/>
                <a:gd name="T13" fmla="*/ 33 h 69"/>
                <a:gd name="T14" fmla="*/ 187 w 192"/>
                <a:gd name="T15" fmla="*/ 35 h 69"/>
                <a:gd name="T16" fmla="*/ 127 w 192"/>
                <a:gd name="T17" fmla="*/ 8 h 69"/>
                <a:gd name="T18" fmla="*/ 5 w 192"/>
                <a:gd name="T19" fmla="*/ 69 h 69"/>
                <a:gd name="T20" fmla="*/ 3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3" y="69"/>
                  </a:moveTo>
                  <a:cubicBezTo>
                    <a:pt x="2" y="69"/>
                    <a:pt x="1" y="68"/>
                    <a:pt x="0" y="67"/>
                  </a:cubicBezTo>
                  <a:cubicBezTo>
                    <a:pt x="0" y="66"/>
                    <a:pt x="0" y="64"/>
                    <a:pt x="2" y="63"/>
                  </a:cubicBezTo>
                  <a:cubicBezTo>
                    <a:pt x="125" y="1"/>
                    <a:pt x="125" y="1"/>
                    <a:pt x="125" y="1"/>
                  </a:cubicBezTo>
                  <a:cubicBezTo>
                    <a:pt x="126" y="1"/>
                    <a:pt x="127" y="0"/>
                    <a:pt x="128" y="1"/>
                  </a:cubicBezTo>
                  <a:cubicBezTo>
                    <a:pt x="190" y="28"/>
                    <a:pt x="190" y="28"/>
                    <a:pt x="190" y="28"/>
                  </a:cubicBezTo>
                  <a:cubicBezTo>
                    <a:pt x="192" y="29"/>
                    <a:pt x="192" y="31"/>
                    <a:pt x="192" y="33"/>
                  </a:cubicBezTo>
                  <a:cubicBezTo>
                    <a:pt x="191" y="35"/>
                    <a:pt x="189" y="35"/>
                    <a:pt x="187" y="35"/>
                  </a:cubicBezTo>
                  <a:cubicBezTo>
                    <a:pt x="127" y="8"/>
                    <a:pt x="127" y="8"/>
                    <a:pt x="127" y="8"/>
                  </a:cubicBezTo>
                  <a:cubicBezTo>
                    <a:pt x="5" y="69"/>
                    <a:pt x="5" y="69"/>
                    <a:pt x="5" y="69"/>
                  </a:cubicBezTo>
                  <a:cubicBezTo>
                    <a:pt x="4" y="69"/>
                    <a:pt x="4" y="69"/>
                    <a:pt x="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413">
              <a:extLst>
                <a:ext uri="{FF2B5EF4-FFF2-40B4-BE49-F238E27FC236}">
                  <a16:creationId xmlns:a16="http://schemas.microsoft.com/office/drawing/2014/main" id="{382391FE-348E-1594-8503-30956FA7331E}"/>
                </a:ext>
              </a:extLst>
            </p:cNvPr>
            <p:cNvSpPr>
              <a:spLocks noEditPoints="1"/>
            </p:cNvSpPr>
            <p:nvPr/>
          </p:nvSpPr>
          <p:spPr bwMode="auto">
            <a:xfrm>
              <a:off x="3654" y="4549"/>
              <a:ext cx="264" cy="125"/>
            </a:xfrm>
            <a:custGeom>
              <a:avLst/>
              <a:gdLst>
                <a:gd name="T0" fmla="*/ 44 w 89"/>
                <a:gd name="T1" fmla="*/ 42 h 42"/>
                <a:gd name="T2" fmla="*/ 0 w 89"/>
                <a:gd name="T3" fmla="*/ 21 h 42"/>
                <a:gd name="T4" fmla="*/ 44 w 89"/>
                <a:gd name="T5" fmla="*/ 0 h 42"/>
                <a:gd name="T6" fmla="*/ 89 w 89"/>
                <a:gd name="T7" fmla="*/ 21 h 42"/>
                <a:gd name="T8" fmla="*/ 44 w 89"/>
                <a:gd name="T9" fmla="*/ 42 h 42"/>
                <a:gd name="T10" fmla="*/ 44 w 89"/>
                <a:gd name="T11" fmla="*/ 7 h 42"/>
                <a:gd name="T12" fmla="*/ 7 w 89"/>
                <a:gd name="T13" fmla="*/ 21 h 42"/>
                <a:gd name="T14" fmla="*/ 44 w 89"/>
                <a:gd name="T15" fmla="*/ 35 h 42"/>
                <a:gd name="T16" fmla="*/ 82 w 89"/>
                <a:gd name="T17" fmla="*/ 21 h 42"/>
                <a:gd name="T18" fmla="*/ 44 w 89"/>
                <a:gd name="T19"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42">
                  <a:moveTo>
                    <a:pt x="44" y="42"/>
                  </a:moveTo>
                  <a:cubicBezTo>
                    <a:pt x="19" y="42"/>
                    <a:pt x="0" y="33"/>
                    <a:pt x="0" y="21"/>
                  </a:cubicBezTo>
                  <a:cubicBezTo>
                    <a:pt x="0" y="9"/>
                    <a:pt x="19" y="0"/>
                    <a:pt x="44" y="0"/>
                  </a:cubicBezTo>
                  <a:cubicBezTo>
                    <a:pt x="70" y="0"/>
                    <a:pt x="89" y="9"/>
                    <a:pt x="89" y="21"/>
                  </a:cubicBezTo>
                  <a:cubicBezTo>
                    <a:pt x="89" y="33"/>
                    <a:pt x="70" y="42"/>
                    <a:pt x="44" y="42"/>
                  </a:cubicBezTo>
                  <a:close/>
                  <a:moveTo>
                    <a:pt x="44" y="7"/>
                  </a:moveTo>
                  <a:cubicBezTo>
                    <a:pt x="23" y="7"/>
                    <a:pt x="7" y="15"/>
                    <a:pt x="7" y="21"/>
                  </a:cubicBezTo>
                  <a:cubicBezTo>
                    <a:pt x="7" y="28"/>
                    <a:pt x="23" y="35"/>
                    <a:pt x="44" y="35"/>
                  </a:cubicBezTo>
                  <a:cubicBezTo>
                    <a:pt x="66" y="35"/>
                    <a:pt x="82" y="28"/>
                    <a:pt x="82" y="21"/>
                  </a:cubicBezTo>
                  <a:cubicBezTo>
                    <a:pt x="82" y="15"/>
                    <a:pt x="66" y="7"/>
                    <a:pt x="4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414">
              <a:extLst>
                <a:ext uri="{FF2B5EF4-FFF2-40B4-BE49-F238E27FC236}">
                  <a16:creationId xmlns:a16="http://schemas.microsoft.com/office/drawing/2014/main" id="{5B0A829D-6437-B7FC-9179-79A3806FED40}"/>
                </a:ext>
              </a:extLst>
            </p:cNvPr>
            <p:cNvSpPr>
              <a:spLocks/>
            </p:cNvSpPr>
            <p:nvPr/>
          </p:nvSpPr>
          <p:spPr bwMode="auto">
            <a:xfrm>
              <a:off x="3651" y="4650"/>
              <a:ext cx="267" cy="63"/>
            </a:xfrm>
            <a:custGeom>
              <a:avLst/>
              <a:gdLst>
                <a:gd name="T0" fmla="*/ 45 w 90"/>
                <a:gd name="T1" fmla="*/ 21 h 21"/>
                <a:gd name="T2" fmla="*/ 1 w 90"/>
                <a:gd name="T3" fmla="*/ 6 h 21"/>
                <a:gd name="T4" fmla="*/ 3 w 90"/>
                <a:gd name="T5" fmla="*/ 1 h 21"/>
                <a:gd name="T6" fmla="*/ 7 w 90"/>
                <a:gd name="T7" fmla="*/ 3 h 21"/>
                <a:gd name="T8" fmla="*/ 45 w 90"/>
                <a:gd name="T9" fmla="*/ 14 h 21"/>
                <a:gd name="T10" fmla="*/ 83 w 90"/>
                <a:gd name="T11" fmla="*/ 3 h 21"/>
                <a:gd name="T12" fmla="*/ 88 w 90"/>
                <a:gd name="T13" fmla="*/ 1 h 21"/>
                <a:gd name="T14" fmla="*/ 90 w 90"/>
                <a:gd name="T15" fmla="*/ 6 h 21"/>
                <a:gd name="T16" fmla="*/ 45 w 90"/>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45" y="21"/>
                  </a:moveTo>
                  <a:cubicBezTo>
                    <a:pt x="24" y="21"/>
                    <a:pt x="6" y="15"/>
                    <a:pt x="1" y="6"/>
                  </a:cubicBezTo>
                  <a:cubicBezTo>
                    <a:pt x="0" y="4"/>
                    <a:pt x="1" y="2"/>
                    <a:pt x="3" y="1"/>
                  </a:cubicBezTo>
                  <a:cubicBezTo>
                    <a:pt x="4" y="0"/>
                    <a:pt x="6" y="1"/>
                    <a:pt x="7" y="3"/>
                  </a:cubicBezTo>
                  <a:cubicBezTo>
                    <a:pt x="10" y="8"/>
                    <a:pt x="25" y="14"/>
                    <a:pt x="45" y="14"/>
                  </a:cubicBezTo>
                  <a:cubicBezTo>
                    <a:pt x="65" y="14"/>
                    <a:pt x="81" y="8"/>
                    <a:pt x="83" y="3"/>
                  </a:cubicBezTo>
                  <a:cubicBezTo>
                    <a:pt x="84" y="1"/>
                    <a:pt x="86" y="0"/>
                    <a:pt x="88" y="1"/>
                  </a:cubicBezTo>
                  <a:cubicBezTo>
                    <a:pt x="90" y="2"/>
                    <a:pt x="90" y="4"/>
                    <a:pt x="90" y="6"/>
                  </a:cubicBezTo>
                  <a:cubicBezTo>
                    <a:pt x="85" y="15"/>
                    <a:pt x="67" y="21"/>
                    <a:pt x="4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415">
              <a:extLst>
                <a:ext uri="{FF2B5EF4-FFF2-40B4-BE49-F238E27FC236}">
                  <a16:creationId xmlns:a16="http://schemas.microsoft.com/office/drawing/2014/main" id="{18A4939B-9E25-EAB8-04A3-A3148229C8A7}"/>
                </a:ext>
              </a:extLst>
            </p:cNvPr>
            <p:cNvSpPr>
              <a:spLocks/>
            </p:cNvSpPr>
            <p:nvPr/>
          </p:nvSpPr>
          <p:spPr bwMode="auto">
            <a:xfrm>
              <a:off x="3651" y="4692"/>
              <a:ext cx="145" cy="62"/>
            </a:xfrm>
            <a:custGeom>
              <a:avLst/>
              <a:gdLst>
                <a:gd name="T0" fmla="*/ 45 w 49"/>
                <a:gd name="T1" fmla="*/ 21 h 21"/>
                <a:gd name="T2" fmla="*/ 1 w 49"/>
                <a:gd name="T3" fmla="*/ 5 h 21"/>
                <a:gd name="T4" fmla="*/ 3 w 49"/>
                <a:gd name="T5" fmla="*/ 1 h 21"/>
                <a:gd name="T6" fmla="*/ 7 w 49"/>
                <a:gd name="T7" fmla="*/ 2 h 21"/>
                <a:gd name="T8" fmla="*/ 45 w 49"/>
                <a:gd name="T9" fmla="*/ 14 h 21"/>
                <a:gd name="T10" fmla="*/ 49 w 49"/>
                <a:gd name="T11" fmla="*/ 18 h 21"/>
                <a:gd name="T12" fmla="*/ 45 w 4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49" h="21">
                  <a:moveTo>
                    <a:pt x="45" y="21"/>
                  </a:moveTo>
                  <a:cubicBezTo>
                    <a:pt x="24" y="21"/>
                    <a:pt x="6" y="15"/>
                    <a:pt x="1" y="5"/>
                  </a:cubicBezTo>
                  <a:cubicBezTo>
                    <a:pt x="0" y="4"/>
                    <a:pt x="1" y="2"/>
                    <a:pt x="3" y="1"/>
                  </a:cubicBezTo>
                  <a:cubicBezTo>
                    <a:pt x="4" y="0"/>
                    <a:pt x="6" y="1"/>
                    <a:pt x="7" y="2"/>
                  </a:cubicBezTo>
                  <a:cubicBezTo>
                    <a:pt x="10" y="8"/>
                    <a:pt x="25" y="14"/>
                    <a:pt x="45" y="14"/>
                  </a:cubicBezTo>
                  <a:cubicBezTo>
                    <a:pt x="47" y="14"/>
                    <a:pt x="49" y="16"/>
                    <a:pt x="49" y="18"/>
                  </a:cubicBezTo>
                  <a:cubicBezTo>
                    <a:pt x="49" y="19"/>
                    <a:pt x="47" y="21"/>
                    <a:pt x="4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416">
              <a:extLst>
                <a:ext uri="{FF2B5EF4-FFF2-40B4-BE49-F238E27FC236}">
                  <a16:creationId xmlns:a16="http://schemas.microsoft.com/office/drawing/2014/main" id="{77CB9FE9-AB1B-F9FA-0371-04D2465F7C45}"/>
                </a:ext>
              </a:extLst>
            </p:cNvPr>
            <p:cNvSpPr>
              <a:spLocks/>
            </p:cNvSpPr>
            <p:nvPr/>
          </p:nvSpPr>
          <p:spPr bwMode="auto">
            <a:xfrm>
              <a:off x="3651" y="4734"/>
              <a:ext cx="80" cy="53"/>
            </a:xfrm>
            <a:custGeom>
              <a:avLst/>
              <a:gdLst>
                <a:gd name="T0" fmla="*/ 23 w 27"/>
                <a:gd name="T1" fmla="*/ 18 h 18"/>
                <a:gd name="T2" fmla="*/ 22 w 27"/>
                <a:gd name="T3" fmla="*/ 18 h 18"/>
                <a:gd name="T4" fmla="*/ 1 w 27"/>
                <a:gd name="T5" fmla="*/ 5 h 18"/>
                <a:gd name="T6" fmla="*/ 3 w 27"/>
                <a:gd name="T7" fmla="*/ 1 h 18"/>
                <a:gd name="T8" fmla="*/ 7 w 27"/>
                <a:gd name="T9" fmla="*/ 2 h 18"/>
                <a:gd name="T10" fmla="*/ 24 w 27"/>
                <a:gd name="T11" fmla="*/ 11 h 18"/>
                <a:gd name="T12" fmla="*/ 26 w 27"/>
                <a:gd name="T13" fmla="*/ 16 h 18"/>
                <a:gd name="T14" fmla="*/ 23 w 27"/>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8">
                  <a:moveTo>
                    <a:pt x="23" y="18"/>
                  </a:moveTo>
                  <a:cubicBezTo>
                    <a:pt x="23" y="18"/>
                    <a:pt x="23" y="18"/>
                    <a:pt x="22" y="18"/>
                  </a:cubicBezTo>
                  <a:cubicBezTo>
                    <a:pt x="11" y="15"/>
                    <a:pt x="4" y="11"/>
                    <a:pt x="1" y="5"/>
                  </a:cubicBezTo>
                  <a:cubicBezTo>
                    <a:pt x="0" y="3"/>
                    <a:pt x="1" y="1"/>
                    <a:pt x="3" y="1"/>
                  </a:cubicBezTo>
                  <a:cubicBezTo>
                    <a:pt x="4" y="0"/>
                    <a:pt x="6" y="0"/>
                    <a:pt x="7" y="2"/>
                  </a:cubicBezTo>
                  <a:cubicBezTo>
                    <a:pt x="9" y="6"/>
                    <a:pt x="15" y="9"/>
                    <a:pt x="24" y="11"/>
                  </a:cubicBezTo>
                  <a:cubicBezTo>
                    <a:pt x="26" y="12"/>
                    <a:pt x="27" y="14"/>
                    <a:pt x="26" y="16"/>
                  </a:cubicBezTo>
                  <a:cubicBezTo>
                    <a:pt x="26" y="17"/>
                    <a:pt x="25" y="18"/>
                    <a:pt x="2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417">
              <a:extLst>
                <a:ext uri="{FF2B5EF4-FFF2-40B4-BE49-F238E27FC236}">
                  <a16:creationId xmlns:a16="http://schemas.microsoft.com/office/drawing/2014/main" id="{BE7F7E5F-C8A4-4E04-060E-A549AA3BE64D}"/>
                </a:ext>
              </a:extLst>
            </p:cNvPr>
            <p:cNvSpPr>
              <a:spLocks/>
            </p:cNvSpPr>
            <p:nvPr/>
          </p:nvSpPr>
          <p:spPr bwMode="auto">
            <a:xfrm>
              <a:off x="3651" y="4772"/>
              <a:ext cx="35" cy="36"/>
            </a:xfrm>
            <a:custGeom>
              <a:avLst/>
              <a:gdLst>
                <a:gd name="T0" fmla="*/ 8 w 12"/>
                <a:gd name="T1" fmla="*/ 12 h 12"/>
                <a:gd name="T2" fmla="*/ 6 w 12"/>
                <a:gd name="T3" fmla="*/ 12 h 12"/>
                <a:gd name="T4" fmla="*/ 1 w 12"/>
                <a:gd name="T5" fmla="*/ 6 h 12"/>
                <a:gd name="T6" fmla="*/ 3 w 12"/>
                <a:gd name="T7" fmla="*/ 1 h 12"/>
                <a:gd name="T8" fmla="*/ 7 w 12"/>
                <a:gd name="T9" fmla="*/ 3 h 12"/>
                <a:gd name="T10" fmla="*/ 10 w 12"/>
                <a:gd name="T11" fmla="*/ 6 h 12"/>
                <a:gd name="T12" fmla="*/ 11 w 12"/>
                <a:gd name="T13" fmla="*/ 11 h 12"/>
                <a:gd name="T14" fmla="*/ 8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12"/>
                  </a:moveTo>
                  <a:cubicBezTo>
                    <a:pt x="8" y="12"/>
                    <a:pt x="7" y="12"/>
                    <a:pt x="6" y="12"/>
                  </a:cubicBezTo>
                  <a:cubicBezTo>
                    <a:pt x="4" y="10"/>
                    <a:pt x="2" y="8"/>
                    <a:pt x="1" y="6"/>
                  </a:cubicBezTo>
                  <a:cubicBezTo>
                    <a:pt x="0" y="4"/>
                    <a:pt x="1" y="2"/>
                    <a:pt x="3" y="1"/>
                  </a:cubicBezTo>
                  <a:cubicBezTo>
                    <a:pt x="4" y="0"/>
                    <a:pt x="6" y="1"/>
                    <a:pt x="7" y="3"/>
                  </a:cubicBezTo>
                  <a:cubicBezTo>
                    <a:pt x="8" y="4"/>
                    <a:pt x="9" y="5"/>
                    <a:pt x="10" y="6"/>
                  </a:cubicBezTo>
                  <a:cubicBezTo>
                    <a:pt x="12" y="7"/>
                    <a:pt x="12" y="10"/>
                    <a:pt x="11" y="11"/>
                  </a:cubicBezTo>
                  <a:cubicBezTo>
                    <a:pt x="10" y="12"/>
                    <a:pt x="9" y="12"/>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5" name="Oval 34">
            <a:extLst>
              <a:ext uri="{FF2B5EF4-FFF2-40B4-BE49-F238E27FC236}">
                <a16:creationId xmlns:a16="http://schemas.microsoft.com/office/drawing/2014/main" id="{EE49EE28-0865-926B-05E9-CC6220855289}"/>
              </a:ext>
            </a:extLst>
          </p:cNvPr>
          <p:cNvSpPr/>
          <p:nvPr/>
        </p:nvSpPr>
        <p:spPr>
          <a:xfrm>
            <a:off x="4347567" y="1146860"/>
            <a:ext cx="1510195" cy="1510195"/>
          </a:xfrm>
          <a:prstGeom prst="ellipse">
            <a:avLst/>
          </a:prstGeom>
          <a:solidFill>
            <a:schemeClr val="accent3"/>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53" name="Oval 52">
            <a:extLst>
              <a:ext uri="{FF2B5EF4-FFF2-40B4-BE49-F238E27FC236}">
                <a16:creationId xmlns:a16="http://schemas.microsoft.com/office/drawing/2014/main" id="{1ED6B371-D18F-0DC7-9368-8EE3D2E37272}"/>
              </a:ext>
            </a:extLst>
          </p:cNvPr>
          <p:cNvSpPr/>
          <p:nvPr/>
        </p:nvSpPr>
        <p:spPr>
          <a:xfrm>
            <a:off x="2613602" y="3722476"/>
            <a:ext cx="1510195" cy="1510195"/>
          </a:xfrm>
          <a:prstGeom prst="ellipse">
            <a:avLst/>
          </a:prstGeom>
          <a:solidFill>
            <a:schemeClr val="accent5"/>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71" name="Rounded Rectangle 70">
            <a:extLst>
              <a:ext uri="{FF2B5EF4-FFF2-40B4-BE49-F238E27FC236}">
                <a16:creationId xmlns:a16="http://schemas.microsoft.com/office/drawing/2014/main" id="{6B6DCCD2-8CF3-36D8-A28C-E1B51DEA9FAA}"/>
              </a:ext>
            </a:extLst>
          </p:cNvPr>
          <p:cNvSpPr/>
          <p:nvPr/>
        </p:nvSpPr>
        <p:spPr>
          <a:xfrm>
            <a:off x="7117246" y="3845966"/>
            <a:ext cx="4256834" cy="2463741"/>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72" name="TextBox 71">
            <a:extLst>
              <a:ext uri="{FF2B5EF4-FFF2-40B4-BE49-F238E27FC236}">
                <a16:creationId xmlns:a16="http://schemas.microsoft.com/office/drawing/2014/main" id="{74C5B642-AD9A-B70E-12E7-8495168CB0BD}"/>
              </a:ext>
            </a:extLst>
          </p:cNvPr>
          <p:cNvSpPr txBox="1"/>
          <p:nvPr/>
        </p:nvSpPr>
        <p:spPr>
          <a:xfrm>
            <a:off x="7468683" y="4397563"/>
            <a:ext cx="3718287" cy="1692771"/>
          </a:xfrm>
          <a:prstGeom prst="rect">
            <a:avLst/>
          </a:prstGeom>
          <a:noFill/>
        </p:spPr>
        <p:txBody>
          <a:bodyPr wrap="square" rtlCol="0">
            <a:spAutoFit/>
          </a:bodyPr>
          <a:lstStyle/>
          <a:p>
            <a:pPr marL="457200" indent="-457200">
              <a:buFont typeface="Arial" panose="020B0604020202020204" pitchFamily="34" charset="0"/>
              <a:buChar char="•"/>
            </a:pPr>
            <a:r>
              <a:rPr lang="en-US" sz="2800">
                <a:solidFill>
                  <a:srgbClr val="114A21"/>
                </a:solidFill>
              </a:rPr>
              <a:t>40% choose MA</a:t>
            </a:r>
          </a:p>
          <a:p>
            <a:pPr marL="457200" indent="-457200">
              <a:buFont typeface="Arial" panose="020B0604020202020204" pitchFamily="34" charset="0"/>
              <a:buChar char="•"/>
            </a:pPr>
            <a:r>
              <a:rPr lang="en-US" sz="2800">
                <a:solidFill>
                  <a:srgbClr val="114A21"/>
                </a:solidFill>
              </a:rPr>
              <a:t>40% choose OM plus Med Supp</a:t>
            </a:r>
            <a:r>
              <a:rPr lang="en-US" sz="2800" baseline="30000">
                <a:solidFill>
                  <a:srgbClr val="114A21"/>
                </a:solidFill>
              </a:rPr>
              <a:t>23</a:t>
            </a:r>
          </a:p>
          <a:p>
            <a:endParaRPr lang="en-US" sz="2000">
              <a:solidFill>
                <a:schemeClr val="tx2"/>
              </a:solidFill>
            </a:endParaRPr>
          </a:p>
        </p:txBody>
      </p:sp>
      <p:grpSp>
        <p:nvGrpSpPr>
          <p:cNvPr id="73" name="Group 212" title="Plus Heart icon">
            <a:extLst>
              <a:ext uri="{FF2B5EF4-FFF2-40B4-BE49-F238E27FC236}">
                <a16:creationId xmlns:a16="http://schemas.microsoft.com/office/drawing/2014/main" id="{E550C974-B479-A20D-39FC-87D9F1962271}"/>
              </a:ext>
            </a:extLst>
          </p:cNvPr>
          <p:cNvGrpSpPr>
            <a:grpSpLocks noChangeAspect="1"/>
          </p:cNvGrpSpPr>
          <p:nvPr/>
        </p:nvGrpSpPr>
        <p:grpSpPr bwMode="auto">
          <a:xfrm>
            <a:off x="9849211" y="4123930"/>
            <a:ext cx="314135" cy="314135"/>
            <a:chOff x="2823" y="3646"/>
            <a:chExt cx="243" cy="243"/>
          </a:xfrm>
          <a:solidFill>
            <a:schemeClr val="accent1"/>
          </a:solidFill>
        </p:grpSpPr>
        <p:sp>
          <p:nvSpPr>
            <p:cNvPr id="75" name="Freeform 214">
              <a:extLst>
                <a:ext uri="{FF2B5EF4-FFF2-40B4-BE49-F238E27FC236}">
                  <a16:creationId xmlns:a16="http://schemas.microsoft.com/office/drawing/2014/main" id="{2EF5D5C3-A93E-3C35-AEE8-466B5F043D98}"/>
                </a:ext>
              </a:extLst>
            </p:cNvPr>
            <p:cNvSpPr>
              <a:spLocks/>
            </p:cNvSpPr>
            <p:nvPr/>
          </p:nvSpPr>
          <p:spPr bwMode="auto">
            <a:xfrm>
              <a:off x="2935" y="3646"/>
              <a:ext cx="22" cy="243"/>
            </a:xfrm>
            <a:custGeom>
              <a:avLst/>
              <a:gdLst>
                <a:gd name="T0" fmla="*/ 3 w 7"/>
                <a:gd name="T1" fmla="*/ 80 h 80"/>
                <a:gd name="T2" fmla="*/ 0 w 7"/>
                <a:gd name="T3" fmla="*/ 76 h 80"/>
                <a:gd name="T4" fmla="*/ 0 w 7"/>
                <a:gd name="T5" fmla="*/ 3 h 80"/>
                <a:gd name="T6" fmla="*/ 3 w 7"/>
                <a:gd name="T7" fmla="*/ 0 h 80"/>
                <a:gd name="T8" fmla="*/ 7 w 7"/>
                <a:gd name="T9" fmla="*/ 3 h 80"/>
                <a:gd name="T10" fmla="*/ 7 w 7"/>
                <a:gd name="T11" fmla="*/ 76 h 80"/>
                <a:gd name="T12" fmla="*/ 3 w 7"/>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 h="80">
                  <a:moveTo>
                    <a:pt x="3" y="80"/>
                  </a:moveTo>
                  <a:cubicBezTo>
                    <a:pt x="1" y="80"/>
                    <a:pt x="0" y="78"/>
                    <a:pt x="0" y="76"/>
                  </a:cubicBezTo>
                  <a:cubicBezTo>
                    <a:pt x="0" y="3"/>
                    <a:pt x="0" y="3"/>
                    <a:pt x="0" y="3"/>
                  </a:cubicBezTo>
                  <a:cubicBezTo>
                    <a:pt x="0" y="1"/>
                    <a:pt x="1" y="0"/>
                    <a:pt x="3" y="0"/>
                  </a:cubicBezTo>
                  <a:cubicBezTo>
                    <a:pt x="5" y="0"/>
                    <a:pt x="7" y="1"/>
                    <a:pt x="7" y="3"/>
                  </a:cubicBezTo>
                  <a:cubicBezTo>
                    <a:pt x="7" y="76"/>
                    <a:pt x="7" y="76"/>
                    <a:pt x="7" y="76"/>
                  </a:cubicBezTo>
                  <a:cubicBezTo>
                    <a:pt x="7" y="78"/>
                    <a:pt x="5" y="80"/>
                    <a:pt x="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6" name="Freeform 215">
              <a:extLst>
                <a:ext uri="{FF2B5EF4-FFF2-40B4-BE49-F238E27FC236}">
                  <a16:creationId xmlns:a16="http://schemas.microsoft.com/office/drawing/2014/main" id="{78300D8C-D72F-9FD1-313E-B6B82E697433}"/>
                </a:ext>
              </a:extLst>
            </p:cNvPr>
            <p:cNvSpPr>
              <a:spLocks/>
            </p:cNvSpPr>
            <p:nvPr/>
          </p:nvSpPr>
          <p:spPr bwMode="auto">
            <a:xfrm>
              <a:off x="2823" y="3755"/>
              <a:ext cx="243" cy="22"/>
            </a:xfrm>
            <a:custGeom>
              <a:avLst/>
              <a:gdLst>
                <a:gd name="T0" fmla="*/ 77 w 80"/>
                <a:gd name="T1" fmla="*/ 7 h 7"/>
                <a:gd name="T2" fmla="*/ 4 w 80"/>
                <a:gd name="T3" fmla="*/ 7 h 7"/>
                <a:gd name="T4" fmla="*/ 0 w 80"/>
                <a:gd name="T5" fmla="*/ 4 h 7"/>
                <a:gd name="T6" fmla="*/ 4 w 80"/>
                <a:gd name="T7" fmla="*/ 0 h 7"/>
                <a:gd name="T8" fmla="*/ 77 w 80"/>
                <a:gd name="T9" fmla="*/ 0 h 7"/>
                <a:gd name="T10" fmla="*/ 80 w 80"/>
                <a:gd name="T11" fmla="*/ 4 h 7"/>
                <a:gd name="T12" fmla="*/ 77 w 8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80" h="7">
                  <a:moveTo>
                    <a:pt x="77" y="7"/>
                  </a:moveTo>
                  <a:cubicBezTo>
                    <a:pt x="4" y="7"/>
                    <a:pt x="4" y="7"/>
                    <a:pt x="4" y="7"/>
                  </a:cubicBezTo>
                  <a:cubicBezTo>
                    <a:pt x="2" y="7"/>
                    <a:pt x="0" y="6"/>
                    <a:pt x="0" y="4"/>
                  </a:cubicBezTo>
                  <a:cubicBezTo>
                    <a:pt x="0" y="2"/>
                    <a:pt x="2" y="0"/>
                    <a:pt x="4" y="0"/>
                  </a:cubicBezTo>
                  <a:cubicBezTo>
                    <a:pt x="77" y="0"/>
                    <a:pt x="77" y="0"/>
                    <a:pt x="77" y="0"/>
                  </a:cubicBezTo>
                  <a:cubicBezTo>
                    <a:pt x="79" y="0"/>
                    <a:pt x="80" y="2"/>
                    <a:pt x="80" y="4"/>
                  </a:cubicBezTo>
                  <a:cubicBezTo>
                    <a:pt x="80" y="6"/>
                    <a:pt x="79" y="7"/>
                    <a:pt x="7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77" name="Freeform 273" title="Medical Cross icon">
            <a:extLst>
              <a:ext uri="{FF2B5EF4-FFF2-40B4-BE49-F238E27FC236}">
                <a16:creationId xmlns:a16="http://schemas.microsoft.com/office/drawing/2014/main" id="{7DC6511B-C7D9-4D25-947E-BCCEDFC5F70C}"/>
              </a:ext>
            </a:extLst>
          </p:cNvPr>
          <p:cNvSpPr>
            <a:spLocks noEditPoints="1"/>
          </p:cNvSpPr>
          <p:nvPr/>
        </p:nvSpPr>
        <p:spPr bwMode="auto">
          <a:xfrm>
            <a:off x="4762694" y="1599866"/>
            <a:ext cx="690051" cy="625484"/>
          </a:xfrm>
          <a:custGeom>
            <a:avLst/>
            <a:gdLst>
              <a:gd name="T0" fmla="*/ 100 w 191"/>
              <a:gd name="T1" fmla="*/ 191 h 191"/>
              <a:gd name="T2" fmla="*/ 70 w 191"/>
              <a:gd name="T3" fmla="*/ 162 h 191"/>
              <a:gd name="T4" fmla="*/ 70 w 191"/>
              <a:gd name="T5" fmla="*/ 151 h 191"/>
              <a:gd name="T6" fmla="*/ 70 w 191"/>
              <a:gd name="T7" fmla="*/ 121 h 191"/>
              <a:gd name="T8" fmla="*/ 4 w 191"/>
              <a:gd name="T9" fmla="*/ 121 h 191"/>
              <a:gd name="T10" fmla="*/ 0 w 191"/>
              <a:gd name="T11" fmla="*/ 116 h 191"/>
              <a:gd name="T12" fmla="*/ 0 w 191"/>
              <a:gd name="T13" fmla="*/ 74 h 191"/>
              <a:gd name="T14" fmla="*/ 1 w 191"/>
              <a:gd name="T15" fmla="*/ 72 h 191"/>
              <a:gd name="T16" fmla="*/ 4 w 191"/>
              <a:gd name="T17" fmla="*/ 70 h 191"/>
              <a:gd name="T18" fmla="*/ 70 w 191"/>
              <a:gd name="T19" fmla="*/ 70 h 191"/>
              <a:gd name="T20" fmla="*/ 70 w 191"/>
              <a:gd name="T21" fmla="*/ 4 h 191"/>
              <a:gd name="T22" fmla="*/ 71 w 191"/>
              <a:gd name="T23" fmla="*/ 1 h 191"/>
              <a:gd name="T24" fmla="*/ 74 w 191"/>
              <a:gd name="T25" fmla="*/ 0 h 191"/>
              <a:gd name="T26" fmla="*/ 74 w 191"/>
              <a:gd name="T27" fmla="*/ 0 h 191"/>
              <a:gd name="T28" fmla="*/ 79 w 191"/>
              <a:gd name="T29" fmla="*/ 0 h 191"/>
              <a:gd name="T30" fmla="*/ 91 w 191"/>
              <a:gd name="T31" fmla="*/ 0 h 191"/>
              <a:gd name="T32" fmla="*/ 120 w 191"/>
              <a:gd name="T33" fmla="*/ 29 h 191"/>
              <a:gd name="T34" fmla="*/ 120 w 191"/>
              <a:gd name="T35" fmla="*/ 33 h 191"/>
              <a:gd name="T36" fmla="*/ 120 w 191"/>
              <a:gd name="T37" fmla="*/ 70 h 191"/>
              <a:gd name="T38" fmla="*/ 187 w 191"/>
              <a:gd name="T39" fmla="*/ 70 h 191"/>
              <a:gd name="T40" fmla="*/ 191 w 191"/>
              <a:gd name="T41" fmla="*/ 74 h 191"/>
              <a:gd name="T42" fmla="*/ 191 w 191"/>
              <a:gd name="T43" fmla="*/ 116 h 191"/>
              <a:gd name="T44" fmla="*/ 190 w 191"/>
              <a:gd name="T45" fmla="*/ 119 h 191"/>
              <a:gd name="T46" fmla="*/ 187 w 191"/>
              <a:gd name="T47" fmla="*/ 121 h 191"/>
              <a:gd name="T48" fmla="*/ 120 w 191"/>
              <a:gd name="T49" fmla="*/ 121 h 191"/>
              <a:gd name="T50" fmla="*/ 120 w 191"/>
              <a:gd name="T51" fmla="*/ 187 h 191"/>
              <a:gd name="T52" fmla="*/ 116 w 191"/>
              <a:gd name="T53" fmla="*/ 191 h 191"/>
              <a:gd name="T54" fmla="*/ 100 w 191"/>
              <a:gd name="T55" fmla="*/ 191 h 191"/>
              <a:gd name="T56" fmla="*/ 8 w 191"/>
              <a:gd name="T57" fmla="*/ 112 h 191"/>
              <a:gd name="T58" fmla="*/ 74 w 191"/>
              <a:gd name="T59" fmla="*/ 112 h 191"/>
              <a:gd name="T60" fmla="*/ 78 w 191"/>
              <a:gd name="T61" fmla="*/ 116 h 191"/>
              <a:gd name="T62" fmla="*/ 79 w 191"/>
              <a:gd name="T63" fmla="*/ 162 h 191"/>
              <a:gd name="T64" fmla="*/ 100 w 191"/>
              <a:gd name="T65" fmla="*/ 183 h 191"/>
              <a:gd name="T66" fmla="*/ 107 w 191"/>
              <a:gd name="T67" fmla="*/ 183 h 191"/>
              <a:gd name="T68" fmla="*/ 107 w 191"/>
              <a:gd name="T69" fmla="*/ 183 h 191"/>
              <a:gd name="T70" fmla="*/ 112 w 191"/>
              <a:gd name="T71" fmla="*/ 183 h 191"/>
              <a:gd name="T72" fmla="*/ 112 w 191"/>
              <a:gd name="T73" fmla="*/ 116 h 191"/>
              <a:gd name="T74" fmla="*/ 116 w 191"/>
              <a:gd name="T75" fmla="*/ 112 h 191"/>
              <a:gd name="T76" fmla="*/ 183 w 191"/>
              <a:gd name="T77" fmla="*/ 112 h 191"/>
              <a:gd name="T78" fmla="*/ 183 w 191"/>
              <a:gd name="T79" fmla="*/ 79 h 191"/>
              <a:gd name="T80" fmla="*/ 116 w 191"/>
              <a:gd name="T81" fmla="*/ 79 h 191"/>
              <a:gd name="T82" fmla="*/ 112 w 191"/>
              <a:gd name="T83" fmla="*/ 74 h 191"/>
              <a:gd name="T84" fmla="*/ 112 w 191"/>
              <a:gd name="T85" fmla="*/ 29 h 191"/>
              <a:gd name="T86" fmla="*/ 91 w 191"/>
              <a:gd name="T87" fmla="*/ 8 h 191"/>
              <a:gd name="T88" fmla="*/ 78 w 191"/>
              <a:gd name="T89" fmla="*/ 8 h 191"/>
              <a:gd name="T90" fmla="*/ 78 w 191"/>
              <a:gd name="T91" fmla="*/ 74 h 191"/>
              <a:gd name="T92" fmla="*/ 74 w 191"/>
              <a:gd name="T93" fmla="*/ 79 h 191"/>
              <a:gd name="T94" fmla="*/ 8 w 191"/>
              <a:gd name="T95" fmla="*/ 79 h 191"/>
              <a:gd name="T96" fmla="*/ 8 w 191"/>
              <a:gd name="T97" fmla="*/ 11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1" h="191">
                <a:moveTo>
                  <a:pt x="100" y="191"/>
                </a:moveTo>
                <a:cubicBezTo>
                  <a:pt x="84" y="191"/>
                  <a:pt x="70" y="178"/>
                  <a:pt x="70" y="162"/>
                </a:cubicBezTo>
                <a:cubicBezTo>
                  <a:pt x="70" y="151"/>
                  <a:pt x="70" y="151"/>
                  <a:pt x="70" y="151"/>
                </a:cubicBezTo>
                <a:cubicBezTo>
                  <a:pt x="70" y="121"/>
                  <a:pt x="70" y="121"/>
                  <a:pt x="70" y="121"/>
                </a:cubicBezTo>
                <a:cubicBezTo>
                  <a:pt x="4" y="121"/>
                  <a:pt x="4" y="121"/>
                  <a:pt x="4" y="121"/>
                </a:cubicBezTo>
                <a:cubicBezTo>
                  <a:pt x="1" y="121"/>
                  <a:pt x="0" y="119"/>
                  <a:pt x="0" y="116"/>
                </a:cubicBezTo>
                <a:cubicBezTo>
                  <a:pt x="0" y="74"/>
                  <a:pt x="0" y="74"/>
                  <a:pt x="0" y="74"/>
                </a:cubicBezTo>
                <a:cubicBezTo>
                  <a:pt x="0" y="73"/>
                  <a:pt x="0" y="72"/>
                  <a:pt x="1" y="72"/>
                </a:cubicBezTo>
                <a:cubicBezTo>
                  <a:pt x="2" y="71"/>
                  <a:pt x="3" y="70"/>
                  <a:pt x="4" y="70"/>
                </a:cubicBezTo>
                <a:cubicBezTo>
                  <a:pt x="70" y="70"/>
                  <a:pt x="70" y="70"/>
                  <a:pt x="70" y="70"/>
                </a:cubicBezTo>
                <a:cubicBezTo>
                  <a:pt x="70" y="4"/>
                  <a:pt x="70" y="4"/>
                  <a:pt x="70" y="4"/>
                </a:cubicBezTo>
                <a:cubicBezTo>
                  <a:pt x="70" y="3"/>
                  <a:pt x="71" y="2"/>
                  <a:pt x="71" y="1"/>
                </a:cubicBezTo>
                <a:cubicBezTo>
                  <a:pt x="72" y="0"/>
                  <a:pt x="73" y="0"/>
                  <a:pt x="74" y="0"/>
                </a:cubicBezTo>
                <a:cubicBezTo>
                  <a:pt x="74" y="0"/>
                  <a:pt x="74" y="0"/>
                  <a:pt x="74" y="0"/>
                </a:cubicBezTo>
                <a:cubicBezTo>
                  <a:pt x="79" y="0"/>
                  <a:pt x="79" y="0"/>
                  <a:pt x="79" y="0"/>
                </a:cubicBezTo>
                <a:cubicBezTo>
                  <a:pt x="91" y="0"/>
                  <a:pt x="91" y="0"/>
                  <a:pt x="91" y="0"/>
                </a:cubicBezTo>
                <a:cubicBezTo>
                  <a:pt x="107" y="0"/>
                  <a:pt x="120" y="13"/>
                  <a:pt x="120" y="29"/>
                </a:cubicBezTo>
                <a:cubicBezTo>
                  <a:pt x="120" y="33"/>
                  <a:pt x="120" y="33"/>
                  <a:pt x="120" y="33"/>
                </a:cubicBezTo>
                <a:cubicBezTo>
                  <a:pt x="120" y="70"/>
                  <a:pt x="120" y="70"/>
                  <a:pt x="120" y="70"/>
                </a:cubicBezTo>
                <a:cubicBezTo>
                  <a:pt x="187" y="70"/>
                  <a:pt x="187" y="70"/>
                  <a:pt x="187" y="70"/>
                </a:cubicBezTo>
                <a:cubicBezTo>
                  <a:pt x="189" y="70"/>
                  <a:pt x="191" y="72"/>
                  <a:pt x="191" y="74"/>
                </a:cubicBezTo>
                <a:cubicBezTo>
                  <a:pt x="191" y="116"/>
                  <a:pt x="191" y="116"/>
                  <a:pt x="191" y="116"/>
                </a:cubicBezTo>
                <a:cubicBezTo>
                  <a:pt x="191" y="118"/>
                  <a:pt x="191" y="119"/>
                  <a:pt x="190" y="119"/>
                </a:cubicBezTo>
                <a:cubicBezTo>
                  <a:pt x="189" y="120"/>
                  <a:pt x="188" y="121"/>
                  <a:pt x="187" y="121"/>
                </a:cubicBezTo>
                <a:cubicBezTo>
                  <a:pt x="120" y="121"/>
                  <a:pt x="120" y="121"/>
                  <a:pt x="120" y="121"/>
                </a:cubicBezTo>
                <a:cubicBezTo>
                  <a:pt x="120" y="187"/>
                  <a:pt x="120" y="187"/>
                  <a:pt x="120" y="187"/>
                </a:cubicBezTo>
                <a:cubicBezTo>
                  <a:pt x="120" y="189"/>
                  <a:pt x="119" y="191"/>
                  <a:pt x="116" y="191"/>
                </a:cubicBezTo>
                <a:lnTo>
                  <a:pt x="100" y="191"/>
                </a:lnTo>
                <a:close/>
                <a:moveTo>
                  <a:pt x="8" y="112"/>
                </a:moveTo>
                <a:cubicBezTo>
                  <a:pt x="74" y="112"/>
                  <a:pt x="74" y="112"/>
                  <a:pt x="74" y="112"/>
                </a:cubicBezTo>
                <a:cubicBezTo>
                  <a:pt x="77" y="112"/>
                  <a:pt x="78" y="114"/>
                  <a:pt x="78" y="116"/>
                </a:cubicBezTo>
                <a:cubicBezTo>
                  <a:pt x="79" y="162"/>
                  <a:pt x="79" y="162"/>
                  <a:pt x="79" y="162"/>
                </a:cubicBezTo>
                <a:cubicBezTo>
                  <a:pt x="79" y="174"/>
                  <a:pt x="88" y="183"/>
                  <a:pt x="100" y="183"/>
                </a:cubicBezTo>
                <a:cubicBezTo>
                  <a:pt x="107" y="183"/>
                  <a:pt x="107" y="183"/>
                  <a:pt x="107" y="183"/>
                </a:cubicBezTo>
                <a:cubicBezTo>
                  <a:pt x="107" y="183"/>
                  <a:pt x="107" y="183"/>
                  <a:pt x="107" y="183"/>
                </a:cubicBezTo>
                <a:cubicBezTo>
                  <a:pt x="112" y="183"/>
                  <a:pt x="112" y="183"/>
                  <a:pt x="112" y="183"/>
                </a:cubicBezTo>
                <a:cubicBezTo>
                  <a:pt x="112" y="116"/>
                  <a:pt x="112" y="116"/>
                  <a:pt x="112" y="116"/>
                </a:cubicBezTo>
                <a:cubicBezTo>
                  <a:pt x="112" y="114"/>
                  <a:pt x="114" y="112"/>
                  <a:pt x="116" y="112"/>
                </a:cubicBezTo>
                <a:cubicBezTo>
                  <a:pt x="183" y="112"/>
                  <a:pt x="183" y="112"/>
                  <a:pt x="183" y="112"/>
                </a:cubicBezTo>
                <a:cubicBezTo>
                  <a:pt x="183" y="79"/>
                  <a:pt x="183" y="79"/>
                  <a:pt x="183" y="79"/>
                </a:cubicBezTo>
                <a:cubicBezTo>
                  <a:pt x="116" y="79"/>
                  <a:pt x="116" y="79"/>
                  <a:pt x="116" y="79"/>
                </a:cubicBezTo>
                <a:cubicBezTo>
                  <a:pt x="114" y="79"/>
                  <a:pt x="112" y="77"/>
                  <a:pt x="112" y="74"/>
                </a:cubicBezTo>
                <a:cubicBezTo>
                  <a:pt x="112" y="29"/>
                  <a:pt x="112" y="29"/>
                  <a:pt x="112" y="29"/>
                </a:cubicBezTo>
                <a:cubicBezTo>
                  <a:pt x="112" y="17"/>
                  <a:pt x="102" y="8"/>
                  <a:pt x="91" y="8"/>
                </a:cubicBezTo>
                <a:cubicBezTo>
                  <a:pt x="78" y="8"/>
                  <a:pt x="78" y="8"/>
                  <a:pt x="78" y="8"/>
                </a:cubicBezTo>
                <a:cubicBezTo>
                  <a:pt x="78" y="74"/>
                  <a:pt x="78" y="74"/>
                  <a:pt x="78" y="74"/>
                </a:cubicBezTo>
                <a:cubicBezTo>
                  <a:pt x="78" y="77"/>
                  <a:pt x="77" y="79"/>
                  <a:pt x="74" y="79"/>
                </a:cubicBezTo>
                <a:cubicBezTo>
                  <a:pt x="8" y="79"/>
                  <a:pt x="8" y="79"/>
                  <a:pt x="8" y="79"/>
                </a:cubicBezTo>
                <a:lnTo>
                  <a:pt x="8" y="112"/>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grpSp>
        <p:nvGrpSpPr>
          <p:cNvPr id="78" name="Group 212" title="Plus Heart icon">
            <a:extLst>
              <a:ext uri="{FF2B5EF4-FFF2-40B4-BE49-F238E27FC236}">
                <a16:creationId xmlns:a16="http://schemas.microsoft.com/office/drawing/2014/main" id="{F18D1339-3BEF-76F0-35EF-8933D803E8D0}"/>
              </a:ext>
            </a:extLst>
          </p:cNvPr>
          <p:cNvGrpSpPr>
            <a:grpSpLocks noChangeAspect="1"/>
          </p:cNvGrpSpPr>
          <p:nvPr/>
        </p:nvGrpSpPr>
        <p:grpSpPr bwMode="auto">
          <a:xfrm>
            <a:off x="2955008" y="4144693"/>
            <a:ext cx="770472" cy="665760"/>
            <a:chOff x="2639" y="3510"/>
            <a:chExt cx="596" cy="515"/>
          </a:xfrm>
          <a:solidFill>
            <a:schemeClr val="bg2"/>
          </a:solidFill>
        </p:grpSpPr>
        <p:sp>
          <p:nvSpPr>
            <p:cNvPr id="79" name="Freeform 213">
              <a:extLst>
                <a:ext uri="{FF2B5EF4-FFF2-40B4-BE49-F238E27FC236}">
                  <a16:creationId xmlns:a16="http://schemas.microsoft.com/office/drawing/2014/main" id="{A04F46B4-9EFB-E734-745C-8384D097B909}"/>
                </a:ext>
              </a:extLst>
            </p:cNvPr>
            <p:cNvSpPr>
              <a:spLocks noEditPoints="1"/>
            </p:cNvSpPr>
            <p:nvPr/>
          </p:nvSpPr>
          <p:spPr bwMode="auto">
            <a:xfrm>
              <a:off x="2639" y="3510"/>
              <a:ext cx="596" cy="515"/>
            </a:xfrm>
            <a:custGeom>
              <a:avLst/>
              <a:gdLst>
                <a:gd name="T0" fmla="*/ 101 w 197"/>
                <a:gd name="T1" fmla="*/ 170 h 170"/>
                <a:gd name="T2" fmla="*/ 99 w 197"/>
                <a:gd name="T3" fmla="*/ 169 h 170"/>
                <a:gd name="T4" fmla="*/ 21 w 197"/>
                <a:gd name="T5" fmla="*/ 90 h 170"/>
                <a:gd name="T6" fmla="*/ 21 w 197"/>
                <a:gd name="T7" fmla="*/ 15 h 170"/>
                <a:gd name="T8" fmla="*/ 59 w 197"/>
                <a:gd name="T9" fmla="*/ 0 h 170"/>
                <a:gd name="T10" fmla="*/ 96 w 197"/>
                <a:gd name="T11" fmla="*/ 15 h 170"/>
                <a:gd name="T12" fmla="*/ 101 w 197"/>
                <a:gd name="T13" fmla="*/ 20 h 170"/>
                <a:gd name="T14" fmla="*/ 106 w 197"/>
                <a:gd name="T15" fmla="*/ 15 h 170"/>
                <a:gd name="T16" fmla="*/ 144 w 197"/>
                <a:gd name="T17" fmla="*/ 0 h 170"/>
                <a:gd name="T18" fmla="*/ 181 w 197"/>
                <a:gd name="T19" fmla="*/ 15 h 170"/>
                <a:gd name="T20" fmla="*/ 197 w 197"/>
                <a:gd name="T21" fmla="*/ 53 h 170"/>
                <a:gd name="T22" fmla="*/ 181 w 197"/>
                <a:gd name="T23" fmla="*/ 90 h 170"/>
                <a:gd name="T24" fmla="*/ 104 w 197"/>
                <a:gd name="T25" fmla="*/ 169 h 170"/>
                <a:gd name="T26" fmla="*/ 101 w 197"/>
                <a:gd name="T27" fmla="*/ 170 h 170"/>
                <a:gd name="T28" fmla="*/ 59 w 197"/>
                <a:gd name="T29" fmla="*/ 7 h 170"/>
                <a:gd name="T30" fmla="*/ 26 w 197"/>
                <a:gd name="T31" fmla="*/ 20 h 170"/>
                <a:gd name="T32" fmla="*/ 26 w 197"/>
                <a:gd name="T33" fmla="*/ 85 h 170"/>
                <a:gd name="T34" fmla="*/ 101 w 197"/>
                <a:gd name="T35" fmla="*/ 161 h 170"/>
                <a:gd name="T36" fmla="*/ 176 w 197"/>
                <a:gd name="T37" fmla="*/ 85 h 170"/>
                <a:gd name="T38" fmla="*/ 176 w 197"/>
                <a:gd name="T39" fmla="*/ 85 h 170"/>
                <a:gd name="T40" fmla="*/ 176 w 197"/>
                <a:gd name="T41" fmla="*/ 20 h 170"/>
                <a:gd name="T42" fmla="*/ 111 w 197"/>
                <a:gd name="T43" fmla="*/ 20 h 170"/>
                <a:gd name="T44" fmla="*/ 104 w 197"/>
                <a:gd name="T45" fmla="*/ 27 h 170"/>
                <a:gd name="T46" fmla="*/ 99 w 197"/>
                <a:gd name="T47" fmla="*/ 27 h 170"/>
                <a:gd name="T48" fmla="*/ 91 w 197"/>
                <a:gd name="T49" fmla="*/ 20 h 170"/>
                <a:gd name="T50" fmla="*/ 59 w 197"/>
                <a:gd name="T51"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70">
                  <a:moveTo>
                    <a:pt x="101" y="170"/>
                  </a:moveTo>
                  <a:cubicBezTo>
                    <a:pt x="100" y="170"/>
                    <a:pt x="99" y="169"/>
                    <a:pt x="99" y="169"/>
                  </a:cubicBezTo>
                  <a:cubicBezTo>
                    <a:pt x="21" y="90"/>
                    <a:pt x="21" y="90"/>
                    <a:pt x="21" y="90"/>
                  </a:cubicBezTo>
                  <a:cubicBezTo>
                    <a:pt x="0" y="70"/>
                    <a:pt x="0" y="36"/>
                    <a:pt x="21" y="15"/>
                  </a:cubicBezTo>
                  <a:cubicBezTo>
                    <a:pt x="31" y="5"/>
                    <a:pt x="45" y="0"/>
                    <a:pt x="59" y="0"/>
                  </a:cubicBezTo>
                  <a:cubicBezTo>
                    <a:pt x="73" y="0"/>
                    <a:pt x="86" y="5"/>
                    <a:pt x="96" y="15"/>
                  </a:cubicBezTo>
                  <a:cubicBezTo>
                    <a:pt x="101" y="20"/>
                    <a:pt x="101" y="20"/>
                    <a:pt x="101" y="20"/>
                  </a:cubicBezTo>
                  <a:cubicBezTo>
                    <a:pt x="106" y="15"/>
                    <a:pt x="106" y="15"/>
                    <a:pt x="106" y="15"/>
                  </a:cubicBezTo>
                  <a:cubicBezTo>
                    <a:pt x="116" y="5"/>
                    <a:pt x="130" y="0"/>
                    <a:pt x="144" y="0"/>
                  </a:cubicBezTo>
                  <a:cubicBezTo>
                    <a:pt x="158" y="0"/>
                    <a:pt x="171" y="5"/>
                    <a:pt x="181" y="15"/>
                  </a:cubicBezTo>
                  <a:cubicBezTo>
                    <a:pt x="191" y="25"/>
                    <a:pt x="197" y="39"/>
                    <a:pt x="197" y="53"/>
                  </a:cubicBezTo>
                  <a:cubicBezTo>
                    <a:pt x="197" y="67"/>
                    <a:pt x="191" y="80"/>
                    <a:pt x="181" y="90"/>
                  </a:cubicBezTo>
                  <a:cubicBezTo>
                    <a:pt x="104" y="169"/>
                    <a:pt x="104" y="169"/>
                    <a:pt x="104" y="169"/>
                  </a:cubicBezTo>
                  <a:cubicBezTo>
                    <a:pt x="103" y="169"/>
                    <a:pt x="102" y="170"/>
                    <a:pt x="101" y="170"/>
                  </a:cubicBezTo>
                  <a:close/>
                  <a:moveTo>
                    <a:pt x="59" y="7"/>
                  </a:moveTo>
                  <a:cubicBezTo>
                    <a:pt x="46" y="7"/>
                    <a:pt x="35" y="12"/>
                    <a:pt x="26" y="20"/>
                  </a:cubicBezTo>
                  <a:cubicBezTo>
                    <a:pt x="8" y="38"/>
                    <a:pt x="8" y="67"/>
                    <a:pt x="26" y="85"/>
                  </a:cubicBezTo>
                  <a:cubicBezTo>
                    <a:pt x="101" y="161"/>
                    <a:pt x="101" y="161"/>
                    <a:pt x="101" y="161"/>
                  </a:cubicBezTo>
                  <a:cubicBezTo>
                    <a:pt x="176" y="85"/>
                    <a:pt x="176" y="85"/>
                    <a:pt x="176" y="85"/>
                  </a:cubicBezTo>
                  <a:cubicBezTo>
                    <a:pt x="176" y="85"/>
                    <a:pt x="176" y="85"/>
                    <a:pt x="176" y="85"/>
                  </a:cubicBezTo>
                  <a:cubicBezTo>
                    <a:pt x="194" y="67"/>
                    <a:pt x="194" y="38"/>
                    <a:pt x="176" y="20"/>
                  </a:cubicBezTo>
                  <a:cubicBezTo>
                    <a:pt x="158" y="2"/>
                    <a:pt x="129" y="2"/>
                    <a:pt x="111" y="20"/>
                  </a:cubicBezTo>
                  <a:cubicBezTo>
                    <a:pt x="104" y="27"/>
                    <a:pt x="104" y="27"/>
                    <a:pt x="104" y="27"/>
                  </a:cubicBezTo>
                  <a:cubicBezTo>
                    <a:pt x="102" y="28"/>
                    <a:pt x="100" y="28"/>
                    <a:pt x="99" y="27"/>
                  </a:cubicBezTo>
                  <a:cubicBezTo>
                    <a:pt x="91" y="20"/>
                    <a:pt x="91" y="20"/>
                    <a:pt x="91" y="20"/>
                  </a:cubicBezTo>
                  <a:cubicBezTo>
                    <a:pt x="83" y="12"/>
                    <a:pt x="71" y="7"/>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0" name="Freeform 214">
              <a:extLst>
                <a:ext uri="{FF2B5EF4-FFF2-40B4-BE49-F238E27FC236}">
                  <a16:creationId xmlns:a16="http://schemas.microsoft.com/office/drawing/2014/main" id="{9189F4FB-DC4A-1DD3-43BD-BBD40CD5FC67}"/>
                </a:ext>
              </a:extLst>
            </p:cNvPr>
            <p:cNvSpPr>
              <a:spLocks/>
            </p:cNvSpPr>
            <p:nvPr/>
          </p:nvSpPr>
          <p:spPr bwMode="auto">
            <a:xfrm>
              <a:off x="2935" y="3646"/>
              <a:ext cx="22" cy="243"/>
            </a:xfrm>
            <a:custGeom>
              <a:avLst/>
              <a:gdLst>
                <a:gd name="T0" fmla="*/ 3 w 7"/>
                <a:gd name="T1" fmla="*/ 80 h 80"/>
                <a:gd name="T2" fmla="*/ 0 w 7"/>
                <a:gd name="T3" fmla="*/ 76 h 80"/>
                <a:gd name="T4" fmla="*/ 0 w 7"/>
                <a:gd name="T5" fmla="*/ 3 h 80"/>
                <a:gd name="T6" fmla="*/ 3 w 7"/>
                <a:gd name="T7" fmla="*/ 0 h 80"/>
                <a:gd name="T8" fmla="*/ 7 w 7"/>
                <a:gd name="T9" fmla="*/ 3 h 80"/>
                <a:gd name="T10" fmla="*/ 7 w 7"/>
                <a:gd name="T11" fmla="*/ 76 h 80"/>
                <a:gd name="T12" fmla="*/ 3 w 7"/>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 h="80">
                  <a:moveTo>
                    <a:pt x="3" y="80"/>
                  </a:moveTo>
                  <a:cubicBezTo>
                    <a:pt x="1" y="80"/>
                    <a:pt x="0" y="78"/>
                    <a:pt x="0" y="76"/>
                  </a:cubicBezTo>
                  <a:cubicBezTo>
                    <a:pt x="0" y="3"/>
                    <a:pt x="0" y="3"/>
                    <a:pt x="0" y="3"/>
                  </a:cubicBezTo>
                  <a:cubicBezTo>
                    <a:pt x="0" y="1"/>
                    <a:pt x="1" y="0"/>
                    <a:pt x="3" y="0"/>
                  </a:cubicBezTo>
                  <a:cubicBezTo>
                    <a:pt x="5" y="0"/>
                    <a:pt x="7" y="1"/>
                    <a:pt x="7" y="3"/>
                  </a:cubicBezTo>
                  <a:cubicBezTo>
                    <a:pt x="7" y="76"/>
                    <a:pt x="7" y="76"/>
                    <a:pt x="7" y="76"/>
                  </a:cubicBezTo>
                  <a:cubicBezTo>
                    <a:pt x="7" y="78"/>
                    <a:pt x="5" y="80"/>
                    <a:pt x="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1" name="Freeform 215">
              <a:extLst>
                <a:ext uri="{FF2B5EF4-FFF2-40B4-BE49-F238E27FC236}">
                  <a16:creationId xmlns:a16="http://schemas.microsoft.com/office/drawing/2014/main" id="{C3BD676F-9D8B-88BB-8D4F-F4EC2610A713}"/>
                </a:ext>
              </a:extLst>
            </p:cNvPr>
            <p:cNvSpPr>
              <a:spLocks/>
            </p:cNvSpPr>
            <p:nvPr/>
          </p:nvSpPr>
          <p:spPr bwMode="auto">
            <a:xfrm>
              <a:off x="2823" y="3755"/>
              <a:ext cx="243" cy="22"/>
            </a:xfrm>
            <a:custGeom>
              <a:avLst/>
              <a:gdLst>
                <a:gd name="T0" fmla="*/ 77 w 80"/>
                <a:gd name="T1" fmla="*/ 7 h 7"/>
                <a:gd name="T2" fmla="*/ 4 w 80"/>
                <a:gd name="T3" fmla="*/ 7 h 7"/>
                <a:gd name="T4" fmla="*/ 0 w 80"/>
                <a:gd name="T5" fmla="*/ 4 h 7"/>
                <a:gd name="T6" fmla="*/ 4 w 80"/>
                <a:gd name="T7" fmla="*/ 0 h 7"/>
                <a:gd name="T8" fmla="*/ 77 w 80"/>
                <a:gd name="T9" fmla="*/ 0 h 7"/>
                <a:gd name="T10" fmla="*/ 80 w 80"/>
                <a:gd name="T11" fmla="*/ 4 h 7"/>
                <a:gd name="T12" fmla="*/ 77 w 8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80" h="7">
                  <a:moveTo>
                    <a:pt x="77" y="7"/>
                  </a:moveTo>
                  <a:cubicBezTo>
                    <a:pt x="4" y="7"/>
                    <a:pt x="4" y="7"/>
                    <a:pt x="4" y="7"/>
                  </a:cubicBezTo>
                  <a:cubicBezTo>
                    <a:pt x="2" y="7"/>
                    <a:pt x="0" y="6"/>
                    <a:pt x="0" y="4"/>
                  </a:cubicBezTo>
                  <a:cubicBezTo>
                    <a:pt x="0" y="2"/>
                    <a:pt x="2" y="0"/>
                    <a:pt x="4" y="0"/>
                  </a:cubicBezTo>
                  <a:cubicBezTo>
                    <a:pt x="77" y="0"/>
                    <a:pt x="77" y="0"/>
                    <a:pt x="77" y="0"/>
                  </a:cubicBezTo>
                  <a:cubicBezTo>
                    <a:pt x="79" y="0"/>
                    <a:pt x="80" y="2"/>
                    <a:pt x="80" y="4"/>
                  </a:cubicBezTo>
                  <a:cubicBezTo>
                    <a:pt x="80" y="6"/>
                    <a:pt x="79" y="7"/>
                    <a:pt x="7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54848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94649-CFEE-ABDD-1B94-E2D3EFF4EAAB}"/>
              </a:ext>
            </a:extLst>
          </p:cNvPr>
          <p:cNvSpPr>
            <a:spLocks noGrp="1"/>
          </p:cNvSpPr>
          <p:nvPr>
            <p:ph type="title"/>
          </p:nvPr>
        </p:nvSpPr>
        <p:spPr/>
        <p:txBody>
          <a:bodyPr/>
          <a:lstStyle/>
          <a:p>
            <a:r>
              <a:rPr lang="en-US"/>
              <a:t>Value Seekers</a:t>
            </a:r>
          </a:p>
        </p:txBody>
      </p:sp>
      <p:sp>
        <p:nvSpPr>
          <p:cNvPr id="15" name="TextBox 14">
            <a:extLst>
              <a:ext uri="{FF2B5EF4-FFF2-40B4-BE49-F238E27FC236}">
                <a16:creationId xmlns:a16="http://schemas.microsoft.com/office/drawing/2014/main" id="{38A066E3-2DD0-884F-533A-3754D3539C89}"/>
              </a:ext>
            </a:extLst>
          </p:cNvPr>
          <p:cNvSpPr txBox="1"/>
          <p:nvPr/>
        </p:nvSpPr>
        <p:spPr>
          <a:xfrm>
            <a:off x="988987" y="2757306"/>
            <a:ext cx="2718234" cy="923330"/>
          </a:xfrm>
          <a:prstGeom prst="rect">
            <a:avLst/>
          </a:prstGeom>
          <a:noFill/>
        </p:spPr>
        <p:txBody>
          <a:bodyPr wrap="square" rtlCol="0">
            <a:spAutoFit/>
          </a:bodyPr>
          <a:lstStyle/>
          <a:p>
            <a:r>
              <a:rPr lang="en-US"/>
              <a:t>Struggle financially,</a:t>
            </a:r>
          </a:p>
          <a:p>
            <a:r>
              <a:rPr lang="en-US"/>
              <a:t>might continue working into retirement</a:t>
            </a:r>
          </a:p>
        </p:txBody>
      </p:sp>
      <p:sp>
        <p:nvSpPr>
          <p:cNvPr id="16" name="TextBox 15">
            <a:extLst>
              <a:ext uri="{FF2B5EF4-FFF2-40B4-BE49-F238E27FC236}">
                <a16:creationId xmlns:a16="http://schemas.microsoft.com/office/drawing/2014/main" id="{62C6BC81-EDA3-C8D7-F20E-55D844121A3F}"/>
              </a:ext>
            </a:extLst>
          </p:cNvPr>
          <p:cNvSpPr txBox="1"/>
          <p:nvPr/>
        </p:nvSpPr>
        <p:spPr>
          <a:xfrm>
            <a:off x="1782579" y="5232670"/>
            <a:ext cx="3597205" cy="923330"/>
          </a:xfrm>
          <a:prstGeom prst="rect">
            <a:avLst/>
          </a:prstGeom>
          <a:noFill/>
        </p:spPr>
        <p:txBody>
          <a:bodyPr wrap="square" rtlCol="0">
            <a:spAutoFit/>
          </a:bodyPr>
          <a:lstStyle/>
          <a:p>
            <a:r>
              <a:rPr lang="en-US"/>
              <a:t>Budget conscious: prioritize affordable payments, extra benefits, allowances, part B givebacks</a:t>
            </a:r>
          </a:p>
        </p:txBody>
      </p:sp>
      <p:sp>
        <p:nvSpPr>
          <p:cNvPr id="17" name="TextBox 16">
            <a:extLst>
              <a:ext uri="{FF2B5EF4-FFF2-40B4-BE49-F238E27FC236}">
                <a16:creationId xmlns:a16="http://schemas.microsoft.com/office/drawing/2014/main" id="{BDCB6D85-808F-1E79-5936-24EFD148DEBF}"/>
              </a:ext>
            </a:extLst>
          </p:cNvPr>
          <p:cNvSpPr txBox="1"/>
          <p:nvPr/>
        </p:nvSpPr>
        <p:spPr>
          <a:xfrm>
            <a:off x="4123797" y="2739622"/>
            <a:ext cx="2118509" cy="923330"/>
          </a:xfrm>
          <a:prstGeom prst="rect">
            <a:avLst/>
          </a:prstGeom>
          <a:noFill/>
        </p:spPr>
        <p:txBody>
          <a:bodyPr wrap="square" rtlCol="0">
            <a:spAutoFit/>
          </a:bodyPr>
          <a:lstStyle/>
          <a:p>
            <a:r>
              <a:rPr lang="en-US"/>
              <a:t>Don’t go to the doctor often or take many medications</a:t>
            </a:r>
          </a:p>
        </p:txBody>
      </p:sp>
      <p:sp>
        <p:nvSpPr>
          <p:cNvPr id="5" name="Oval 4">
            <a:extLst>
              <a:ext uri="{FF2B5EF4-FFF2-40B4-BE49-F238E27FC236}">
                <a16:creationId xmlns:a16="http://schemas.microsoft.com/office/drawing/2014/main" id="{4529910E-9785-108C-1707-A51F4B968033}"/>
              </a:ext>
            </a:extLst>
          </p:cNvPr>
          <p:cNvSpPr/>
          <p:nvPr/>
        </p:nvSpPr>
        <p:spPr>
          <a:xfrm>
            <a:off x="1118592" y="1138293"/>
            <a:ext cx="1510195" cy="1510195"/>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6" name="Oval 5">
            <a:extLst>
              <a:ext uri="{FF2B5EF4-FFF2-40B4-BE49-F238E27FC236}">
                <a16:creationId xmlns:a16="http://schemas.microsoft.com/office/drawing/2014/main" id="{5E97F3F0-BF23-58FE-72B2-9E8D97EBF345}"/>
              </a:ext>
            </a:extLst>
          </p:cNvPr>
          <p:cNvSpPr/>
          <p:nvPr/>
        </p:nvSpPr>
        <p:spPr>
          <a:xfrm>
            <a:off x="4347567" y="1146860"/>
            <a:ext cx="1510195" cy="151019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7" name="Oval 6">
            <a:extLst>
              <a:ext uri="{FF2B5EF4-FFF2-40B4-BE49-F238E27FC236}">
                <a16:creationId xmlns:a16="http://schemas.microsoft.com/office/drawing/2014/main" id="{C9A8AB4A-7228-B75C-2972-7113C4F9F736}"/>
              </a:ext>
            </a:extLst>
          </p:cNvPr>
          <p:cNvSpPr/>
          <p:nvPr/>
        </p:nvSpPr>
        <p:spPr>
          <a:xfrm>
            <a:off x="2613602" y="3722476"/>
            <a:ext cx="1510195" cy="1510195"/>
          </a:xfrm>
          <a:prstGeom prst="ellipse">
            <a:avLst/>
          </a:prstGeom>
          <a:solidFill>
            <a:srgbClr val="114A21"/>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6" name="TextBox 25">
            <a:extLst>
              <a:ext uri="{FF2B5EF4-FFF2-40B4-BE49-F238E27FC236}">
                <a16:creationId xmlns:a16="http://schemas.microsoft.com/office/drawing/2014/main" id="{6E3A9232-C522-DC8E-5577-20D7203C6B1A}"/>
              </a:ext>
            </a:extLst>
          </p:cNvPr>
          <p:cNvSpPr txBox="1"/>
          <p:nvPr/>
        </p:nvSpPr>
        <p:spPr>
          <a:xfrm>
            <a:off x="8291708" y="1505243"/>
            <a:ext cx="2422262" cy="1569660"/>
          </a:xfrm>
          <a:prstGeom prst="rect">
            <a:avLst/>
          </a:prstGeom>
          <a:noFill/>
        </p:spPr>
        <p:txBody>
          <a:bodyPr wrap="square" rtlCol="0">
            <a:spAutoFit/>
          </a:bodyPr>
          <a:lstStyle/>
          <a:p>
            <a:r>
              <a:rPr lang="en-US" sz="9600" b="1">
                <a:solidFill>
                  <a:srgbClr val="5B991A"/>
                </a:solidFill>
              </a:rPr>
              <a:t>30%</a:t>
            </a:r>
          </a:p>
        </p:txBody>
      </p:sp>
      <p:sp>
        <p:nvSpPr>
          <p:cNvPr id="27" name="Rounded Rectangle 26">
            <a:extLst>
              <a:ext uri="{FF2B5EF4-FFF2-40B4-BE49-F238E27FC236}">
                <a16:creationId xmlns:a16="http://schemas.microsoft.com/office/drawing/2014/main" id="{78BDE76E-24A0-76BF-42EA-FC71231D017C}"/>
              </a:ext>
            </a:extLst>
          </p:cNvPr>
          <p:cNvSpPr/>
          <p:nvPr/>
        </p:nvSpPr>
        <p:spPr>
          <a:xfrm>
            <a:off x="7117246" y="4123883"/>
            <a:ext cx="4256834" cy="172615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8" name="TextBox 27">
            <a:extLst>
              <a:ext uri="{FF2B5EF4-FFF2-40B4-BE49-F238E27FC236}">
                <a16:creationId xmlns:a16="http://schemas.microsoft.com/office/drawing/2014/main" id="{CC69543F-77AE-FCBB-AB72-24285F7D60AC}"/>
              </a:ext>
            </a:extLst>
          </p:cNvPr>
          <p:cNvSpPr txBox="1"/>
          <p:nvPr/>
        </p:nvSpPr>
        <p:spPr>
          <a:xfrm>
            <a:off x="7468683" y="4675480"/>
            <a:ext cx="3718287" cy="523220"/>
          </a:xfrm>
          <a:prstGeom prst="rect">
            <a:avLst/>
          </a:prstGeom>
          <a:noFill/>
        </p:spPr>
        <p:txBody>
          <a:bodyPr wrap="square" rtlCol="0">
            <a:spAutoFit/>
          </a:bodyPr>
          <a:lstStyle/>
          <a:p>
            <a:pPr marL="457200" indent="-457200">
              <a:buFont typeface="Arial" panose="020B0604020202020204" pitchFamily="34" charset="0"/>
              <a:buChar char="•"/>
            </a:pPr>
            <a:r>
              <a:rPr lang="en-US" sz="2800">
                <a:solidFill>
                  <a:srgbClr val="114A21"/>
                </a:solidFill>
              </a:rPr>
              <a:t>80% choose MA</a:t>
            </a:r>
            <a:r>
              <a:rPr lang="en-US" sz="2800" baseline="30000">
                <a:solidFill>
                  <a:srgbClr val="114A21"/>
                </a:solidFill>
              </a:rPr>
              <a:t>24</a:t>
            </a:r>
          </a:p>
        </p:txBody>
      </p:sp>
      <p:sp>
        <p:nvSpPr>
          <p:cNvPr id="29" name="TextBox 28">
            <a:extLst>
              <a:ext uri="{FF2B5EF4-FFF2-40B4-BE49-F238E27FC236}">
                <a16:creationId xmlns:a16="http://schemas.microsoft.com/office/drawing/2014/main" id="{DA001A17-EBF6-68D3-64F7-8BC5A239389A}"/>
              </a:ext>
            </a:extLst>
          </p:cNvPr>
          <p:cNvSpPr txBox="1"/>
          <p:nvPr/>
        </p:nvSpPr>
        <p:spPr>
          <a:xfrm>
            <a:off x="8206994" y="3043350"/>
            <a:ext cx="2554160" cy="369332"/>
          </a:xfrm>
          <a:prstGeom prst="rect">
            <a:avLst/>
          </a:prstGeom>
          <a:noFill/>
        </p:spPr>
        <p:txBody>
          <a:bodyPr wrap="square" rtlCol="0">
            <a:spAutoFit/>
          </a:bodyPr>
          <a:lstStyle/>
          <a:p>
            <a:r>
              <a:rPr lang="en-US"/>
              <a:t>of the Medicare market </a:t>
            </a:r>
          </a:p>
        </p:txBody>
      </p:sp>
      <p:grpSp>
        <p:nvGrpSpPr>
          <p:cNvPr id="30" name="Group 410" title="Physician Male icon">
            <a:extLst>
              <a:ext uri="{FF2B5EF4-FFF2-40B4-BE49-F238E27FC236}">
                <a16:creationId xmlns:a16="http://schemas.microsoft.com/office/drawing/2014/main" id="{45B9B3DC-EC00-E803-8842-53801B98FD5A}"/>
              </a:ext>
            </a:extLst>
          </p:cNvPr>
          <p:cNvGrpSpPr>
            <a:grpSpLocks noChangeAspect="1"/>
          </p:cNvGrpSpPr>
          <p:nvPr/>
        </p:nvGrpSpPr>
        <p:grpSpPr bwMode="auto">
          <a:xfrm>
            <a:off x="4784256" y="1504732"/>
            <a:ext cx="709767" cy="795163"/>
            <a:chOff x="5550" y="5578"/>
            <a:chExt cx="507" cy="568"/>
          </a:xfrm>
          <a:solidFill>
            <a:schemeClr val="bg2"/>
          </a:solidFill>
        </p:grpSpPr>
        <p:sp>
          <p:nvSpPr>
            <p:cNvPr id="31" name="Freeform 411">
              <a:extLst>
                <a:ext uri="{FF2B5EF4-FFF2-40B4-BE49-F238E27FC236}">
                  <a16:creationId xmlns:a16="http://schemas.microsoft.com/office/drawing/2014/main" id="{248D547C-733E-BF99-27C3-31FF8BA1F7C7}"/>
                </a:ext>
              </a:extLst>
            </p:cNvPr>
            <p:cNvSpPr>
              <a:spLocks noEditPoints="1"/>
            </p:cNvSpPr>
            <p:nvPr/>
          </p:nvSpPr>
          <p:spPr bwMode="auto">
            <a:xfrm>
              <a:off x="5692" y="5640"/>
              <a:ext cx="223" cy="222"/>
            </a:xfrm>
            <a:custGeom>
              <a:avLst/>
              <a:gdLst>
                <a:gd name="T0" fmla="*/ 38 w 75"/>
                <a:gd name="T1" fmla="*/ 75 h 75"/>
                <a:gd name="T2" fmla="*/ 7 w 75"/>
                <a:gd name="T3" fmla="*/ 46 h 75"/>
                <a:gd name="T4" fmla="*/ 0 w 75"/>
                <a:gd name="T5" fmla="*/ 31 h 75"/>
                <a:gd name="T6" fmla="*/ 10 w 75"/>
                <a:gd name="T7" fmla="*/ 17 h 75"/>
                <a:gd name="T8" fmla="*/ 42 w 75"/>
                <a:gd name="T9" fmla="*/ 1 h 75"/>
                <a:gd name="T10" fmla="*/ 45 w 75"/>
                <a:gd name="T11" fmla="*/ 0 h 75"/>
                <a:gd name="T12" fmla="*/ 48 w 75"/>
                <a:gd name="T13" fmla="*/ 2 h 75"/>
                <a:gd name="T14" fmla="*/ 65 w 75"/>
                <a:gd name="T15" fmla="*/ 17 h 75"/>
                <a:gd name="T16" fmla="*/ 75 w 75"/>
                <a:gd name="T17" fmla="*/ 31 h 75"/>
                <a:gd name="T18" fmla="*/ 68 w 75"/>
                <a:gd name="T19" fmla="*/ 46 h 75"/>
                <a:gd name="T20" fmla="*/ 38 w 75"/>
                <a:gd name="T21" fmla="*/ 75 h 75"/>
                <a:gd name="T22" fmla="*/ 12 w 75"/>
                <a:gd name="T23" fmla="*/ 41 h 75"/>
                <a:gd name="T24" fmla="*/ 13 w 75"/>
                <a:gd name="T25" fmla="*/ 43 h 75"/>
                <a:gd name="T26" fmla="*/ 38 w 75"/>
                <a:gd name="T27" fmla="*/ 68 h 75"/>
                <a:gd name="T28" fmla="*/ 62 w 75"/>
                <a:gd name="T29" fmla="*/ 43 h 75"/>
                <a:gd name="T30" fmla="*/ 63 w 75"/>
                <a:gd name="T31" fmla="*/ 41 h 75"/>
                <a:gd name="T32" fmla="*/ 68 w 75"/>
                <a:gd name="T33" fmla="*/ 31 h 75"/>
                <a:gd name="T34" fmla="*/ 65 w 75"/>
                <a:gd name="T35" fmla="*/ 24 h 75"/>
                <a:gd name="T36" fmla="*/ 44 w 75"/>
                <a:gd name="T37" fmla="*/ 9 h 75"/>
                <a:gd name="T38" fmla="*/ 10 w 75"/>
                <a:gd name="T39" fmla="*/ 24 h 75"/>
                <a:gd name="T40" fmla="*/ 7 w 75"/>
                <a:gd name="T41" fmla="*/ 31 h 75"/>
                <a:gd name="T42" fmla="*/ 12 w 75"/>
                <a:gd name="T43" fmla="*/ 41 h 75"/>
                <a:gd name="T44" fmla="*/ 12 w 75"/>
                <a:gd name="T45" fmla="*/ 41 h 75"/>
                <a:gd name="T46" fmla="*/ 12 w 75"/>
                <a:gd name="T47" fmla="*/ 41 h 75"/>
                <a:gd name="T48" fmla="*/ 65 w 75"/>
                <a:gd name="T49" fmla="*/ 41 h 75"/>
                <a:gd name="T50" fmla="*/ 65 w 75"/>
                <a:gd name="T51" fmla="*/ 41 h 75"/>
                <a:gd name="T52" fmla="*/ 65 w 75"/>
                <a:gd name="T53" fmla="*/ 41 h 75"/>
                <a:gd name="T54" fmla="*/ 10 w 75"/>
                <a:gd name="T55" fmla="*/ 41 h 75"/>
                <a:gd name="T56" fmla="*/ 10 w 75"/>
                <a:gd name="T57" fmla="*/ 41 h 75"/>
                <a:gd name="T58" fmla="*/ 10 w 75"/>
                <a:gd name="T59" fmla="*/ 41 h 75"/>
                <a:gd name="T60" fmla="*/ 65 w 75"/>
                <a:gd name="T61" fmla="*/ 41 h 75"/>
                <a:gd name="T62" fmla="*/ 65 w 75"/>
                <a:gd name="T63" fmla="*/ 41 h 75"/>
                <a:gd name="T64" fmla="*/ 65 w 75"/>
                <a:gd name="T65" fmla="*/ 41 h 75"/>
                <a:gd name="T66" fmla="*/ 10 w 75"/>
                <a:gd name="T67" fmla="*/ 41 h 75"/>
                <a:gd name="T68" fmla="*/ 10 w 75"/>
                <a:gd name="T69" fmla="*/ 41 h 75"/>
                <a:gd name="T70" fmla="*/ 10 w 75"/>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5">
                  <a:moveTo>
                    <a:pt x="38" y="75"/>
                  </a:moveTo>
                  <a:cubicBezTo>
                    <a:pt x="26" y="75"/>
                    <a:pt x="14" y="64"/>
                    <a:pt x="7" y="46"/>
                  </a:cubicBezTo>
                  <a:cubicBezTo>
                    <a:pt x="4" y="43"/>
                    <a:pt x="0" y="36"/>
                    <a:pt x="0" y="31"/>
                  </a:cubicBezTo>
                  <a:cubicBezTo>
                    <a:pt x="0" y="21"/>
                    <a:pt x="3" y="17"/>
                    <a:pt x="10" y="17"/>
                  </a:cubicBezTo>
                  <a:cubicBezTo>
                    <a:pt x="29" y="17"/>
                    <a:pt x="42" y="1"/>
                    <a:pt x="42" y="1"/>
                  </a:cubicBezTo>
                  <a:cubicBezTo>
                    <a:pt x="43" y="0"/>
                    <a:pt x="44" y="0"/>
                    <a:pt x="45" y="0"/>
                  </a:cubicBezTo>
                  <a:cubicBezTo>
                    <a:pt x="46" y="0"/>
                    <a:pt x="47" y="1"/>
                    <a:pt x="48" y="2"/>
                  </a:cubicBezTo>
                  <a:cubicBezTo>
                    <a:pt x="48" y="2"/>
                    <a:pt x="54" y="17"/>
                    <a:pt x="65" y="17"/>
                  </a:cubicBezTo>
                  <a:cubicBezTo>
                    <a:pt x="72" y="17"/>
                    <a:pt x="75" y="21"/>
                    <a:pt x="75" y="31"/>
                  </a:cubicBezTo>
                  <a:cubicBezTo>
                    <a:pt x="75" y="36"/>
                    <a:pt x="71" y="43"/>
                    <a:pt x="68" y="46"/>
                  </a:cubicBezTo>
                  <a:cubicBezTo>
                    <a:pt x="61" y="64"/>
                    <a:pt x="50" y="75"/>
                    <a:pt x="38" y="75"/>
                  </a:cubicBezTo>
                  <a:close/>
                  <a:moveTo>
                    <a:pt x="12" y="41"/>
                  </a:moveTo>
                  <a:cubicBezTo>
                    <a:pt x="12" y="42"/>
                    <a:pt x="13" y="42"/>
                    <a:pt x="13" y="43"/>
                  </a:cubicBezTo>
                  <a:cubicBezTo>
                    <a:pt x="19" y="58"/>
                    <a:pt x="28" y="68"/>
                    <a:pt x="38" y="68"/>
                  </a:cubicBezTo>
                  <a:cubicBezTo>
                    <a:pt x="47" y="68"/>
                    <a:pt x="56" y="58"/>
                    <a:pt x="62" y="43"/>
                  </a:cubicBezTo>
                  <a:cubicBezTo>
                    <a:pt x="62" y="42"/>
                    <a:pt x="63" y="42"/>
                    <a:pt x="63" y="41"/>
                  </a:cubicBezTo>
                  <a:cubicBezTo>
                    <a:pt x="65" y="40"/>
                    <a:pt x="68" y="35"/>
                    <a:pt x="68" y="31"/>
                  </a:cubicBezTo>
                  <a:cubicBezTo>
                    <a:pt x="68" y="25"/>
                    <a:pt x="67" y="24"/>
                    <a:pt x="65" y="24"/>
                  </a:cubicBezTo>
                  <a:cubicBezTo>
                    <a:pt x="54" y="24"/>
                    <a:pt x="47" y="15"/>
                    <a:pt x="44" y="9"/>
                  </a:cubicBezTo>
                  <a:cubicBezTo>
                    <a:pt x="38" y="14"/>
                    <a:pt x="26" y="24"/>
                    <a:pt x="10" y="24"/>
                  </a:cubicBezTo>
                  <a:cubicBezTo>
                    <a:pt x="8" y="24"/>
                    <a:pt x="7" y="25"/>
                    <a:pt x="7" y="31"/>
                  </a:cubicBezTo>
                  <a:cubicBezTo>
                    <a:pt x="7" y="35"/>
                    <a:pt x="10" y="40"/>
                    <a:pt x="12" y="41"/>
                  </a:cubicBezTo>
                  <a:close/>
                  <a:moveTo>
                    <a:pt x="12" y="41"/>
                  </a:moveTo>
                  <a:cubicBezTo>
                    <a:pt x="12" y="41"/>
                    <a:pt x="12" y="41"/>
                    <a:pt x="12"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412">
              <a:extLst>
                <a:ext uri="{FF2B5EF4-FFF2-40B4-BE49-F238E27FC236}">
                  <a16:creationId xmlns:a16="http://schemas.microsoft.com/office/drawing/2014/main" id="{FE95779E-F3F8-B075-2808-EFB63610AC0E}"/>
                </a:ext>
              </a:extLst>
            </p:cNvPr>
            <p:cNvSpPr>
              <a:spLocks/>
            </p:cNvSpPr>
            <p:nvPr/>
          </p:nvSpPr>
          <p:spPr bwMode="auto">
            <a:xfrm>
              <a:off x="5692" y="5578"/>
              <a:ext cx="223" cy="142"/>
            </a:xfrm>
            <a:custGeom>
              <a:avLst/>
              <a:gdLst>
                <a:gd name="T0" fmla="*/ 72 w 75"/>
                <a:gd name="T1" fmla="*/ 48 h 48"/>
                <a:gd name="T2" fmla="*/ 68 w 75"/>
                <a:gd name="T3" fmla="*/ 45 h 48"/>
                <a:gd name="T4" fmla="*/ 38 w 75"/>
                <a:gd name="T5" fmla="*/ 7 h 48"/>
                <a:gd name="T6" fmla="*/ 7 w 75"/>
                <a:gd name="T7" fmla="*/ 45 h 48"/>
                <a:gd name="T8" fmla="*/ 3 w 75"/>
                <a:gd name="T9" fmla="*/ 48 h 48"/>
                <a:gd name="T10" fmla="*/ 0 w 75"/>
                <a:gd name="T11" fmla="*/ 45 h 48"/>
                <a:gd name="T12" fmla="*/ 38 w 75"/>
                <a:gd name="T13" fmla="*/ 0 h 48"/>
                <a:gd name="T14" fmla="*/ 75 w 75"/>
                <a:gd name="T15" fmla="*/ 45 h 48"/>
                <a:gd name="T16" fmla="*/ 72 w 75"/>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8">
                  <a:moveTo>
                    <a:pt x="72" y="48"/>
                  </a:moveTo>
                  <a:cubicBezTo>
                    <a:pt x="70" y="48"/>
                    <a:pt x="68" y="47"/>
                    <a:pt x="68" y="45"/>
                  </a:cubicBezTo>
                  <a:cubicBezTo>
                    <a:pt x="68" y="33"/>
                    <a:pt x="65" y="7"/>
                    <a:pt x="38" y="7"/>
                  </a:cubicBezTo>
                  <a:cubicBezTo>
                    <a:pt x="10" y="7"/>
                    <a:pt x="7" y="33"/>
                    <a:pt x="7" y="45"/>
                  </a:cubicBezTo>
                  <a:cubicBezTo>
                    <a:pt x="7" y="47"/>
                    <a:pt x="5" y="48"/>
                    <a:pt x="3" y="48"/>
                  </a:cubicBezTo>
                  <a:cubicBezTo>
                    <a:pt x="1" y="48"/>
                    <a:pt x="0" y="47"/>
                    <a:pt x="0" y="45"/>
                  </a:cubicBezTo>
                  <a:cubicBezTo>
                    <a:pt x="0" y="17"/>
                    <a:pt x="14" y="0"/>
                    <a:pt x="38" y="0"/>
                  </a:cubicBezTo>
                  <a:cubicBezTo>
                    <a:pt x="61" y="0"/>
                    <a:pt x="75" y="17"/>
                    <a:pt x="75" y="45"/>
                  </a:cubicBezTo>
                  <a:cubicBezTo>
                    <a:pt x="75" y="47"/>
                    <a:pt x="74" y="48"/>
                    <a:pt x="7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413">
              <a:extLst>
                <a:ext uri="{FF2B5EF4-FFF2-40B4-BE49-F238E27FC236}">
                  <a16:creationId xmlns:a16="http://schemas.microsoft.com/office/drawing/2014/main" id="{6A932BBB-54DB-782C-B2A7-85F79A07DE98}"/>
                </a:ext>
              </a:extLst>
            </p:cNvPr>
            <p:cNvSpPr>
              <a:spLocks/>
            </p:cNvSpPr>
            <p:nvPr/>
          </p:nvSpPr>
          <p:spPr bwMode="auto">
            <a:xfrm>
              <a:off x="5713" y="5803"/>
              <a:ext cx="39" cy="89"/>
            </a:xfrm>
            <a:custGeom>
              <a:avLst/>
              <a:gdLst>
                <a:gd name="T0" fmla="*/ 3 w 13"/>
                <a:gd name="T1" fmla="*/ 30 h 30"/>
                <a:gd name="T2" fmla="*/ 1 w 13"/>
                <a:gd name="T3" fmla="*/ 29 h 30"/>
                <a:gd name="T4" fmla="*/ 1 w 13"/>
                <a:gd name="T5" fmla="*/ 24 h 30"/>
                <a:gd name="T6" fmla="*/ 7 w 13"/>
                <a:gd name="T7" fmla="*/ 10 h 30"/>
                <a:gd name="T8" fmla="*/ 7 w 13"/>
                <a:gd name="T9" fmla="*/ 3 h 30"/>
                <a:gd name="T10" fmla="*/ 10 w 13"/>
                <a:gd name="T11" fmla="*/ 0 h 30"/>
                <a:gd name="T12" fmla="*/ 13 w 13"/>
                <a:gd name="T13" fmla="*/ 3 h 30"/>
                <a:gd name="T14" fmla="*/ 13 w 13"/>
                <a:gd name="T15" fmla="*/ 10 h 30"/>
                <a:gd name="T16" fmla="*/ 6 w 13"/>
                <a:gd name="T17" fmla="*/ 29 h 30"/>
                <a:gd name="T18" fmla="*/ 3 w 13"/>
                <a:gd name="T1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0">
                  <a:moveTo>
                    <a:pt x="3" y="30"/>
                  </a:moveTo>
                  <a:cubicBezTo>
                    <a:pt x="3" y="30"/>
                    <a:pt x="2" y="29"/>
                    <a:pt x="1" y="29"/>
                  </a:cubicBezTo>
                  <a:cubicBezTo>
                    <a:pt x="0" y="27"/>
                    <a:pt x="0" y="25"/>
                    <a:pt x="1" y="24"/>
                  </a:cubicBezTo>
                  <a:cubicBezTo>
                    <a:pt x="1" y="24"/>
                    <a:pt x="7" y="18"/>
                    <a:pt x="7" y="10"/>
                  </a:cubicBezTo>
                  <a:cubicBezTo>
                    <a:pt x="7" y="3"/>
                    <a:pt x="7" y="3"/>
                    <a:pt x="7" y="3"/>
                  </a:cubicBezTo>
                  <a:cubicBezTo>
                    <a:pt x="7" y="1"/>
                    <a:pt x="8" y="0"/>
                    <a:pt x="10" y="0"/>
                  </a:cubicBezTo>
                  <a:cubicBezTo>
                    <a:pt x="12" y="0"/>
                    <a:pt x="13" y="1"/>
                    <a:pt x="13" y="3"/>
                  </a:cubicBezTo>
                  <a:cubicBezTo>
                    <a:pt x="13" y="10"/>
                    <a:pt x="13" y="10"/>
                    <a:pt x="13" y="10"/>
                  </a:cubicBezTo>
                  <a:cubicBezTo>
                    <a:pt x="13" y="21"/>
                    <a:pt x="6" y="28"/>
                    <a:pt x="6" y="29"/>
                  </a:cubicBezTo>
                  <a:cubicBezTo>
                    <a:pt x="5" y="29"/>
                    <a:pt x="4" y="30"/>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414">
              <a:extLst>
                <a:ext uri="{FF2B5EF4-FFF2-40B4-BE49-F238E27FC236}">
                  <a16:creationId xmlns:a16="http://schemas.microsoft.com/office/drawing/2014/main" id="{6D67FCB0-8A20-F40E-173A-9F77691E18DE}"/>
                </a:ext>
              </a:extLst>
            </p:cNvPr>
            <p:cNvSpPr>
              <a:spLocks/>
            </p:cNvSpPr>
            <p:nvPr/>
          </p:nvSpPr>
          <p:spPr bwMode="auto">
            <a:xfrm>
              <a:off x="5855" y="5803"/>
              <a:ext cx="42" cy="89"/>
            </a:xfrm>
            <a:custGeom>
              <a:avLst/>
              <a:gdLst>
                <a:gd name="T0" fmla="*/ 10 w 14"/>
                <a:gd name="T1" fmla="*/ 30 h 30"/>
                <a:gd name="T2" fmla="*/ 8 w 14"/>
                <a:gd name="T3" fmla="*/ 29 h 30"/>
                <a:gd name="T4" fmla="*/ 0 w 14"/>
                <a:gd name="T5" fmla="*/ 10 h 30"/>
                <a:gd name="T6" fmla="*/ 0 w 14"/>
                <a:gd name="T7" fmla="*/ 3 h 30"/>
                <a:gd name="T8" fmla="*/ 3 w 14"/>
                <a:gd name="T9" fmla="*/ 0 h 30"/>
                <a:gd name="T10" fmla="*/ 7 w 14"/>
                <a:gd name="T11" fmla="*/ 3 h 30"/>
                <a:gd name="T12" fmla="*/ 7 w 14"/>
                <a:gd name="T13" fmla="*/ 10 h 30"/>
                <a:gd name="T14" fmla="*/ 12 w 14"/>
                <a:gd name="T15" fmla="*/ 24 h 30"/>
                <a:gd name="T16" fmla="*/ 12 w 14"/>
                <a:gd name="T17" fmla="*/ 29 h 30"/>
                <a:gd name="T18" fmla="*/ 10 w 14"/>
                <a:gd name="T1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0">
                  <a:moveTo>
                    <a:pt x="10" y="30"/>
                  </a:moveTo>
                  <a:cubicBezTo>
                    <a:pt x="9" y="30"/>
                    <a:pt x="8" y="29"/>
                    <a:pt x="8" y="29"/>
                  </a:cubicBezTo>
                  <a:cubicBezTo>
                    <a:pt x="7" y="28"/>
                    <a:pt x="0" y="21"/>
                    <a:pt x="0" y="10"/>
                  </a:cubicBezTo>
                  <a:cubicBezTo>
                    <a:pt x="0" y="3"/>
                    <a:pt x="0" y="3"/>
                    <a:pt x="0" y="3"/>
                  </a:cubicBezTo>
                  <a:cubicBezTo>
                    <a:pt x="0" y="1"/>
                    <a:pt x="1" y="0"/>
                    <a:pt x="3" y="0"/>
                  </a:cubicBezTo>
                  <a:cubicBezTo>
                    <a:pt x="5" y="0"/>
                    <a:pt x="7" y="1"/>
                    <a:pt x="7" y="3"/>
                  </a:cubicBezTo>
                  <a:cubicBezTo>
                    <a:pt x="7" y="10"/>
                    <a:pt x="7" y="10"/>
                    <a:pt x="7" y="10"/>
                  </a:cubicBezTo>
                  <a:cubicBezTo>
                    <a:pt x="7" y="18"/>
                    <a:pt x="12" y="24"/>
                    <a:pt x="12" y="24"/>
                  </a:cubicBezTo>
                  <a:cubicBezTo>
                    <a:pt x="14" y="25"/>
                    <a:pt x="14" y="27"/>
                    <a:pt x="12" y="29"/>
                  </a:cubicBezTo>
                  <a:cubicBezTo>
                    <a:pt x="12" y="29"/>
                    <a:pt x="11"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415">
              <a:extLst>
                <a:ext uri="{FF2B5EF4-FFF2-40B4-BE49-F238E27FC236}">
                  <a16:creationId xmlns:a16="http://schemas.microsoft.com/office/drawing/2014/main" id="{4A457B5E-BCA6-2F8F-AF6B-45E1112D3D81}"/>
                </a:ext>
              </a:extLst>
            </p:cNvPr>
            <p:cNvSpPr>
              <a:spLocks/>
            </p:cNvSpPr>
            <p:nvPr/>
          </p:nvSpPr>
          <p:spPr bwMode="auto">
            <a:xfrm>
              <a:off x="5550" y="5871"/>
              <a:ext cx="507" cy="275"/>
            </a:xfrm>
            <a:custGeom>
              <a:avLst/>
              <a:gdLst>
                <a:gd name="T0" fmla="*/ 86 w 171"/>
                <a:gd name="T1" fmla="*/ 93 h 93"/>
                <a:gd name="T2" fmla="*/ 29 w 171"/>
                <a:gd name="T3" fmla="*/ 83 h 93"/>
                <a:gd name="T4" fmla="*/ 0 w 171"/>
                <a:gd name="T5" fmla="*/ 66 h 93"/>
                <a:gd name="T6" fmla="*/ 58 w 171"/>
                <a:gd name="T7" fmla="*/ 0 h 93"/>
                <a:gd name="T8" fmla="*/ 59 w 171"/>
                <a:gd name="T9" fmla="*/ 7 h 93"/>
                <a:gd name="T10" fmla="*/ 7 w 171"/>
                <a:gd name="T11" fmla="*/ 66 h 93"/>
                <a:gd name="T12" fmla="*/ 31 w 171"/>
                <a:gd name="T13" fmla="*/ 76 h 93"/>
                <a:gd name="T14" fmla="*/ 34 w 171"/>
                <a:gd name="T15" fmla="*/ 77 h 93"/>
                <a:gd name="T16" fmla="*/ 86 w 171"/>
                <a:gd name="T17" fmla="*/ 86 h 93"/>
                <a:gd name="T18" fmla="*/ 137 w 171"/>
                <a:gd name="T19" fmla="*/ 77 h 93"/>
                <a:gd name="T20" fmla="*/ 139 w 171"/>
                <a:gd name="T21" fmla="*/ 76 h 93"/>
                <a:gd name="T22" fmla="*/ 164 w 171"/>
                <a:gd name="T23" fmla="*/ 66 h 93"/>
                <a:gd name="T24" fmla="*/ 112 w 171"/>
                <a:gd name="T25" fmla="*/ 7 h 93"/>
                <a:gd name="T26" fmla="*/ 114 w 171"/>
                <a:gd name="T27" fmla="*/ 0 h 93"/>
                <a:gd name="T28" fmla="*/ 171 w 171"/>
                <a:gd name="T29" fmla="*/ 66 h 93"/>
                <a:gd name="T30" fmla="*/ 141 w 171"/>
                <a:gd name="T31" fmla="*/ 83 h 93"/>
                <a:gd name="T32" fmla="*/ 86 w 171"/>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 h="93">
                  <a:moveTo>
                    <a:pt x="86" y="93"/>
                  </a:moveTo>
                  <a:cubicBezTo>
                    <a:pt x="71" y="93"/>
                    <a:pt x="38" y="92"/>
                    <a:pt x="29" y="83"/>
                  </a:cubicBezTo>
                  <a:cubicBezTo>
                    <a:pt x="20" y="82"/>
                    <a:pt x="0" y="80"/>
                    <a:pt x="0" y="66"/>
                  </a:cubicBezTo>
                  <a:cubicBezTo>
                    <a:pt x="0" y="41"/>
                    <a:pt x="15" y="10"/>
                    <a:pt x="58" y="0"/>
                  </a:cubicBezTo>
                  <a:cubicBezTo>
                    <a:pt x="59" y="7"/>
                    <a:pt x="59" y="7"/>
                    <a:pt x="59" y="7"/>
                  </a:cubicBezTo>
                  <a:cubicBezTo>
                    <a:pt x="21" y="15"/>
                    <a:pt x="7" y="44"/>
                    <a:pt x="7" y="66"/>
                  </a:cubicBezTo>
                  <a:cubicBezTo>
                    <a:pt x="7" y="71"/>
                    <a:pt x="15" y="75"/>
                    <a:pt x="31" y="76"/>
                  </a:cubicBezTo>
                  <a:cubicBezTo>
                    <a:pt x="32" y="76"/>
                    <a:pt x="33" y="77"/>
                    <a:pt x="34" y="77"/>
                  </a:cubicBezTo>
                  <a:cubicBezTo>
                    <a:pt x="38" y="83"/>
                    <a:pt x="63" y="86"/>
                    <a:pt x="86" y="86"/>
                  </a:cubicBezTo>
                  <a:cubicBezTo>
                    <a:pt x="107" y="86"/>
                    <a:pt x="132" y="83"/>
                    <a:pt x="137" y="77"/>
                  </a:cubicBezTo>
                  <a:cubicBezTo>
                    <a:pt x="137" y="77"/>
                    <a:pt x="138" y="76"/>
                    <a:pt x="139" y="76"/>
                  </a:cubicBezTo>
                  <a:cubicBezTo>
                    <a:pt x="156" y="75"/>
                    <a:pt x="164" y="71"/>
                    <a:pt x="164" y="66"/>
                  </a:cubicBezTo>
                  <a:cubicBezTo>
                    <a:pt x="164" y="44"/>
                    <a:pt x="151" y="15"/>
                    <a:pt x="112" y="7"/>
                  </a:cubicBezTo>
                  <a:cubicBezTo>
                    <a:pt x="114" y="0"/>
                    <a:pt x="114" y="0"/>
                    <a:pt x="114" y="0"/>
                  </a:cubicBezTo>
                  <a:cubicBezTo>
                    <a:pt x="156" y="10"/>
                    <a:pt x="171" y="41"/>
                    <a:pt x="171" y="66"/>
                  </a:cubicBezTo>
                  <a:cubicBezTo>
                    <a:pt x="171" y="80"/>
                    <a:pt x="150" y="82"/>
                    <a:pt x="141" y="83"/>
                  </a:cubicBezTo>
                  <a:cubicBezTo>
                    <a:pt x="132" y="92"/>
                    <a:pt x="100" y="93"/>
                    <a:pt x="8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416">
              <a:extLst>
                <a:ext uri="{FF2B5EF4-FFF2-40B4-BE49-F238E27FC236}">
                  <a16:creationId xmlns:a16="http://schemas.microsoft.com/office/drawing/2014/main" id="{A92BF897-0177-9AEC-A6B5-16EA50F40DAA}"/>
                </a:ext>
              </a:extLst>
            </p:cNvPr>
            <p:cNvSpPr>
              <a:spLocks/>
            </p:cNvSpPr>
            <p:nvPr/>
          </p:nvSpPr>
          <p:spPr bwMode="auto">
            <a:xfrm>
              <a:off x="5630" y="5983"/>
              <a:ext cx="21" cy="133"/>
            </a:xfrm>
            <a:custGeom>
              <a:avLst/>
              <a:gdLst>
                <a:gd name="T0" fmla="*/ 4 w 7"/>
                <a:gd name="T1" fmla="*/ 45 h 45"/>
                <a:gd name="T2" fmla="*/ 0 w 7"/>
                <a:gd name="T3" fmla="*/ 41 h 45"/>
                <a:gd name="T4" fmla="*/ 0 w 7"/>
                <a:gd name="T5" fmla="*/ 4 h 45"/>
                <a:gd name="T6" fmla="*/ 4 w 7"/>
                <a:gd name="T7" fmla="*/ 0 h 45"/>
                <a:gd name="T8" fmla="*/ 7 w 7"/>
                <a:gd name="T9" fmla="*/ 4 h 45"/>
                <a:gd name="T10" fmla="*/ 7 w 7"/>
                <a:gd name="T11" fmla="*/ 41 h 45"/>
                <a:gd name="T12" fmla="*/ 4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4" y="45"/>
                  </a:moveTo>
                  <a:cubicBezTo>
                    <a:pt x="2" y="45"/>
                    <a:pt x="0" y="43"/>
                    <a:pt x="0" y="41"/>
                  </a:cubicBezTo>
                  <a:cubicBezTo>
                    <a:pt x="0" y="4"/>
                    <a:pt x="0" y="4"/>
                    <a:pt x="0" y="4"/>
                  </a:cubicBezTo>
                  <a:cubicBezTo>
                    <a:pt x="0" y="2"/>
                    <a:pt x="2" y="0"/>
                    <a:pt x="4" y="0"/>
                  </a:cubicBezTo>
                  <a:cubicBezTo>
                    <a:pt x="6" y="0"/>
                    <a:pt x="7" y="2"/>
                    <a:pt x="7" y="4"/>
                  </a:cubicBezTo>
                  <a:cubicBezTo>
                    <a:pt x="7" y="41"/>
                    <a:pt x="7" y="41"/>
                    <a:pt x="7" y="41"/>
                  </a:cubicBezTo>
                  <a:cubicBezTo>
                    <a:pt x="7" y="43"/>
                    <a:pt x="6" y="45"/>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417">
              <a:extLst>
                <a:ext uri="{FF2B5EF4-FFF2-40B4-BE49-F238E27FC236}">
                  <a16:creationId xmlns:a16="http://schemas.microsoft.com/office/drawing/2014/main" id="{AE130F0D-E56A-2E20-CD49-849EBBA5D96C}"/>
                </a:ext>
              </a:extLst>
            </p:cNvPr>
            <p:cNvSpPr>
              <a:spLocks/>
            </p:cNvSpPr>
            <p:nvPr/>
          </p:nvSpPr>
          <p:spPr bwMode="auto">
            <a:xfrm>
              <a:off x="5956" y="5983"/>
              <a:ext cx="21" cy="133"/>
            </a:xfrm>
            <a:custGeom>
              <a:avLst/>
              <a:gdLst>
                <a:gd name="T0" fmla="*/ 3 w 7"/>
                <a:gd name="T1" fmla="*/ 45 h 45"/>
                <a:gd name="T2" fmla="*/ 0 w 7"/>
                <a:gd name="T3" fmla="*/ 41 h 45"/>
                <a:gd name="T4" fmla="*/ 0 w 7"/>
                <a:gd name="T5" fmla="*/ 4 h 45"/>
                <a:gd name="T6" fmla="*/ 3 w 7"/>
                <a:gd name="T7" fmla="*/ 0 h 45"/>
                <a:gd name="T8" fmla="*/ 7 w 7"/>
                <a:gd name="T9" fmla="*/ 4 h 45"/>
                <a:gd name="T10" fmla="*/ 7 w 7"/>
                <a:gd name="T11" fmla="*/ 41 h 45"/>
                <a:gd name="T12" fmla="*/ 3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3" y="45"/>
                  </a:moveTo>
                  <a:cubicBezTo>
                    <a:pt x="1" y="45"/>
                    <a:pt x="0" y="43"/>
                    <a:pt x="0" y="41"/>
                  </a:cubicBezTo>
                  <a:cubicBezTo>
                    <a:pt x="0" y="4"/>
                    <a:pt x="0" y="4"/>
                    <a:pt x="0" y="4"/>
                  </a:cubicBezTo>
                  <a:cubicBezTo>
                    <a:pt x="0" y="2"/>
                    <a:pt x="1" y="0"/>
                    <a:pt x="3" y="0"/>
                  </a:cubicBezTo>
                  <a:cubicBezTo>
                    <a:pt x="5" y="0"/>
                    <a:pt x="7" y="2"/>
                    <a:pt x="7" y="4"/>
                  </a:cubicBezTo>
                  <a:cubicBezTo>
                    <a:pt x="7" y="41"/>
                    <a:pt x="7" y="41"/>
                    <a:pt x="7" y="41"/>
                  </a:cubicBezTo>
                  <a:cubicBezTo>
                    <a:pt x="7" y="43"/>
                    <a:pt x="5"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418">
              <a:extLst>
                <a:ext uri="{FF2B5EF4-FFF2-40B4-BE49-F238E27FC236}">
                  <a16:creationId xmlns:a16="http://schemas.microsoft.com/office/drawing/2014/main" id="{7C646D83-DE3A-016F-BB57-A78A588E0B7E}"/>
                </a:ext>
              </a:extLst>
            </p:cNvPr>
            <p:cNvSpPr>
              <a:spLocks/>
            </p:cNvSpPr>
            <p:nvPr/>
          </p:nvSpPr>
          <p:spPr bwMode="auto">
            <a:xfrm>
              <a:off x="5710" y="5871"/>
              <a:ext cx="104" cy="112"/>
            </a:xfrm>
            <a:custGeom>
              <a:avLst/>
              <a:gdLst>
                <a:gd name="T0" fmla="*/ 32 w 35"/>
                <a:gd name="T1" fmla="*/ 38 h 38"/>
                <a:gd name="T2" fmla="*/ 29 w 35"/>
                <a:gd name="T3" fmla="*/ 37 h 38"/>
                <a:gd name="T4" fmla="*/ 2 w 35"/>
                <a:gd name="T5" fmla="*/ 6 h 38"/>
                <a:gd name="T6" fmla="*/ 2 w 35"/>
                <a:gd name="T7" fmla="*/ 1 h 38"/>
                <a:gd name="T8" fmla="*/ 7 w 35"/>
                <a:gd name="T9" fmla="*/ 2 h 38"/>
                <a:gd name="T10" fmla="*/ 34 w 35"/>
                <a:gd name="T11" fmla="*/ 32 h 38"/>
                <a:gd name="T12" fmla="*/ 34 w 35"/>
                <a:gd name="T13" fmla="*/ 37 h 38"/>
                <a:gd name="T14" fmla="*/ 32 w 35"/>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8">
                  <a:moveTo>
                    <a:pt x="32" y="38"/>
                  </a:moveTo>
                  <a:cubicBezTo>
                    <a:pt x="31" y="38"/>
                    <a:pt x="30" y="38"/>
                    <a:pt x="29" y="37"/>
                  </a:cubicBezTo>
                  <a:cubicBezTo>
                    <a:pt x="2" y="6"/>
                    <a:pt x="2" y="6"/>
                    <a:pt x="2" y="6"/>
                  </a:cubicBezTo>
                  <a:cubicBezTo>
                    <a:pt x="0" y="5"/>
                    <a:pt x="0" y="3"/>
                    <a:pt x="2" y="1"/>
                  </a:cubicBezTo>
                  <a:cubicBezTo>
                    <a:pt x="3" y="0"/>
                    <a:pt x="5" y="0"/>
                    <a:pt x="7" y="2"/>
                  </a:cubicBezTo>
                  <a:cubicBezTo>
                    <a:pt x="34" y="32"/>
                    <a:pt x="34" y="32"/>
                    <a:pt x="34" y="32"/>
                  </a:cubicBezTo>
                  <a:cubicBezTo>
                    <a:pt x="35" y="34"/>
                    <a:pt x="35" y="36"/>
                    <a:pt x="34" y="37"/>
                  </a:cubicBezTo>
                  <a:cubicBezTo>
                    <a:pt x="33" y="38"/>
                    <a:pt x="32" y="38"/>
                    <a:pt x="3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419">
              <a:extLst>
                <a:ext uri="{FF2B5EF4-FFF2-40B4-BE49-F238E27FC236}">
                  <a16:creationId xmlns:a16="http://schemas.microsoft.com/office/drawing/2014/main" id="{FF048FAB-1379-799F-87E0-0EF7E1CD7CCB}"/>
                </a:ext>
              </a:extLst>
            </p:cNvPr>
            <p:cNvSpPr>
              <a:spLocks/>
            </p:cNvSpPr>
            <p:nvPr/>
          </p:nvSpPr>
          <p:spPr bwMode="auto">
            <a:xfrm>
              <a:off x="5793" y="5871"/>
              <a:ext cx="104" cy="112"/>
            </a:xfrm>
            <a:custGeom>
              <a:avLst/>
              <a:gdLst>
                <a:gd name="T0" fmla="*/ 4 w 35"/>
                <a:gd name="T1" fmla="*/ 38 h 38"/>
                <a:gd name="T2" fmla="*/ 1 w 35"/>
                <a:gd name="T3" fmla="*/ 37 h 38"/>
                <a:gd name="T4" fmla="*/ 1 w 35"/>
                <a:gd name="T5" fmla="*/ 32 h 38"/>
                <a:gd name="T6" fmla="*/ 28 w 35"/>
                <a:gd name="T7" fmla="*/ 2 h 38"/>
                <a:gd name="T8" fmla="*/ 33 w 35"/>
                <a:gd name="T9" fmla="*/ 1 h 38"/>
                <a:gd name="T10" fmla="*/ 34 w 35"/>
                <a:gd name="T11" fmla="*/ 6 h 38"/>
                <a:gd name="T12" fmla="*/ 6 w 35"/>
                <a:gd name="T13" fmla="*/ 37 h 38"/>
                <a:gd name="T14" fmla="*/ 4 w 35"/>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8">
                  <a:moveTo>
                    <a:pt x="4" y="38"/>
                  </a:moveTo>
                  <a:cubicBezTo>
                    <a:pt x="3" y="38"/>
                    <a:pt x="2" y="38"/>
                    <a:pt x="1" y="37"/>
                  </a:cubicBezTo>
                  <a:cubicBezTo>
                    <a:pt x="0" y="36"/>
                    <a:pt x="0" y="34"/>
                    <a:pt x="1" y="32"/>
                  </a:cubicBezTo>
                  <a:cubicBezTo>
                    <a:pt x="28" y="2"/>
                    <a:pt x="28" y="2"/>
                    <a:pt x="28" y="2"/>
                  </a:cubicBezTo>
                  <a:cubicBezTo>
                    <a:pt x="30" y="0"/>
                    <a:pt x="32" y="0"/>
                    <a:pt x="33" y="1"/>
                  </a:cubicBezTo>
                  <a:cubicBezTo>
                    <a:pt x="35" y="3"/>
                    <a:pt x="35" y="5"/>
                    <a:pt x="34" y="6"/>
                  </a:cubicBezTo>
                  <a:cubicBezTo>
                    <a:pt x="6" y="37"/>
                    <a:pt x="6" y="37"/>
                    <a:pt x="6" y="37"/>
                  </a:cubicBezTo>
                  <a:cubicBezTo>
                    <a:pt x="5" y="38"/>
                    <a:pt x="5" y="38"/>
                    <a:pt x="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420">
              <a:extLst>
                <a:ext uri="{FF2B5EF4-FFF2-40B4-BE49-F238E27FC236}">
                  <a16:creationId xmlns:a16="http://schemas.microsoft.com/office/drawing/2014/main" id="{D656C795-4945-A8EE-5464-C8936ACBA29F}"/>
                </a:ext>
              </a:extLst>
            </p:cNvPr>
            <p:cNvSpPr>
              <a:spLocks/>
            </p:cNvSpPr>
            <p:nvPr/>
          </p:nvSpPr>
          <p:spPr bwMode="auto">
            <a:xfrm>
              <a:off x="5692" y="5877"/>
              <a:ext cx="39" cy="148"/>
            </a:xfrm>
            <a:custGeom>
              <a:avLst/>
              <a:gdLst>
                <a:gd name="T0" fmla="*/ 9 w 13"/>
                <a:gd name="T1" fmla="*/ 50 h 50"/>
                <a:gd name="T2" fmla="*/ 6 w 13"/>
                <a:gd name="T3" fmla="*/ 47 h 50"/>
                <a:gd name="T4" fmla="*/ 0 w 13"/>
                <a:gd name="T5" fmla="*/ 3 h 50"/>
                <a:gd name="T6" fmla="*/ 4 w 13"/>
                <a:gd name="T7" fmla="*/ 0 h 50"/>
                <a:gd name="T8" fmla="*/ 7 w 13"/>
                <a:gd name="T9" fmla="*/ 3 h 50"/>
                <a:gd name="T10" fmla="*/ 13 w 13"/>
                <a:gd name="T11" fmla="*/ 46 h 50"/>
                <a:gd name="T12" fmla="*/ 10 w 13"/>
                <a:gd name="T13" fmla="*/ 50 h 50"/>
                <a:gd name="T14" fmla="*/ 9 w 13"/>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50">
                  <a:moveTo>
                    <a:pt x="9" y="50"/>
                  </a:moveTo>
                  <a:cubicBezTo>
                    <a:pt x="8" y="50"/>
                    <a:pt x="6" y="49"/>
                    <a:pt x="6" y="47"/>
                  </a:cubicBezTo>
                  <a:cubicBezTo>
                    <a:pt x="6" y="47"/>
                    <a:pt x="0" y="27"/>
                    <a:pt x="0" y="3"/>
                  </a:cubicBezTo>
                  <a:cubicBezTo>
                    <a:pt x="0" y="1"/>
                    <a:pt x="2" y="0"/>
                    <a:pt x="4" y="0"/>
                  </a:cubicBezTo>
                  <a:cubicBezTo>
                    <a:pt x="6" y="0"/>
                    <a:pt x="7" y="1"/>
                    <a:pt x="7" y="3"/>
                  </a:cubicBezTo>
                  <a:cubicBezTo>
                    <a:pt x="7" y="26"/>
                    <a:pt x="12" y="45"/>
                    <a:pt x="13" y="46"/>
                  </a:cubicBezTo>
                  <a:cubicBezTo>
                    <a:pt x="13" y="47"/>
                    <a:pt x="12" y="49"/>
                    <a:pt x="10" y="50"/>
                  </a:cubicBezTo>
                  <a:cubicBezTo>
                    <a:pt x="10" y="50"/>
                    <a:pt x="9" y="50"/>
                    <a:pt x="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421">
              <a:extLst>
                <a:ext uri="{FF2B5EF4-FFF2-40B4-BE49-F238E27FC236}">
                  <a16:creationId xmlns:a16="http://schemas.microsoft.com/office/drawing/2014/main" id="{2B2EF5C2-989C-4761-FC33-CDB2EB471D21}"/>
                </a:ext>
              </a:extLst>
            </p:cNvPr>
            <p:cNvSpPr>
              <a:spLocks noEditPoints="1"/>
            </p:cNvSpPr>
            <p:nvPr/>
          </p:nvSpPr>
          <p:spPr bwMode="auto">
            <a:xfrm>
              <a:off x="5692" y="6004"/>
              <a:ext cx="60" cy="62"/>
            </a:xfrm>
            <a:custGeom>
              <a:avLst/>
              <a:gdLst>
                <a:gd name="T0" fmla="*/ 10 w 20"/>
                <a:gd name="T1" fmla="*/ 21 h 21"/>
                <a:gd name="T2" fmla="*/ 0 w 20"/>
                <a:gd name="T3" fmla="*/ 10 h 21"/>
                <a:gd name="T4" fmla="*/ 10 w 20"/>
                <a:gd name="T5" fmla="*/ 0 h 21"/>
                <a:gd name="T6" fmla="*/ 20 w 20"/>
                <a:gd name="T7" fmla="*/ 10 h 21"/>
                <a:gd name="T8" fmla="*/ 10 w 20"/>
                <a:gd name="T9" fmla="*/ 21 h 21"/>
                <a:gd name="T10" fmla="*/ 10 w 20"/>
                <a:gd name="T11" fmla="*/ 7 h 21"/>
                <a:gd name="T12" fmla="*/ 7 w 20"/>
                <a:gd name="T13" fmla="*/ 10 h 21"/>
                <a:gd name="T14" fmla="*/ 10 w 20"/>
                <a:gd name="T15" fmla="*/ 14 h 21"/>
                <a:gd name="T16" fmla="*/ 14 w 20"/>
                <a:gd name="T17" fmla="*/ 10 h 21"/>
                <a:gd name="T18" fmla="*/ 10 w 20"/>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10" y="21"/>
                  </a:moveTo>
                  <a:cubicBezTo>
                    <a:pt x="5" y="21"/>
                    <a:pt x="0" y="16"/>
                    <a:pt x="0" y="10"/>
                  </a:cubicBezTo>
                  <a:cubicBezTo>
                    <a:pt x="0" y="5"/>
                    <a:pt x="5" y="0"/>
                    <a:pt x="10" y="0"/>
                  </a:cubicBezTo>
                  <a:cubicBezTo>
                    <a:pt x="16" y="0"/>
                    <a:pt x="20" y="5"/>
                    <a:pt x="20" y="10"/>
                  </a:cubicBezTo>
                  <a:cubicBezTo>
                    <a:pt x="20" y="16"/>
                    <a:pt x="16" y="21"/>
                    <a:pt x="10" y="21"/>
                  </a:cubicBezTo>
                  <a:close/>
                  <a:moveTo>
                    <a:pt x="10" y="7"/>
                  </a:moveTo>
                  <a:cubicBezTo>
                    <a:pt x="8" y="7"/>
                    <a:pt x="7" y="8"/>
                    <a:pt x="7" y="10"/>
                  </a:cubicBezTo>
                  <a:cubicBezTo>
                    <a:pt x="7" y="12"/>
                    <a:pt x="8" y="14"/>
                    <a:pt x="10" y="14"/>
                  </a:cubicBezTo>
                  <a:cubicBezTo>
                    <a:pt x="12" y="14"/>
                    <a:pt x="14" y="12"/>
                    <a:pt x="14" y="10"/>
                  </a:cubicBezTo>
                  <a:cubicBezTo>
                    <a:pt x="14" y="8"/>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422">
              <a:extLst>
                <a:ext uri="{FF2B5EF4-FFF2-40B4-BE49-F238E27FC236}">
                  <a16:creationId xmlns:a16="http://schemas.microsoft.com/office/drawing/2014/main" id="{C2CB9B1D-66BC-89D4-4D20-CE8EE9F3918A}"/>
                </a:ext>
              </a:extLst>
            </p:cNvPr>
            <p:cNvSpPr>
              <a:spLocks/>
            </p:cNvSpPr>
            <p:nvPr/>
          </p:nvSpPr>
          <p:spPr bwMode="auto">
            <a:xfrm>
              <a:off x="5885" y="5877"/>
              <a:ext cx="30" cy="100"/>
            </a:xfrm>
            <a:custGeom>
              <a:avLst/>
              <a:gdLst>
                <a:gd name="T0" fmla="*/ 3 w 10"/>
                <a:gd name="T1" fmla="*/ 34 h 34"/>
                <a:gd name="T2" fmla="*/ 3 w 10"/>
                <a:gd name="T3" fmla="*/ 34 h 34"/>
                <a:gd name="T4" fmla="*/ 0 w 10"/>
                <a:gd name="T5" fmla="*/ 30 h 34"/>
                <a:gd name="T6" fmla="*/ 3 w 10"/>
                <a:gd name="T7" fmla="*/ 3 h 34"/>
                <a:gd name="T8" fmla="*/ 7 w 10"/>
                <a:gd name="T9" fmla="*/ 0 h 34"/>
                <a:gd name="T10" fmla="*/ 10 w 10"/>
                <a:gd name="T11" fmla="*/ 3 h 34"/>
                <a:gd name="T12" fmla="*/ 7 w 10"/>
                <a:gd name="T13" fmla="*/ 31 h 34"/>
                <a:gd name="T14" fmla="*/ 3 w 10"/>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4">
                  <a:moveTo>
                    <a:pt x="3" y="34"/>
                  </a:moveTo>
                  <a:cubicBezTo>
                    <a:pt x="3" y="34"/>
                    <a:pt x="3" y="34"/>
                    <a:pt x="3" y="34"/>
                  </a:cubicBezTo>
                  <a:cubicBezTo>
                    <a:pt x="1" y="34"/>
                    <a:pt x="0" y="32"/>
                    <a:pt x="0" y="30"/>
                  </a:cubicBezTo>
                  <a:cubicBezTo>
                    <a:pt x="0" y="30"/>
                    <a:pt x="3" y="14"/>
                    <a:pt x="3" y="3"/>
                  </a:cubicBezTo>
                  <a:cubicBezTo>
                    <a:pt x="3" y="1"/>
                    <a:pt x="5" y="0"/>
                    <a:pt x="7" y="0"/>
                  </a:cubicBezTo>
                  <a:cubicBezTo>
                    <a:pt x="9" y="0"/>
                    <a:pt x="10" y="1"/>
                    <a:pt x="10" y="3"/>
                  </a:cubicBezTo>
                  <a:cubicBezTo>
                    <a:pt x="10" y="14"/>
                    <a:pt x="7" y="31"/>
                    <a:pt x="7" y="31"/>
                  </a:cubicBezTo>
                  <a:cubicBezTo>
                    <a:pt x="6" y="33"/>
                    <a:pt x="5" y="34"/>
                    <a:pt x="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3" name="Freeform 423">
              <a:extLst>
                <a:ext uri="{FF2B5EF4-FFF2-40B4-BE49-F238E27FC236}">
                  <a16:creationId xmlns:a16="http://schemas.microsoft.com/office/drawing/2014/main" id="{D155B661-DC99-4A29-1CFD-BC84DA8B7A48}"/>
                </a:ext>
              </a:extLst>
            </p:cNvPr>
            <p:cNvSpPr>
              <a:spLocks noEditPoints="1"/>
            </p:cNvSpPr>
            <p:nvPr/>
          </p:nvSpPr>
          <p:spPr bwMode="auto">
            <a:xfrm>
              <a:off x="5820" y="6028"/>
              <a:ext cx="44" cy="41"/>
            </a:xfrm>
            <a:custGeom>
              <a:avLst/>
              <a:gdLst>
                <a:gd name="T0" fmla="*/ 8 w 15"/>
                <a:gd name="T1" fmla="*/ 14 h 14"/>
                <a:gd name="T2" fmla="*/ 6 w 15"/>
                <a:gd name="T3" fmla="*/ 14 h 14"/>
                <a:gd name="T4" fmla="*/ 1 w 15"/>
                <a:gd name="T5" fmla="*/ 5 h 14"/>
                <a:gd name="T6" fmla="*/ 4 w 15"/>
                <a:gd name="T7" fmla="*/ 1 h 14"/>
                <a:gd name="T8" fmla="*/ 9 w 15"/>
                <a:gd name="T9" fmla="*/ 0 h 14"/>
                <a:gd name="T10" fmla="*/ 14 w 15"/>
                <a:gd name="T11" fmla="*/ 4 h 14"/>
                <a:gd name="T12" fmla="*/ 14 w 15"/>
                <a:gd name="T13" fmla="*/ 9 h 14"/>
                <a:gd name="T14" fmla="*/ 14 w 15"/>
                <a:gd name="T15" fmla="*/ 9 h 14"/>
                <a:gd name="T16" fmla="*/ 8 w 15"/>
                <a:gd name="T17" fmla="*/ 14 h 14"/>
                <a:gd name="T18" fmla="*/ 11 w 15"/>
                <a:gd name="T19" fmla="*/ 8 h 14"/>
                <a:gd name="T20" fmla="*/ 11 w 15"/>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2" y="13"/>
                    <a:pt x="0" y="9"/>
                    <a:pt x="1" y="5"/>
                  </a:cubicBezTo>
                  <a:cubicBezTo>
                    <a:pt x="2" y="4"/>
                    <a:pt x="3" y="2"/>
                    <a:pt x="4" y="1"/>
                  </a:cubicBezTo>
                  <a:cubicBezTo>
                    <a:pt x="6" y="0"/>
                    <a:pt x="8" y="0"/>
                    <a:pt x="9" y="0"/>
                  </a:cubicBezTo>
                  <a:cubicBezTo>
                    <a:pt x="11" y="1"/>
                    <a:pt x="13" y="2"/>
                    <a:pt x="14" y="4"/>
                  </a:cubicBezTo>
                  <a:cubicBezTo>
                    <a:pt x="15" y="5"/>
                    <a:pt x="15" y="7"/>
                    <a:pt x="14" y="9"/>
                  </a:cubicBezTo>
                  <a:cubicBezTo>
                    <a:pt x="14" y="9"/>
                    <a:pt x="14" y="9"/>
                    <a:pt x="14" y="9"/>
                  </a:cubicBezTo>
                  <a:cubicBezTo>
                    <a:pt x="14" y="12"/>
                    <a:pt x="11" y="14"/>
                    <a:pt x="8" y="14"/>
                  </a:cubicBezTo>
                  <a:close/>
                  <a:moveTo>
                    <a:pt x="11" y="8"/>
                  </a:moveTo>
                  <a:cubicBezTo>
                    <a:pt x="11" y="8"/>
                    <a:pt x="11" y="8"/>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424">
              <a:extLst>
                <a:ext uri="{FF2B5EF4-FFF2-40B4-BE49-F238E27FC236}">
                  <a16:creationId xmlns:a16="http://schemas.microsoft.com/office/drawing/2014/main" id="{99CE833F-9894-BC92-CBF2-8C8EBCB19FC1}"/>
                </a:ext>
              </a:extLst>
            </p:cNvPr>
            <p:cNvSpPr>
              <a:spLocks noEditPoints="1"/>
            </p:cNvSpPr>
            <p:nvPr/>
          </p:nvSpPr>
          <p:spPr bwMode="auto">
            <a:xfrm>
              <a:off x="5879" y="6042"/>
              <a:ext cx="45" cy="42"/>
            </a:xfrm>
            <a:custGeom>
              <a:avLst/>
              <a:gdLst>
                <a:gd name="T0" fmla="*/ 8 w 15"/>
                <a:gd name="T1" fmla="*/ 14 h 14"/>
                <a:gd name="T2" fmla="*/ 6 w 15"/>
                <a:gd name="T3" fmla="*/ 14 h 14"/>
                <a:gd name="T4" fmla="*/ 1 w 15"/>
                <a:gd name="T5" fmla="*/ 5 h 14"/>
                <a:gd name="T6" fmla="*/ 4 w 15"/>
                <a:gd name="T7" fmla="*/ 1 h 14"/>
                <a:gd name="T8" fmla="*/ 9 w 15"/>
                <a:gd name="T9" fmla="*/ 1 h 14"/>
                <a:gd name="T10" fmla="*/ 14 w 15"/>
                <a:gd name="T11" fmla="*/ 4 h 14"/>
                <a:gd name="T12" fmla="*/ 14 w 15"/>
                <a:gd name="T13" fmla="*/ 9 h 14"/>
                <a:gd name="T14" fmla="*/ 8 w 15"/>
                <a:gd name="T15" fmla="*/ 14 h 14"/>
                <a:gd name="T16" fmla="*/ 8 w 15"/>
                <a:gd name="T17" fmla="*/ 7 h 14"/>
                <a:gd name="T18" fmla="*/ 8 w 15"/>
                <a:gd name="T19" fmla="*/ 7 h 14"/>
                <a:gd name="T20" fmla="*/ 4 w 15"/>
                <a:gd name="T21" fmla="*/ 6 h 14"/>
                <a:gd name="T22" fmla="*/ 4 w 15"/>
                <a:gd name="T2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8" y="14"/>
                  </a:moveTo>
                  <a:cubicBezTo>
                    <a:pt x="7" y="14"/>
                    <a:pt x="6" y="14"/>
                    <a:pt x="6" y="14"/>
                  </a:cubicBezTo>
                  <a:cubicBezTo>
                    <a:pt x="2" y="13"/>
                    <a:pt x="0" y="9"/>
                    <a:pt x="1" y="5"/>
                  </a:cubicBezTo>
                  <a:cubicBezTo>
                    <a:pt x="1" y="4"/>
                    <a:pt x="3" y="2"/>
                    <a:pt x="4" y="1"/>
                  </a:cubicBezTo>
                  <a:cubicBezTo>
                    <a:pt x="6" y="0"/>
                    <a:pt x="8" y="0"/>
                    <a:pt x="9" y="1"/>
                  </a:cubicBezTo>
                  <a:cubicBezTo>
                    <a:pt x="11" y="1"/>
                    <a:pt x="13" y="2"/>
                    <a:pt x="14" y="4"/>
                  </a:cubicBezTo>
                  <a:cubicBezTo>
                    <a:pt x="14" y="5"/>
                    <a:pt x="15" y="7"/>
                    <a:pt x="14" y="9"/>
                  </a:cubicBezTo>
                  <a:cubicBezTo>
                    <a:pt x="13" y="12"/>
                    <a:pt x="11" y="14"/>
                    <a:pt x="8" y="14"/>
                  </a:cubicBezTo>
                  <a:close/>
                  <a:moveTo>
                    <a:pt x="8" y="7"/>
                  </a:moveTo>
                  <a:cubicBezTo>
                    <a:pt x="8" y="7"/>
                    <a:pt x="8" y="7"/>
                    <a:pt x="8" y="7"/>
                  </a:cubicBezTo>
                  <a:close/>
                  <a:moveTo>
                    <a:pt x="4" y="6"/>
                  </a:move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425">
              <a:extLst>
                <a:ext uri="{FF2B5EF4-FFF2-40B4-BE49-F238E27FC236}">
                  <a16:creationId xmlns:a16="http://schemas.microsoft.com/office/drawing/2014/main" id="{75E8F3AE-56D8-4D5E-3106-14600FF99423}"/>
                </a:ext>
              </a:extLst>
            </p:cNvPr>
            <p:cNvSpPr>
              <a:spLocks/>
            </p:cNvSpPr>
            <p:nvPr/>
          </p:nvSpPr>
          <p:spPr bwMode="auto">
            <a:xfrm>
              <a:off x="5823" y="5954"/>
              <a:ext cx="115" cy="124"/>
            </a:xfrm>
            <a:custGeom>
              <a:avLst/>
              <a:gdLst>
                <a:gd name="T0" fmla="*/ 30 w 39"/>
                <a:gd name="T1" fmla="*/ 41 h 42"/>
                <a:gd name="T2" fmla="*/ 29 w 39"/>
                <a:gd name="T3" fmla="*/ 41 h 42"/>
                <a:gd name="T4" fmla="*/ 27 w 39"/>
                <a:gd name="T5" fmla="*/ 37 h 42"/>
                <a:gd name="T6" fmla="*/ 31 w 39"/>
                <a:gd name="T7" fmla="*/ 21 h 42"/>
                <a:gd name="T8" fmla="*/ 30 w 39"/>
                <a:gd name="T9" fmla="*/ 13 h 42"/>
                <a:gd name="T10" fmla="*/ 24 w 39"/>
                <a:gd name="T11" fmla="*/ 8 h 42"/>
                <a:gd name="T12" fmla="*/ 16 w 39"/>
                <a:gd name="T13" fmla="*/ 9 h 42"/>
                <a:gd name="T14" fmla="*/ 11 w 39"/>
                <a:gd name="T15" fmla="*/ 15 h 42"/>
                <a:gd name="T16" fmla="*/ 7 w 39"/>
                <a:gd name="T17" fmla="*/ 32 h 42"/>
                <a:gd name="T18" fmla="*/ 3 w 39"/>
                <a:gd name="T19" fmla="*/ 35 h 42"/>
                <a:gd name="T20" fmla="*/ 0 w 39"/>
                <a:gd name="T21" fmla="*/ 30 h 42"/>
                <a:gd name="T22" fmla="*/ 4 w 39"/>
                <a:gd name="T23" fmla="*/ 14 h 42"/>
                <a:gd name="T24" fmla="*/ 12 w 39"/>
                <a:gd name="T25" fmla="*/ 3 h 42"/>
                <a:gd name="T26" fmla="*/ 25 w 39"/>
                <a:gd name="T27" fmla="*/ 1 h 42"/>
                <a:gd name="T28" fmla="*/ 36 w 39"/>
                <a:gd name="T29" fmla="*/ 9 h 42"/>
                <a:gd name="T30" fmla="*/ 38 w 39"/>
                <a:gd name="T31" fmla="*/ 22 h 42"/>
                <a:gd name="T32" fmla="*/ 33 w 39"/>
                <a:gd name="T33" fmla="*/ 39 h 42"/>
                <a:gd name="T34" fmla="*/ 30 w 39"/>
                <a:gd name="T3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2">
                  <a:moveTo>
                    <a:pt x="30" y="41"/>
                  </a:moveTo>
                  <a:cubicBezTo>
                    <a:pt x="30" y="42"/>
                    <a:pt x="29" y="41"/>
                    <a:pt x="29" y="41"/>
                  </a:cubicBezTo>
                  <a:cubicBezTo>
                    <a:pt x="27" y="41"/>
                    <a:pt x="26" y="39"/>
                    <a:pt x="27" y="37"/>
                  </a:cubicBezTo>
                  <a:cubicBezTo>
                    <a:pt x="31" y="21"/>
                    <a:pt x="31" y="21"/>
                    <a:pt x="31" y="21"/>
                  </a:cubicBezTo>
                  <a:cubicBezTo>
                    <a:pt x="32" y="18"/>
                    <a:pt x="31" y="15"/>
                    <a:pt x="30" y="13"/>
                  </a:cubicBezTo>
                  <a:cubicBezTo>
                    <a:pt x="28" y="10"/>
                    <a:pt x="26" y="9"/>
                    <a:pt x="24" y="8"/>
                  </a:cubicBezTo>
                  <a:cubicBezTo>
                    <a:pt x="21" y="7"/>
                    <a:pt x="18" y="8"/>
                    <a:pt x="16" y="9"/>
                  </a:cubicBezTo>
                  <a:cubicBezTo>
                    <a:pt x="13" y="11"/>
                    <a:pt x="12" y="13"/>
                    <a:pt x="11" y="15"/>
                  </a:cubicBezTo>
                  <a:cubicBezTo>
                    <a:pt x="7" y="32"/>
                    <a:pt x="7" y="32"/>
                    <a:pt x="7" y="32"/>
                  </a:cubicBezTo>
                  <a:cubicBezTo>
                    <a:pt x="6" y="34"/>
                    <a:pt x="4" y="35"/>
                    <a:pt x="3" y="35"/>
                  </a:cubicBezTo>
                  <a:cubicBezTo>
                    <a:pt x="1" y="34"/>
                    <a:pt x="0" y="32"/>
                    <a:pt x="0" y="30"/>
                  </a:cubicBezTo>
                  <a:cubicBezTo>
                    <a:pt x="4" y="14"/>
                    <a:pt x="4" y="14"/>
                    <a:pt x="4" y="14"/>
                  </a:cubicBezTo>
                  <a:cubicBezTo>
                    <a:pt x="6" y="9"/>
                    <a:pt x="8" y="6"/>
                    <a:pt x="12" y="3"/>
                  </a:cubicBezTo>
                  <a:cubicBezTo>
                    <a:pt x="16" y="1"/>
                    <a:pt x="21" y="0"/>
                    <a:pt x="25" y="1"/>
                  </a:cubicBezTo>
                  <a:cubicBezTo>
                    <a:pt x="30" y="3"/>
                    <a:pt x="33" y="5"/>
                    <a:pt x="36" y="9"/>
                  </a:cubicBezTo>
                  <a:cubicBezTo>
                    <a:pt x="38" y="13"/>
                    <a:pt x="39" y="18"/>
                    <a:pt x="38" y="22"/>
                  </a:cubicBezTo>
                  <a:cubicBezTo>
                    <a:pt x="33" y="39"/>
                    <a:pt x="33" y="39"/>
                    <a:pt x="33" y="39"/>
                  </a:cubicBezTo>
                  <a:cubicBezTo>
                    <a:pt x="33" y="40"/>
                    <a:pt x="31" y="41"/>
                    <a:pt x="3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6" name="Group 462" title="Piggy Bank icon">
            <a:extLst>
              <a:ext uri="{FF2B5EF4-FFF2-40B4-BE49-F238E27FC236}">
                <a16:creationId xmlns:a16="http://schemas.microsoft.com/office/drawing/2014/main" id="{F24C9A9F-7C0B-2C63-DCF4-C24D62DB6070}"/>
              </a:ext>
            </a:extLst>
          </p:cNvPr>
          <p:cNvGrpSpPr>
            <a:grpSpLocks noChangeAspect="1"/>
          </p:cNvGrpSpPr>
          <p:nvPr/>
        </p:nvGrpSpPr>
        <p:grpSpPr bwMode="auto">
          <a:xfrm>
            <a:off x="2902360" y="4098032"/>
            <a:ext cx="847725" cy="699558"/>
            <a:chOff x="7287" y="4451"/>
            <a:chExt cx="801" cy="661"/>
          </a:xfrm>
          <a:solidFill>
            <a:schemeClr val="bg2"/>
          </a:solidFill>
        </p:grpSpPr>
        <p:sp>
          <p:nvSpPr>
            <p:cNvPr id="47" name="Freeform 463">
              <a:extLst>
                <a:ext uri="{FF2B5EF4-FFF2-40B4-BE49-F238E27FC236}">
                  <a16:creationId xmlns:a16="http://schemas.microsoft.com/office/drawing/2014/main" id="{81E38503-A970-F14A-A9D8-3ABA3D96481D}"/>
                </a:ext>
              </a:extLst>
            </p:cNvPr>
            <p:cNvSpPr>
              <a:spLocks noEditPoints="1"/>
            </p:cNvSpPr>
            <p:nvPr/>
          </p:nvSpPr>
          <p:spPr bwMode="auto">
            <a:xfrm>
              <a:off x="7661" y="4451"/>
              <a:ext cx="158" cy="161"/>
            </a:xfrm>
            <a:custGeom>
              <a:avLst/>
              <a:gdLst>
                <a:gd name="T0" fmla="*/ 26 w 53"/>
                <a:gd name="T1" fmla="*/ 54 h 54"/>
                <a:gd name="T2" fmla="*/ 0 w 53"/>
                <a:gd name="T3" fmla="*/ 27 h 54"/>
                <a:gd name="T4" fmla="*/ 26 w 53"/>
                <a:gd name="T5" fmla="*/ 0 h 54"/>
                <a:gd name="T6" fmla="*/ 53 w 53"/>
                <a:gd name="T7" fmla="*/ 27 h 54"/>
                <a:gd name="T8" fmla="*/ 26 w 53"/>
                <a:gd name="T9" fmla="*/ 54 h 54"/>
                <a:gd name="T10" fmla="*/ 26 w 53"/>
                <a:gd name="T11" fmla="*/ 6 h 54"/>
                <a:gd name="T12" fmla="*/ 5 w 53"/>
                <a:gd name="T13" fmla="*/ 27 h 54"/>
                <a:gd name="T14" fmla="*/ 26 w 53"/>
                <a:gd name="T15" fmla="*/ 48 h 54"/>
                <a:gd name="T16" fmla="*/ 47 w 53"/>
                <a:gd name="T17" fmla="*/ 27 h 54"/>
                <a:gd name="T18" fmla="*/ 26 w 53"/>
                <a:gd name="T1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6" y="54"/>
                  </a:moveTo>
                  <a:cubicBezTo>
                    <a:pt x="12" y="54"/>
                    <a:pt x="0" y="42"/>
                    <a:pt x="0" y="27"/>
                  </a:cubicBezTo>
                  <a:cubicBezTo>
                    <a:pt x="0" y="12"/>
                    <a:pt x="12" y="0"/>
                    <a:pt x="26" y="0"/>
                  </a:cubicBezTo>
                  <a:cubicBezTo>
                    <a:pt x="41" y="0"/>
                    <a:pt x="53" y="12"/>
                    <a:pt x="53" y="27"/>
                  </a:cubicBezTo>
                  <a:cubicBezTo>
                    <a:pt x="53" y="42"/>
                    <a:pt x="41" y="54"/>
                    <a:pt x="26" y="54"/>
                  </a:cubicBezTo>
                  <a:close/>
                  <a:moveTo>
                    <a:pt x="26" y="6"/>
                  </a:moveTo>
                  <a:cubicBezTo>
                    <a:pt x="15" y="6"/>
                    <a:pt x="5" y="15"/>
                    <a:pt x="5" y="27"/>
                  </a:cubicBezTo>
                  <a:cubicBezTo>
                    <a:pt x="5" y="39"/>
                    <a:pt x="15" y="48"/>
                    <a:pt x="26" y="48"/>
                  </a:cubicBezTo>
                  <a:cubicBezTo>
                    <a:pt x="38" y="48"/>
                    <a:pt x="47" y="39"/>
                    <a:pt x="47" y="27"/>
                  </a:cubicBezTo>
                  <a:cubicBezTo>
                    <a:pt x="47" y="15"/>
                    <a:pt x="38" y="6"/>
                    <a:pt x="2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464">
              <a:extLst>
                <a:ext uri="{FF2B5EF4-FFF2-40B4-BE49-F238E27FC236}">
                  <a16:creationId xmlns:a16="http://schemas.microsoft.com/office/drawing/2014/main" id="{75DCFE8F-8095-269A-BB57-7233FC9C05A0}"/>
                </a:ext>
              </a:extLst>
            </p:cNvPr>
            <p:cNvSpPr>
              <a:spLocks noEditPoints="1"/>
            </p:cNvSpPr>
            <p:nvPr/>
          </p:nvSpPr>
          <p:spPr bwMode="auto">
            <a:xfrm>
              <a:off x="7658" y="4451"/>
              <a:ext cx="161" cy="161"/>
            </a:xfrm>
            <a:custGeom>
              <a:avLst/>
              <a:gdLst>
                <a:gd name="T0" fmla="*/ 27 w 54"/>
                <a:gd name="T1" fmla="*/ 54 h 54"/>
                <a:gd name="T2" fmla="*/ 0 w 54"/>
                <a:gd name="T3" fmla="*/ 27 h 54"/>
                <a:gd name="T4" fmla="*/ 27 w 54"/>
                <a:gd name="T5" fmla="*/ 0 h 54"/>
                <a:gd name="T6" fmla="*/ 54 w 54"/>
                <a:gd name="T7" fmla="*/ 27 h 54"/>
                <a:gd name="T8" fmla="*/ 27 w 54"/>
                <a:gd name="T9" fmla="*/ 54 h 54"/>
                <a:gd name="T10" fmla="*/ 27 w 54"/>
                <a:gd name="T11" fmla="*/ 1 h 54"/>
                <a:gd name="T12" fmla="*/ 1 w 54"/>
                <a:gd name="T13" fmla="*/ 27 h 54"/>
                <a:gd name="T14" fmla="*/ 27 w 54"/>
                <a:gd name="T15" fmla="*/ 53 h 54"/>
                <a:gd name="T16" fmla="*/ 54 w 54"/>
                <a:gd name="T17" fmla="*/ 27 h 54"/>
                <a:gd name="T18" fmla="*/ 27 w 54"/>
                <a:gd name="T19" fmla="*/ 1 h 54"/>
                <a:gd name="T20" fmla="*/ 27 w 54"/>
                <a:gd name="T21" fmla="*/ 48 h 54"/>
                <a:gd name="T22" fmla="*/ 6 w 54"/>
                <a:gd name="T23" fmla="*/ 27 h 54"/>
                <a:gd name="T24" fmla="*/ 27 w 54"/>
                <a:gd name="T25" fmla="*/ 6 h 54"/>
                <a:gd name="T26" fmla="*/ 49 w 54"/>
                <a:gd name="T27" fmla="*/ 27 h 54"/>
                <a:gd name="T28" fmla="*/ 27 w 54"/>
                <a:gd name="T29" fmla="*/ 48 h 54"/>
                <a:gd name="T30" fmla="*/ 27 w 54"/>
                <a:gd name="T31" fmla="*/ 6 h 54"/>
                <a:gd name="T32" fmla="*/ 7 w 54"/>
                <a:gd name="T33" fmla="*/ 27 h 54"/>
                <a:gd name="T34" fmla="*/ 27 w 54"/>
                <a:gd name="T35" fmla="*/ 48 h 54"/>
                <a:gd name="T36" fmla="*/ 48 w 54"/>
                <a:gd name="T37" fmla="*/ 27 h 54"/>
                <a:gd name="T38" fmla="*/ 27 w 54"/>
                <a:gd name="T3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54">
                  <a:moveTo>
                    <a:pt x="27" y="54"/>
                  </a:moveTo>
                  <a:cubicBezTo>
                    <a:pt x="12" y="54"/>
                    <a:pt x="0" y="42"/>
                    <a:pt x="0" y="27"/>
                  </a:cubicBezTo>
                  <a:cubicBezTo>
                    <a:pt x="0" y="12"/>
                    <a:pt x="12" y="0"/>
                    <a:pt x="27" y="0"/>
                  </a:cubicBezTo>
                  <a:cubicBezTo>
                    <a:pt x="42" y="0"/>
                    <a:pt x="54" y="12"/>
                    <a:pt x="54" y="27"/>
                  </a:cubicBezTo>
                  <a:cubicBezTo>
                    <a:pt x="54" y="42"/>
                    <a:pt x="42" y="54"/>
                    <a:pt x="27" y="54"/>
                  </a:cubicBezTo>
                  <a:close/>
                  <a:moveTo>
                    <a:pt x="27" y="1"/>
                  </a:moveTo>
                  <a:cubicBezTo>
                    <a:pt x="13" y="1"/>
                    <a:pt x="1" y="12"/>
                    <a:pt x="1" y="27"/>
                  </a:cubicBezTo>
                  <a:cubicBezTo>
                    <a:pt x="1" y="42"/>
                    <a:pt x="13" y="53"/>
                    <a:pt x="27" y="53"/>
                  </a:cubicBezTo>
                  <a:cubicBezTo>
                    <a:pt x="42" y="53"/>
                    <a:pt x="54" y="42"/>
                    <a:pt x="54" y="27"/>
                  </a:cubicBezTo>
                  <a:cubicBezTo>
                    <a:pt x="54" y="12"/>
                    <a:pt x="42" y="1"/>
                    <a:pt x="27" y="1"/>
                  </a:cubicBezTo>
                  <a:close/>
                  <a:moveTo>
                    <a:pt x="27" y="48"/>
                  </a:moveTo>
                  <a:cubicBezTo>
                    <a:pt x="16" y="48"/>
                    <a:pt x="6" y="39"/>
                    <a:pt x="6" y="27"/>
                  </a:cubicBezTo>
                  <a:cubicBezTo>
                    <a:pt x="6" y="15"/>
                    <a:pt x="16" y="6"/>
                    <a:pt x="27" y="6"/>
                  </a:cubicBezTo>
                  <a:cubicBezTo>
                    <a:pt x="39" y="6"/>
                    <a:pt x="49" y="15"/>
                    <a:pt x="49" y="27"/>
                  </a:cubicBezTo>
                  <a:cubicBezTo>
                    <a:pt x="49" y="39"/>
                    <a:pt x="39" y="48"/>
                    <a:pt x="27" y="48"/>
                  </a:cubicBezTo>
                  <a:close/>
                  <a:moveTo>
                    <a:pt x="27" y="6"/>
                  </a:moveTo>
                  <a:cubicBezTo>
                    <a:pt x="16" y="6"/>
                    <a:pt x="7" y="16"/>
                    <a:pt x="7" y="27"/>
                  </a:cubicBezTo>
                  <a:cubicBezTo>
                    <a:pt x="7" y="38"/>
                    <a:pt x="16" y="48"/>
                    <a:pt x="27" y="48"/>
                  </a:cubicBezTo>
                  <a:cubicBezTo>
                    <a:pt x="39" y="48"/>
                    <a:pt x="48" y="38"/>
                    <a:pt x="48" y="27"/>
                  </a:cubicBezTo>
                  <a:cubicBezTo>
                    <a:pt x="48" y="16"/>
                    <a:pt x="39" y="6"/>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465">
              <a:extLst>
                <a:ext uri="{FF2B5EF4-FFF2-40B4-BE49-F238E27FC236}">
                  <a16:creationId xmlns:a16="http://schemas.microsoft.com/office/drawing/2014/main" id="{C933E1E3-76FD-8B48-C917-A4E5BF4B4F82}"/>
                </a:ext>
              </a:extLst>
            </p:cNvPr>
            <p:cNvSpPr>
              <a:spLocks/>
            </p:cNvSpPr>
            <p:nvPr/>
          </p:nvSpPr>
          <p:spPr bwMode="auto">
            <a:xfrm>
              <a:off x="7688" y="4490"/>
              <a:ext cx="47" cy="48"/>
            </a:xfrm>
            <a:custGeom>
              <a:avLst/>
              <a:gdLst>
                <a:gd name="T0" fmla="*/ 14 w 16"/>
                <a:gd name="T1" fmla="*/ 5 h 16"/>
                <a:gd name="T2" fmla="*/ 6 w 16"/>
                <a:gd name="T3" fmla="*/ 13 h 16"/>
                <a:gd name="T4" fmla="*/ 3 w 16"/>
                <a:gd name="T5" fmla="*/ 16 h 16"/>
                <a:gd name="T6" fmla="*/ 0 w 16"/>
                <a:gd name="T7" fmla="*/ 13 h 16"/>
                <a:gd name="T8" fmla="*/ 14 w 16"/>
                <a:gd name="T9" fmla="*/ 0 h 16"/>
                <a:gd name="T10" fmla="*/ 16 w 16"/>
                <a:gd name="T11" fmla="*/ 3 h 16"/>
                <a:gd name="T12" fmla="*/ 14 w 16"/>
                <a:gd name="T13" fmla="*/ 5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4" y="5"/>
                  </a:moveTo>
                  <a:cubicBezTo>
                    <a:pt x="9" y="5"/>
                    <a:pt x="6" y="9"/>
                    <a:pt x="6" y="13"/>
                  </a:cubicBezTo>
                  <a:cubicBezTo>
                    <a:pt x="6" y="15"/>
                    <a:pt x="5" y="16"/>
                    <a:pt x="3" y="16"/>
                  </a:cubicBezTo>
                  <a:cubicBezTo>
                    <a:pt x="2" y="16"/>
                    <a:pt x="0" y="15"/>
                    <a:pt x="0" y="13"/>
                  </a:cubicBezTo>
                  <a:cubicBezTo>
                    <a:pt x="0" y="6"/>
                    <a:pt x="6" y="0"/>
                    <a:pt x="14" y="0"/>
                  </a:cubicBezTo>
                  <a:cubicBezTo>
                    <a:pt x="15" y="0"/>
                    <a:pt x="16" y="1"/>
                    <a:pt x="16" y="3"/>
                  </a:cubicBezTo>
                  <a:cubicBezTo>
                    <a:pt x="16" y="4"/>
                    <a:pt x="15"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466">
              <a:extLst>
                <a:ext uri="{FF2B5EF4-FFF2-40B4-BE49-F238E27FC236}">
                  <a16:creationId xmlns:a16="http://schemas.microsoft.com/office/drawing/2014/main" id="{B4473F73-425A-74A9-4173-42968EACF335}"/>
                </a:ext>
              </a:extLst>
            </p:cNvPr>
            <p:cNvSpPr>
              <a:spLocks noEditPoints="1"/>
            </p:cNvSpPr>
            <p:nvPr/>
          </p:nvSpPr>
          <p:spPr bwMode="auto">
            <a:xfrm>
              <a:off x="7688" y="4490"/>
              <a:ext cx="50" cy="48"/>
            </a:xfrm>
            <a:custGeom>
              <a:avLst/>
              <a:gdLst>
                <a:gd name="T0" fmla="*/ 3 w 17"/>
                <a:gd name="T1" fmla="*/ 16 h 16"/>
                <a:gd name="T2" fmla="*/ 0 w 17"/>
                <a:gd name="T3" fmla="*/ 13 h 16"/>
                <a:gd name="T4" fmla="*/ 14 w 17"/>
                <a:gd name="T5" fmla="*/ 0 h 16"/>
                <a:gd name="T6" fmla="*/ 17 w 17"/>
                <a:gd name="T7" fmla="*/ 3 h 16"/>
                <a:gd name="T8" fmla="*/ 14 w 17"/>
                <a:gd name="T9" fmla="*/ 6 h 16"/>
                <a:gd name="T10" fmla="*/ 6 w 17"/>
                <a:gd name="T11" fmla="*/ 13 h 16"/>
                <a:gd name="T12" fmla="*/ 3 w 17"/>
                <a:gd name="T13" fmla="*/ 16 h 16"/>
                <a:gd name="T14" fmla="*/ 14 w 17"/>
                <a:gd name="T15" fmla="*/ 1 h 16"/>
                <a:gd name="T16" fmla="*/ 1 w 17"/>
                <a:gd name="T17" fmla="*/ 13 h 16"/>
                <a:gd name="T18" fmla="*/ 3 w 17"/>
                <a:gd name="T19" fmla="*/ 16 h 16"/>
                <a:gd name="T20" fmla="*/ 5 w 17"/>
                <a:gd name="T21" fmla="*/ 13 h 16"/>
                <a:gd name="T22" fmla="*/ 14 w 17"/>
                <a:gd name="T23" fmla="*/ 5 h 16"/>
                <a:gd name="T24" fmla="*/ 16 w 17"/>
                <a:gd name="T25" fmla="*/ 3 h 16"/>
                <a:gd name="T26" fmla="*/ 14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3" y="16"/>
                  </a:moveTo>
                  <a:cubicBezTo>
                    <a:pt x="1" y="16"/>
                    <a:pt x="0" y="15"/>
                    <a:pt x="0" y="13"/>
                  </a:cubicBezTo>
                  <a:cubicBezTo>
                    <a:pt x="0" y="6"/>
                    <a:pt x="6" y="0"/>
                    <a:pt x="14" y="0"/>
                  </a:cubicBezTo>
                  <a:cubicBezTo>
                    <a:pt x="15" y="0"/>
                    <a:pt x="17" y="1"/>
                    <a:pt x="17" y="3"/>
                  </a:cubicBezTo>
                  <a:cubicBezTo>
                    <a:pt x="17" y="4"/>
                    <a:pt x="15" y="6"/>
                    <a:pt x="14" y="6"/>
                  </a:cubicBezTo>
                  <a:cubicBezTo>
                    <a:pt x="10" y="6"/>
                    <a:pt x="6" y="9"/>
                    <a:pt x="6" y="13"/>
                  </a:cubicBezTo>
                  <a:cubicBezTo>
                    <a:pt x="6" y="15"/>
                    <a:pt x="5" y="16"/>
                    <a:pt x="3" y="16"/>
                  </a:cubicBezTo>
                  <a:close/>
                  <a:moveTo>
                    <a:pt x="14" y="1"/>
                  </a:moveTo>
                  <a:cubicBezTo>
                    <a:pt x="7" y="1"/>
                    <a:pt x="1" y="6"/>
                    <a:pt x="1" y="13"/>
                  </a:cubicBezTo>
                  <a:cubicBezTo>
                    <a:pt x="1" y="15"/>
                    <a:pt x="2" y="16"/>
                    <a:pt x="3" y="16"/>
                  </a:cubicBezTo>
                  <a:cubicBezTo>
                    <a:pt x="4" y="16"/>
                    <a:pt x="5" y="15"/>
                    <a:pt x="5" y="13"/>
                  </a:cubicBezTo>
                  <a:cubicBezTo>
                    <a:pt x="5" y="9"/>
                    <a:pt x="9" y="5"/>
                    <a:pt x="14" y="5"/>
                  </a:cubicBezTo>
                  <a:cubicBezTo>
                    <a:pt x="15" y="5"/>
                    <a:pt x="16" y="4"/>
                    <a:pt x="16" y="3"/>
                  </a:cubicBezTo>
                  <a:cubicBezTo>
                    <a:pt x="16" y="2"/>
                    <a:pt x="15" y="1"/>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Freeform 467">
              <a:extLst>
                <a:ext uri="{FF2B5EF4-FFF2-40B4-BE49-F238E27FC236}">
                  <a16:creationId xmlns:a16="http://schemas.microsoft.com/office/drawing/2014/main" id="{B28628BE-D955-4497-485E-8FDCF7DB48D1}"/>
                </a:ext>
              </a:extLst>
            </p:cNvPr>
            <p:cNvSpPr>
              <a:spLocks noEditPoints="1"/>
            </p:cNvSpPr>
            <p:nvPr/>
          </p:nvSpPr>
          <p:spPr bwMode="auto">
            <a:xfrm>
              <a:off x="7287" y="4660"/>
              <a:ext cx="209" cy="156"/>
            </a:xfrm>
            <a:custGeom>
              <a:avLst/>
              <a:gdLst>
                <a:gd name="T0" fmla="*/ 67 w 70"/>
                <a:gd name="T1" fmla="*/ 52 h 52"/>
                <a:gd name="T2" fmla="*/ 49 w 70"/>
                <a:gd name="T3" fmla="*/ 52 h 52"/>
                <a:gd name="T4" fmla="*/ 35 w 70"/>
                <a:gd name="T5" fmla="*/ 49 h 52"/>
                <a:gd name="T6" fmla="*/ 22 w 70"/>
                <a:gd name="T7" fmla="*/ 52 h 52"/>
                <a:gd name="T8" fmla="*/ 0 w 70"/>
                <a:gd name="T9" fmla="*/ 26 h 52"/>
                <a:gd name="T10" fmla="*/ 4 w 70"/>
                <a:gd name="T11" fmla="*/ 22 h 52"/>
                <a:gd name="T12" fmla="*/ 7 w 70"/>
                <a:gd name="T13" fmla="*/ 26 h 52"/>
                <a:gd name="T14" fmla="*/ 22 w 70"/>
                <a:gd name="T15" fmla="*/ 45 h 52"/>
                <a:gd name="T16" fmla="*/ 28 w 70"/>
                <a:gd name="T17" fmla="*/ 44 h 52"/>
                <a:gd name="T18" fmla="*/ 18 w 70"/>
                <a:gd name="T19" fmla="*/ 21 h 52"/>
                <a:gd name="T20" fmla="*/ 35 w 70"/>
                <a:gd name="T21" fmla="*/ 0 h 52"/>
                <a:gd name="T22" fmla="*/ 52 w 70"/>
                <a:gd name="T23" fmla="*/ 21 h 52"/>
                <a:gd name="T24" fmla="*/ 43 w 70"/>
                <a:gd name="T25" fmla="*/ 44 h 52"/>
                <a:gd name="T26" fmla="*/ 49 w 70"/>
                <a:gd name="T27" fmla="*/ 45 h 52"/>
                <a:gd name="T28" fmla="*/ 67 w 70"/>
                <a:gd name="T29" fmla="*/ 45 h 52"/>
                <a:gd name="T30" fmla="*/ 70 w 70"/>
                <a:gd name="T31" fmla="*/ 48 h 52"/>
                <a:gd name="T32" fmla="*/ 67 w 70"/>
                <a:gd name="T33" fmla="*/ 52 h 52"/>
                <a:gd name="T34" fmla="*/ 35 w 70"/>
                <a:gd name="T35" fmla="*/ 7 h 52"/>
                <a:gd name="T36" fmla="*/ 25 w 70"/>
                <a:gd name="T37" fmla="*/ 21 h 52"/>
                <a:gd name="T38" fmla="*/ 35 w 70"/>
                <a:gd name="T39" fmla="*/ 40 h 52"/>
                <a:gd name="T40" fmla="*/ 45 w 70"/>
                <a:gd name="T41" fmla="*/ 21 h 52"/>
                <a:gd name="T42" fmla="*/ 35 w 70"/>
                <a:gd name="T43"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52">
                  <a:moveTo>
                    <a:pt x="67" y="52"/>
                  </a:moveTo>
                  <a:cubicBezTo>
                    <a:pt x="49" y="52"/>
                    <a:pt x="49" y="52"/>
                    <a:pt x="49" y="52"/>
                  </a:cubicBezTo>
                  <a:cubicBezTo>
                    <a:pt x="44" y="52"/>
                    <a:pt x="39" y="51"/>
                    <a:pt x="35" y="49"/>
                  </a:cubicBezTo>
                  <a:cubicBezTo>
                    <a:pt x="31" y="51"/>
                    <a:pt x="26" y="52"/>
                    <a:pt x="22" y="52"/>
                  </a:cubicBezTo>
                  <a:cubicBezTo>
                    <a:pt x="10" y="52"/>
                    <a:pt x="0" y="40"/>
                    <a:pt x="0" y="26"/>
                  </a:cubicBezTo>
                  <a:cubicBezTo>
                    <a:pt x="0" y="24"/>
                    <a:pt x="2" y="22"/>
                    <a:pt x="4" y="22"/>
                  </a:cubicBezTo>
                  <a:cubicBezTo>
                    <a:pt x="6" y="22"/>
                    <a:pt x="7" y="24"/>
                    <a:pt x="7" y="26"/>
                  </a:cubicBezTo>
                  <a:cubicBezTo>
                    <a:pt x="7" y="36"/>
                    <a:pt x="14" y="45"/>
                    <a:pt x="22" y="45"/>
                  </a:cubicBezTo>
                  <a:cubicBezTo>
                    <a:pt x="24" y="45"/>
                    <a:pt x="26" y="44"/>
                    <a:pt x="28" y="44"/>
                  </a:cubicBezTo>
                  <a:cubicBezTo>
                    <a:pt x="22" y="38"/>
                    <a:pt x="18" y="30"/>
                    <a:pt x="18" y="21"/>
                  </a:cubicBezTo>
                  <a:cubicBezTo>
                    <a:pt x="18" y="9"/>
                    <a:pt x="26" y="0"/>
                    <a:pt x="35" y="0"/>
                  </a:cubicBezTo>
                  <a:cubicBezTo>
                    <a:pt x="45" y="0"/>
                    <a:pt x="52" y="9"/>
                    <a:pt x="52" y="21"/>
                  </a:cubicBezTo>
                  <a:cubicBezTo>
                    <a:pt x="52" y="30"/>
                    <a:pt x="49" y="38"/>
                    <a:pt x="43" y="44"/>
                  </a:cubicBezTo>
                  <a:cubicBezTo>
                    <a:pt x="44" y="44"/>
                    <a:pt x="46" y="45"/>
                    <a:pt x="49" y="45"/>
                  </a:cubicBezTo>
                  <a:cubicBezTo>
                    <a:pt x="67" y="45"/>
                    <a:pt x="67" y="45"/>
                    <a:pt x="67" y="45"/>
                  </a:cubicBezTo>
                  <a:cubicBezTo>
                    <a:pt x="69" y="45"/>
                    <a:pt x="70" y="46"/>
                    <a:pt x="70" y="48"/>
                  </a:cubicBezTo>
                  <a:cubicBezTo>
                    <a:pt x="70" y="50"/>
                    <a:pt x="69" y="52"/>
                    <a:pt x="67" y="52"/>
                  </a:cubicBezTo>
                  <a:close/>
                  <a:moveTo>
                    <a:pt x="35" y="7"/>
                  </a:moveTo>
                  <a:cubicBezTo>
                    <a:pt x="30" y="7"/>
                    <a:pt x="25" y="14"/>
                    <a:pt x="25" y="21"/>
                  </a:cubicBezTo>
                  <a:cubicBezTo>
                    <a:pt x="25" y="29"/>
                    <a:pt x="29" y="36"/>
                    <a:pt x="35" y="40"/>
                  </a:cubicBezTo>
                  <a:cubicBezTo>
                    <a:pt x="41" y="36"/>
                    <a:pt x="45" y="29"/>
                    <a:pt x="45" y="21"/>
                  </a:cubicBezTo>
                  <a:cubicBezTo>
                    <a:pt x="45" y="14"/>
                    <a:pt x="40" y="7"/>
                    <a:pt x="3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468">
              <a:extLst>
                <a:ext uri="{FF2B5EF4-FFF2-40B4-BE49-F238E27FC236}">
                  <a16:creationId xmlns:a16="http://schemas.microsoft.com/office/drawing/2014/main" id="{F23D05F7-0B58-336C-DF89-E9B5F6BCDB38}"/>
                </a:ext>
              </a:extLst>
            </p:cNvPr>
            <p:cNvSpPr>
              <a:spLocks noEditPoints="1"/>
            </p:cNvSpPr>
            <p:nvPr/>
          </p:nvSpPr>
          <p:spPr bwMode="auto">
            <a:xfrm>
              <a:off x="7879" y="4741"/>
              <a:ext cx="48" cy="48"/>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7 h 16"/>
                <a:gd name="T12" fmla="*/ 7 w 16"/>
                <a:gd name="T13" fmla="*/ 8 h 16"/>
                <a:gd name="T14" fmla="*/ 8 w 16"/>
                <a:gd name="T15" fmla="*/ 9 h 16"/>
                <a:gd name="T16" fmla="*/ 9 w 16"/>
                <a:gd name="T17" fmla="*/ 8 h 16"/>
                <a:gd name="T18" fmla="*/ 8 w 16"/>
                <a:gd name="T19"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3" y="16"/>
                    <a:pt x="0" y="12"/>
                    <a:pt x="0" y="8"/>
                  </a:cubicBezTo>
                  <a:cubicBezTo>
                    <a:pt x="0" y="3"/>
                    <a:pt x="3" y="0"/>
                    <a:pt x="8" y="0"/>
                  </a:cubicBezTo>
                  <a:cubicBezTo>
                    <a:pt x="12" y="0"/>
                    <a:pt x="16" y="3"/>
                    <a:pt x="16" y="8"/>
                  </a:cubicBezTo>
                  <a:cubicBezTo>
                    <a:pt x="16" y="12"/>
                    <a:pt x="12" y="16"/>
                    <a:pt x="8" y="16"/>
                  </a:cubicBezTo>
                  <a:close/>
                  <a:moveTo>
                    <a:pt x="8" y="7"/>
                  </a:moveTo>
                  <a:cubicBezTo>
                    <a:pt x="7" y="7"/>
                    <a:pt x="7" y="8"/>
                    <a:pt x="7" y="8"/>
                  </a:cubicBezTo>
                  <a:cubicBezTo>
                    <a:pt x="7" y="8"/>
                    <a:pt x="7" y="9"/>
                    <a:pt x="8" y="9"/>
                  </a:cubicBezTo>
                  <a:cubicBezTo>
                    <a:pt x="8" y="9"/>
                    <a:pt x="9" y="8"/>
                    <a:pt x="9" y="8"/>
                  </a:cubicBezTo>
                  <a:cubicBezTo>
                    <a:pt x="9" y="8"/>
                    <a:pt x="8" y="7"/>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469">
              <a:extLst>
                <a:ext uri="{FF2B5EF4-FFF2-40B4-BE49-F238E27FC236}">
                  <a16:creationId xmlns:a16="http://schemas.microsoft.com/office/drawing/2014/main" id="{B8164148-588C-C9D8-615A-0BA3DFA3666E}"/>
                </a:ext>
              </a:extLst>
            </p:cNvPr>
            <p:cNvSpPr>
              <a:spLocks noEditPoints="1"/>
            </p:cNvSpPr>
            <p:nvPr/>
          </p:nvSpPr>
          <p:spPr bwMode="auto">
            <a:xfrm>
              <a:off x="7475" y="4553"/>
              <a:ext cx="613" cy="559"/>
            </a:xfrm>
            <a:custGeom>
              <a:avLst/>
              <a:gdLst>
                <a:gd name="T0" fmla="*/ 135 w 205"/>
                <a:gd name="T1" fmla="*/ 187 h 187"/>
                <a:gd name="T2" fmla="*/ 119 w 205"/>
                <a:gd name="T3" fmla="*/ 164 h 187"/>
                <a:gd name="T4" fmla="*/ 59 w 205"/>
                <a:gd name="T5" fmla="*/ 164 h 187"/>
                <a:gd name="T6" fmla="*/ 43 w 205"/>
                <a:gd name="T7" fmla="*/ 187 h 187"/>
                <a:gd name="T8" fmla="*/ 20 w 205"/>
                <a:gd name="T9" fmla="*/ 183 h 187"/>
                <a:gd name="T10" fmla="*/ 23 w 205"/>
                <a:gd name="T11" fmla="*/ 143 h 187"/>
                <a:gd name="T12" fmla="*/ 89 w 205"/>
                <a:gd name="T13" fmla="*/ 9 h 187"/>
                <a:gd name="T14" fmla="*/ 156 w 205"/>
                <a:gd name="T15" fmla="*/ 0 h 187"/>
                <a:gd name="T16" fmla="*/ 179 w 205"/>
                <a:gd name="T17" fmla="*/ 7 h 187"/>
                <a:gd name="T18" fmla="*/ 179 w 205"/>
                <a:gd name="T19" fmla="*/ 13 h 187"/>
                <a:gd name="T20" fmla="*/ 173 w 205"/>
                <a:gd name="T21" fmla="*/ 63 h 187"/>
                <a:gd name="T22" fmla="*/ 205 w 205"/>
                <a:gd name="T23" fmla="*/ 75 h 187"/>
                <a:gd name="T24" fmla="*/ 192 w 205"/>
                <a:gd name="T25" fmla="*/ 115 h 187"/>
                <a:gd name="T26" fmla="*/ 155 w 205"/>
                <a:gd name="T27" fmla="*/ 143 h 187"/>
                <a:gd name="T28" fmla="*/ 158 w 205"/>
                <a:gd name="T29" fmla="*/ 183 h 187"/>
                <a:gd name="T30" fmla="*/ 122 w 205"/>
                <a:gd name="T31" fmla="*/ 156 h 187"/>
                <a:gd name="T32" fmla="*/ 126 w 205"/>
                <a:gd name="T33" fmla="*/ 159 h 187"/>
                <a:gd name="T34" fmla="*/ 135 w 205"/>
                <a:gd name="T35" fmla="*/ 180 h 187"/>
                <a:gd name="T36" fmla="*/ 152 w 205"/>
                <a:gd name="T37" fmla="*/ 178 h 187"/>
                <a:gd name="T38" fmla="*/ 147 w 205"/>
                <a:gd name="T39" fmla="*/ 143 h 187"/>
                <a:gd name="T40" fmla="*/ 167 w 205"/>
                <a:gd name="T41" fmla="*/ 110 h 187"/>
                <a:gd name="T42" fmla="*/ 192 w 205"/>
                <a:gd name="T43" fmla="*/ 108 h 187"/>
                <a:gd name="T44" fmla="*/ 198 w 205"/>
                <a:gd name="T45" fmla="*/ 75 h 187"/>
                <a:gd name="T46" fmla="*/ 171 w 205"/>
                <a:gd name="T47" fmla="*/ 70 h 187"/>
                <a:gd name="T48" fmla="*/ 148 w 205"/>
                <a:gd name="T49" fmla="*/ 39 h 187"/>
                <a:gd name="T50" fmla="*/ 148 w 205"/>
                <a:gd name="T51" fmla="*/ 33 h 187"/>
                <a:gd name="T52" fmla="*/ 156 w 205"/>
                <a:gd name="T53" fmla="*/ 7 h 187"/>
                <a:gd name="T54" fmla="*/ 127 w 205"/>
                <a:gd name="T55" fmla="*/ 24 h 187"/>
                <a:gd name="T56" fmla="*/ 89 w 205"/>
                <a:gd name="T57" fmla="*/ 16 h 187"/>
                <a:gd name="T58" fmla="*/ 30 w 205"/>
                <a:gd name="T59" fmla="*/ 139 h 187"/>
                <a:gd name="T60" fmla="*/ 25 w 205"/>
                <a:gd name="T61" fmla="*/ 175 h 187"/>
                <a:gd name="T62" fmla="*/ 29 w 205"/>
                <a:gd name="T63" fmla="*/ 180 h 187"/>
                <a:gd name="T64" fmla="*/ 49 w 205"/>
                <a:gd name="T65" fmla="*/ 174 h 187"/>
                <a:gd name="T66" fmla="*/ 54 w 205"/>
                <a:gd name="T67" fmla="*/ 156 h 187"/>
                <a:gd name="T68" fmla="*/ 89 w 205"/>
                <a:gd name="T69" fmla="*/ 162 h 187"/>
                <a:gd name="T70" fmla="*/ 122 w 205"/>
                <a:gd name="T71" fmla="*/ 15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5" h="187">
                  <a:moveTo>
                    <a:pt x="149" y="187"/>
                  </a:moveTo>
                  <a:cubicBezTo>
                    <a:pt x="135" y="187"/>
                    <a:pt x="135" y="187"/>
                    <a:pt x="135" y="187"/>
                  </a:cubicBezTo>
                  <a:cubicBezTo>
                    <a:pt x="129" y="187"/>
                    <a:pt x="122" y="182"/>
                    <a:pt x="121" y="175"/>
                  </a:cubicBezTo>
                  <a:cubicBezTo>
                    <a:pt x="119" y="164"/>
                    <a:pt x="119" y="164"/>
                    <a:pt x="119" y="164"/>
                  </a:cubicBezTo>
                  <a:cubicBezTo>
                    <a:pt x="110" y="168"/>
                    <a:pt x="99" y="169"/>
                    <a:pt x="89" y="169"/>
                  </a:cubicBezTo>
                  <a:cubicBezTo>
                    <a:pt x="79" y="169"/>
                    <a:pt x="68" y="168"/>
                    <a:pt x="59" y="164"/>
                  </a:cubicBezTo>
                  <a:cubicBezTo>
                    <a:pt x="57" y="175"/>
                    <a:pt x="57" y="175"/>
                    <a:pt x="57" y="175"/>
                  </a:cubicBezTo>
                  <a:cubicBezTo>
                    <a:pt x="56" y="182"/>
                    <a:pt x="49" y="187"/>
                    <a:pt x="43" y="187"/>
                  </a:cubicBezTo>
                  <a:cubicBezTo>
                    <a:pt x="29" y="187"/>
                    <a:pt x="29" y="187"/>
                    <a:pt x="29" y="187"/>
                  </a:cubicBezTo>
                  <a:cubicBezTo>
                    <a:pt x="26" y="187"/>
                    <a:pt x="22" y="186"/>
                    <a:pt x="20" y="183"/>
                  </a:cubicBezTo>
                  <a:cubicBezTo>
                    <a:pt x="18" y="181"/>
                    <a:pt x="17" y="177"/>
                    <a:pt x="18" y="174"/>
                  </a:cubicBezTo>
                  <a:cubicBezTo>
                    <a:pt x="23" y="143"/>
                    <a:pt x="23" y="143"/>
                    <a:pt x="23" y="143"/>
                  </a:cubicBezTo>
                  <a:cubicBezTo>
                    <a:pt x="8" y="128"/>
                    <a:pt x="0" y="109"/>
                    <a:pt x="0" y="89"/>
                  </a:cubicBezTo>
                  <a:cubicBezTo>
                    <a:pt x="0" y="45"/>
                    <a:pt x="40" y="9"/>
                    <a:pt x="89" y="9"/>
                  </a:cubicBezTo>
                  <a:cubicBezTo>
                    <a:pt x="101" y="9"/>
                    <a:pt x="113" y="11"/>
                    <a:pt x="125" y="15"/>
                  </a:cubicBezTo>
                  <a:cubicBezTo>
                    <a:pt x="132" y="6"/>
                    <a:pt x="144" y="0"/>
                    <a:pt x="156" y="0"/>
                  </a:cubicBezTo>
                  <a:cubicBezTo>
                    <a:pt x="165" y="0"/>
                    <a:pt x="172" y="2"/>
                    <a:pt x="179" y="7"/>
                  </a:cubicBezTo>
                  <a:cubicBezTo>
                    <a:pt x="179" y="7"/>
                    <a:pt x="179" y="7"/>
                    <a:pt x="179" y="7"/>
                  </a:cubicBezTo>
                  <a:cubicBezTo>
                    <a:pt x="181" y="8"/>
                    <a:pt x="181" y="11"/>
                    <a:pt x="180" y="12"/>
                  </a:cubicBezTo>
                  <a:cubicBezTo>
                    <a:pt x="180" y="12"/>
                    <a:pt x="180" y="13"/>
                    <a:pt x="179" y="13"/>
                  </a:cubicBezTo>
                  <a:cubicBezTo>
                    <a:pt x="156" y="36"/>
                    <a:pt x="156" y="36"/>
                    <a:pt x="156" y="36"/>
                  </a:cubicBezTo>
                  <a:cubicBezTo>
                    <a:pt x="164" y="44"/>
                    <a:pt x="169" y="53"/>
                    <a:pt x="173" y="63"/>
                  </a:cubicBezTo>
                  <a:cubicBezTo>
                    <a:pt x="192" y="63"/>
                    <a:pt x="192" y="63"/>
                    <a:pt x="192" y="63"/>
                  </a:cubicBezTo>
                  <a:cubicBezTo>
                    <a:pt x="199" y="63"/>
                    <a:pt x="205" y="68"/>
                    <a:pt x="205" y="75"/>
                  </a:cubicBezTo>
                  <a:cubicBezTo>
                    <a:pt x="205" y="102"/>
                    <a:pt x="205" y="102"/>
                    <a:pt x="205" y="102"/>
                  </a:cubicBezTo>
                  <a:cubicBezTo>
                    <a:pt x="205" y="109"/>
                    <a:pt x="199" y="115"/>
                    <a:pt x="192" y="115"/>
                  </a:cubicBezTo>
                  <a:cubicBezTo>
                    <a:pt x="173" y="115"/>
                    <a:pt x="173" y="115"/>
                    <a:pt x="173" y="115"/>
                  </a:cubicBezTo>
                  <a:cubicBezTo>
                    <a:pt x="169" y="125"/>
                    <a:pt x="163" y="135"/>
                    <a:pt x="155" y="143"/>
                  </a:cubicBezTo>
                  <a:cubicBezTo>
                    <a:pt x="160" y="174"/>
                    <a:pt x="160" y="174"/>
                    <a:pt x="160" y="174"/>
                  </a:cubicBezTo>
                  <a:cubicBezTo>
                    <a:pt x="161" y="177"/>
                    <a:pt x="160" y="181"/>
                    <a:pt x="158" y="183"/>
                  </a:cubicBezTo>
                  <a:cubicBezTo>
                    <a:pt x="155" y="186"/>
                    <a:pt x="152" y="187"/>
                    <a:pt x="149" y="187"/>
                  </a:cubicBezTo>
                  <a:close/>
                  <a:moveTo>
                    <a:pt x="122" y="156"/>
                  </a:moveTo>
                  <a:cubicBezTo>
                    <a:pt x="123" y="156"/>
                    <a:pt x="123" y="156"/>
                    <a:pt x="124" y="156"/>
                  </a:cubicBezTo>
                  <a:cubicBezTo>
                    <a:pt x="125" y="157"/>
                    <a:pt x="126" y="158"/>
                    <a:pt x="126" y="159"/>
                  </a:cubicBezTo>
                  <a:cubicBezTo>
                    <a:pt x="128" y="174"/>
                    <a:pt x="128" y="174"/>
                    <a:pt x="128" y="174"/>
                  </a:cubicBezTo>
                  <a:cubicBezTo>
                    <a:pt x="129" y="177"/>
                    <a:pt x="132" y="180"/>
                    <a:pt x="135" y="180"/>
                  </a:cubicBezTo>
                  <a:cubicBezTo>
                    <a:pt x="149" y="180"/>
                    <a:pt x="149" y="180"/>
                    <a:pt x="149" y="180"/>
                  </a:cubicBezTo>
                  <a:cubicBezTo>
                    <a:pt x="150" y="180"/>
                    <a:pt x="151" y="179"/>
                    <a:pt x="152" y="178"/>
                  </a:cubicBezTo>
                  <a:cubicBezTo>
                    <a:pt x="153" y="177"/>
                    <a:pt x="153" y="176"/>
                    <a:pt x="153" y="175"/>
                  </a:cubicBezTo>
                  <a:cubicBezTo>
                    <a:pt x="147" y="143"/>
                    <a:pt x="147" y="143"/>
                    <a:pt x="147" y="143"/>
                  </a:cubicBezTo>
                  <a:cubicBezTo>
                    <a:pt x="147" y="141"/>
                    <a:pt x="147" y="140"/>
                    <a:pt x="148" y="139"/>
                  </a:cubicBezTo>
                  <a:cubicBezTo>
                    <a:pt x="157" y="131"/>
                    <a:pt x="163" y="121"/>
                    <a:pt x="167" y="110"/>
                  </a:cubicBezTo>
                  <a:cubicBezTo>
                    <a:pt x="168" y="109"/>
                    <a:pt x="169" y="108"/>
                    <a:pt x="171" y="108"/>
                  </a:cubicBezTo>
                  <a:cubicBezTo>
                    <a:pt x="192" y="108"/>
                    <a:pt x="192" y="108"/>
                    <a:pt x="192" y="108"/>
                  </a:cubicBezTo>
                  <a:cubicBezTo>
                    <a:pt x="195" y="108"/>
                    <a:pt x="198" y="105"/>
                    <a:pt x="198" y="102"/>
                  </a:cubicBezTo>
                  <a:cubicBezTo>
                    <a:pt x="198" y="75"/>
                    <a:pt x="198" y="75"/>
                    <a:pt x="198" y="75"/>
                  </a:cubicBezTo>
                  <a:cubicBezTo>
                    <a:pt x="198" y="73"/>
                    <a:pt x="195" y="70"/>
                    <a:pt x="192" y="70"/>
                  </a:cubicBezTo>
                  <a:cubicBezTo>
                    <a:pt x="171" y="70"/>
                    <a:pt x="171" y="70"/>
                    <a:pt x="171" y="70"/>
                  </a:cubicBezTo>
                  <a:cubicBezTo>
                    <a:pt x="169" y="70"/>
                    <a:pt x="168" y="69"/>
                    <a:pt x="167" y="68"/>
                  </a:cubicBezTo>
                  <a:cubicBezTo>
                    <a:pt x="163" y="57"/>
                    <a:pt x="157" y="47"/>
                    <a:pt x="148" y="39"/>
                  </a:cubicBezTo>
                  <a:cubicBezTo>
                    <a:pt x="147" y="38"/>
                    <a:pt x="147" y="37"/>
                    <a:pt x="147" y="36"/>
                  </a:cubicBezTo>
                  <a:cubicBezTo>
                    <a:pt x="147" y="35"/>
                    <a:pt x="147" y="34"/>
                    <a:pt x="148" y="33"/>
                  </a:cubicBezTo>
                  <a:cubicBezTo>
                    <a:pt x="171" y="11"/>
                    <a:pt x="171" y="11"/>
                    <a:pt x="171" y="11"/>
                  </a:cubicBezTo>
                  <a:cubicBezTo>
                    <a:pt x="166" y="8"/>
                    <a:pt x="161" y="7"/>
                    <a:pt x="156" y="7"/>
                  </a:cubicBezTo>
                  <a:cubicBezTo>
                    <a:pt x="145" y="7"/>
                    <a:pt x="135" y="13"/>
                    <a:pt x="129" y="22"/>
                  </a:cubicBezTo>
                  <a:cubicBezTo>
                    <a:pt x="129" y="23"/>
                    <a:pt x="128" y="24"/>
                    <a:pt x="127" y="24"/>
                  </a:cubicBezTo>
                  <a:cubicBezTo>
                    <a:pt x="126" y="24"/>
                    <a:pt x="125" y="24"/>
                    <a:pt x="124" y="23"/>
                  </a:cubicBezTo>
                  <a:cubicBezTo>
                    <a:pt x="113" y="19"/>
                    <a:pt x="101" y="16"/>
                    <a:pt x="89" y="16"/>
                  </a:cubicBezTo>
                  <a:cubicBezTo>
                    <a:pt x="44" y="16"/>
                    <a:pt x="7" y="49"/>
                    <a:pt x="7" y="89"/>
                  </a:cubicBezTo>
                  <a:cubicBezTo>
                    <a:pt x="7" y="108"/>
                    <a:pt x="15" y="126"/>
                    <a:pt x="30" y="139"/>
                  </a:cubicBezTo>
                  <a:cubicBezTo>
                    <a:pt x="31" y="140"/>
                    <a:pt x="31" y="141"/>
                    <a:pt x="31" y="143"/>
                  </a:cubicBezTo>
                  <a:cubicBezTo>
                    <a:pt x="25" y="175"/>
                    <a:pt x="25" y="175"/>
                    <a:pt x="25" y="175"/>
                  </a:cubicBezTo>
                  <a:cubicBezTo>
                    <a:pt x="25" y="176"/>
                    <a:pt x="25" y="177"/>
                    <a:pt x="26" y="178"/>
                  </a:cubicBezTo>
                  <a:cubicBezTo>
                    <a:pt x="27" y="179"/>
                    <a:pt x="28" y="180"/>
                    <a:pt x="29" y="180"/>
                  </a:cubicBezTo>
                  <a:cubicBezTo>
                    <a:pt x="43" y="180"/>
                    <a:pt x="43" y="180"/>
                    <a:pt x="43" y="180"/>
                  </a:cubicBezTo>
                  <a:cubicBezTo>
                    <a:pt x="46" y="180"/>
                    <a:pt x="49" y="177"/>
                    <a:pt x="49" y="174"/>
                  </a:cubicBezTo>
                  <a:cubicBezTo>
                    <a:pt x="52" y="159"/>
                    <a:pt x="52" y="159"/>
                    <a:pt x="52" y="159"/>
                  </a:cubicBezTo>
                  <a:cubicBezTo>
                    <a:pt x="52" y="158"/>
                    <a:pt x="53" y="157"/>
                    <a:pt x="54" y="156"/>
                  </a:cubicBezTo>
                  <a:cubicBezTo>
                    <a:pt x="55" y="156"/>
                    <a:pt x="56" y="155"/>
                    <a:pt x="57" y="156"/>
                  </a:cubicBezTo>
                  <a:cubicBezTo>
                    <a:pt x="67" y="160"/>
                    <a:pt x="78" y="162"/>
                    <a:pt x="89" y="162"/>
                  </a:cubicBezTo>
                  <a:cubicBezTo>
                    <a:pt x="100" y="162"/>
                    <a:pt x="111" y="160"/>
                    <a:pt x="121" y="156"/>
                  </a:cubicBezTo>
                  <a:cubicBezTo>
                    <a:pt x="121" y="156"/>
                    <a:pt x="122" y="156"/>
                    <a:pt x="12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470">
              <a:extLst>
                <a:ext uri="{FF2B5EF4-FFF2-40B4-BE49-F238E27FC236}">
                  <a16:creationId xmlns:a16="http://schemas.microsoft.com/office/drawing/2014/main" id="{AD236579-77C3-9AB4-C15A-1E65DFC02815}"/>
                </a:ext>
              </a:extLst>
            </p:cNvPr>
            <p:cNvSpPr>
              <a:spLocks/>
            </p:cNvSpPr>
            <p:nvPr/>
          </p:nvSpPr>
          <p:spPr bwMode="auto">
            <a:xfrm>
              <a:off x="7661" y="4609"/>
              <a:ext cx="161" cy="33"/>
            </a:xfrm>
            <a:custGeom>
              <a:avLst/>
              <a:gdLst>
                <a:gd name="T0" fmla="*/ 49 w 54"/>
                <a:gd name="T1" fmla="*/ 11 h 11"/>
                <a:gd name="T2" fmla="*/ 48 w 54"/>
                <a:gd name="T3" fmla="*/ 10 h 11"/>
                <a:gd name="T4" fmla="*/ 27 w 54"/>
                <a:gd name="T5" fmla="*/ 7 h 11"/>
                <a:gd name="T6" fmla="*/ 6 w 54"/>
                <a:gd name="T7" fmla="*/ 10 h 11"/>
                <a:gd name="T8" fmla="*/ 1 w 54"/>
                <a:gd name="T9" fmla="*/ 8 h 11"/>
                <a:gd name="T10" fmla="*/ 3 w 54"/>
                <a:gd name="T11" fmla="*/ 3 h 11"/>
                <a:gd name="T12" fmla="*/ 27 w 54"/>
                <a:gd name="T13" fmla="*/ 0 h 11"/>
                <a:gd name="T14" fmla="*/ 51 w 54"/>
                <a:gd name="T15" fmla="*/ 3 h 11"/>
                <a:gd name="T16" fmla="*/ 53 w 54"/>
                <a:gd name="T17" fmla="*/ 8 h 11"/>
                <a:gd name="T18" fmla="*/ 49 w 54"/>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1">
                  <a:moveTo>
                    <a:pt x="49" y="11"/>
                  </a:moveTo>
                  <a:cubicBezTo>
                    <a:pt x="49" y="11"/>
                    <a:pt x="49" y="11"/>
                    <a:pt x="48" y="10"/>
                  </a:cubicBezTo>
                  <a:cubicBezTo>
                    <a:pt x="41" y="8"/>
                    <a:pt x="34" y="7"/>
                    <a:pt x="27" y="7"/>
                  </a:cubicBezTo>
                  <a:cubicBezTo>
                    <a:pt x="20" y="7"/>
                    <a:pt x="12" y="8"/>
                    <a:pt x="6" y="10"/>
                  </a:cubicBezTo>
                  <a:cubicBezTo>
                    <a:pt x="4" y="11"/>
                    <a:pt x="1" y="10"/>
                    <a:pt x="1" y="8"/>
                  </a:cubicBezTo>
                  <a:cubicBezTo>
                    <a:pt x="0" y="6"/>
                    <a:pt x="1" y="4"/>
                    <a:pt x="3" y="3"/>
                  </a:cubicBezTo>
                  <a:cubicBezTo>
                    <a:pt x="11" y="1"/>
                    <a:pt x="19" y="0"/>
                    <a:pt x="27" y="0"/>
                  </a:cubicBezTo>
                  <a:cubicBezTo>
                    <a:pt x="35" y="0"/>
                    <a:pt x="43" y="1"/>
                    <a:pt x="51" y="3"/>
                  </a:cubicBezTo>
                  <a:cubicBezTo>
                    <a:pt x="53" y="4"/>
                    <a:pt x="54" y="6"/>
                    <a:pt x="53" y="8"/>
                  </a:cubicBezTo>
                  <a:cubicBezTo>
                    <a:pt x="53" y="10"/>
                    <a:pt x="51" y="11"/>
                    <a:pt x="4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5" name="Group 481" title="Wallet icon">
            <a:extLst>
              <a:ext uri="{FF2B5EF4-FFF2-40B4-BE49-F238E27FC236}">
                <a16:creationId xmlns:a16="http://schemas.microsoft.com/office/drawing/2014/main" id="{797A3AF7-6065-FD48-51CD-10283BEE46F5}"/>
              </a:ext>
            </a:extLst>
          </p:cNvPr>
          <p:cNvGrpSpPr>
            <a:grpSpLocks noChangeAspect="1"/>
          </p:cNvGrpSpPr>
          <p:nvPr/>
        </p:nvGrpSpPr>
        <p:grpSpPr bwMode="auto">
          <a:xfrm>
            <a:off x="1569947" y="1632611"/>
            <a:ext cx="607483" cy="538692"/>
            <a:chOff x="9333" y="4554"/>
            <a:chExt cx="574" cy="509"/>
          </a:xfrm>
          <a:solidFill>
            <a:schemeClr val="bg2"/>
          </a:solidFill>
        </p:grpSpPr>
        <p:sp>
          <p:nvSpPr>
            <p:cNvPr id="56" name="Freeform 482">
              <a:extLst>
                <a:ext uri="{FF2B5EF4-FFF2-40B4-BE49-F238E27FC236}">
                  <a16:creationId xmlns:a16="http://schemas.microsoft.com/office/drawing/2014/main" id="{29BA7B78-30FD-EB3C-C53F-407B5C5AEAED}"/>
                </a:ext>
              </a:extLst>
            </p:cNvPr>
            <p:cNvSpPr>
              <a:spLocks/>
            </p:cNvSpPr>
            <p:nvPr/>
          </p:nvSpPr>
          <p:spPr bwMode="auto">
            <a:xfrm>
              <a:off x="9378" y="4599"/>
              <a:ext cx="529" cy="338"/>
            </a:xfrm>
            <a:custGeom>
              <a:avLst/>
              <a:gdLst>
                <a:gd name="T0" fmla="*/ 173 w 177"/>
                <a:gd name="T1" fmla="*/ 113 h 113"/>
                <a:gd name="T2" fmla="*/ 170 w 177"/>
                <a:gd name="T3" fmla="*/ 109 h 113"/>
                <a:gd name="T4" fmla="*/ 170 w 177"/>
                <a:gd name="T5" fmla="*/ 22 h 113"/>
                <a:gd name="T6" fmla="*/ 155 w 177"/>
                <a:gd name="T7" fmla="*/ 7 h 113"/>
                <a:gd name="T8" fmla="*/ 3 w 177"/>
                <a:gd name="T9" fmla="*/ 7 h 113"/>
                <a:gd name="T10" fmla="*/ 0 w 177"/>
                <a:gd name="T11" fmla="*/ 4 h 113"/>
                <a:gd name="T12" fmla="*/ 3 w 177"/>
                <a:gd name="T13" fmla="*/ 0 h 113"/>
                <a:gd name="T14" fmla="*/ 155 w 177"/>
                <a:gd name="T15" fmla="*/ 0 h 113"/>
                <a:gd name="T16" fmla="*/ 177 w 177"/>
                <a:gd name="T17" fmla="*/ 22 h 113"/>
                <a:gd name="T18" fmla="*/ 177 w 177"/>
                <a:gd name="T19" fmla="*/ 109 h 113"/>
                <a:gd name="T20" fmla="*/ 173 w 177"/>
                <a:gd name="T2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113">
                  <a:moveTo>
                    <a:pt x="173" y="113"/>
                  </a:moveTo>
                  <a:cubicBezTo>
                    <a:pt x="171" y="113"/>
                    <a:pt x="170" y="111"/>
                    <a:pt x="170" y="109"/>
                  </a:cubicBezTo>
                  <a:cubicBezTo>
                    <a:pt x="170" y="22"/>
                    <a:pt x="170" y="22"/>
                    <a:pt x="170" y="22"/>
                  </a:cubicBezTo>
                  <a:cubicBezTo>
                    <a:pt x="170" y="14"/>
                    <a:pt x="163" y="7"/>
                    <a:pt x="155" y="7"/>
                  </a:cubicBezTo>
                  <a:cubicBezTo>
                    <a:pt x="3" y="7"/>
                    <a:pt x="3" y="7"/>
                    <a:pt x="3" y="7"/>
                  </a:cubicBezTo>
                  <a:cubicBezTo>
                    <a:pt x="1" y="7"/>
                    <a:pt x="0" y="6"/>
                    <a:pt x="0" y="4"/>
                  </a:cubicBezTo>
                  <a:cubicBezTo>
                    <a:pt x="0" y="2"/>
                    <a:pt x="1" y="0"/>
                    <a:pt x="3" y="0"/>
                  </a:cubicBezTo>
                  <a:cubicBezTo>
                    <a:pt x="155" y="0"/>
                    <a:pt x="155" y="0"/>
                    <a:pt x="155" y="0"/>
                  </a:cubicBezTo>
                  <a:cubicBezTo>
                    <a:pt x="167" y="0"/>
                    <a:pt x="177" y="10"/>
                    <a:pt x="177" y="22"/>
                  </a:cubicBezTo>
                  <a:cubicBezTo>
                    <a:pt x="177" y="109"/>
                    <a:pt x="177" y="109"/>
                    <a:pt x="177" y="109"/>
                  </a:cubicBezTo>
                  <a:cubicBezTo>
                    <a:pt x="177" y="111"/>
                    <a:pt x="175" y="113"/>
                    <a:pt x="17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483">
              <a:extLst>
                <a:ext uri="{FF2B5EF4-FFF2-40B4-BE49-F238E27FC236}">
                  <a16:creationId xmlns:a16="http://schemas.microsoft.com/office/drawing/2014/main" id="{BB003151-3D48-8E79-327E-78B0D946742C}"/>
                </a:ext>
              </a:extLst>
            </p:cNvPr>
            <p:cNvSpPr>
              <a:spLocks/>
            </p:cNvSpPr>
            <p:nvPr/>
          </p:nvSpPr>
          <p:spPr bwMode="auto">
            <a:xfrm>
              <a:off x="9378" y="4644"/>
              <a:ext cx="529" cy="335"/>
            </a:xfrm>
            <a:custGeom>
              <a:avLst/>
              <a:gdLst>
                <a:gd name="T0" fmla="*/ 173 w 177"/>
                <a:gd name="T1" fmla="*/ 112 h 112"/>
                <a:gd name="T2" fmla="*/ 170 w 177"/>
                <a:gd name="T3" fmla="*/ 109 h 112"/>
                <a:gd name="T4" fmla="*/ 170 w 177"/>
                <a:gd name="T5" fmla="*/ 22 h 112"/>
                <a:gd name="T6" fmla="*/ 155 w 177"/>
                <a:gd name="T7" fmla="*/ 7 h 112"/>
                <a:gd name="T8" fmla="*/ 3 w 177"/>
                <a:gd name="T9" fmla="*/ 7 h 112"/>
                <a:gd name="T10" fmla="*/ 0 w 177"/>
                <a:gd name="T11" fmla="*/ 3 h 112"/>
                <a:gd name="T12" fmla="*/ 3 w 177"/>
                <a:gd name="T13" fmla="*/ 0 h 112"/>
                <a:gd name="T14" fmla="*/ 155 w 177"/>
                <a:gd name="T15" fmla="*/ 0 h 112"/>
                <a:gd name="T16" fmla="*/ 177 w 177"/>
                <a:gd name="T17" fmla="*/ 22 h 112"/>
                <a:gd name="T18" fmla="*/ 177 w 177"/>
                <a:gd name="T19" fmla="*/ 109 h 112"/>
                <a:gd name="T20" fmla="*/ 173 w 177"/>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112">
                  <a:moveTo>
                    <a:pt x="173" y="112"/>
                  </a:moveTo>
                  <a:cubicBezTo>
                    <a:pt x="171" y="112"/>
                    <a:pt x="170" y="111"/>
                    <a:pt x="170" y="109"/>
                  </a:cubicBezTo>
                  <a:cubicBezTo>
                    <a:pt x="170" y="22"/>
                    <a:pt x="170" y="22"/>
                    <a:pt x="170" y="22"/>
                  </a:cubicBezTo>
                  <a:cubicBezTo>
                    <a:pt x="170" y="14"/>
                    <a:pt x="163" y="7"/>
                    <a:pt x="155" y="7"/>
                  </a:cubicBezTo>
                  <a:cubicBezTo>
                    <a:pt x="3" y="7"/>
                    <a:pt x="3" y="7"/>
                    <a:pt x="3" y="7"/>
                  </a:cubicBezTo>
                  <a:cubicBezTo>
                    <a:pt x="1" y="7"/>
                    <a:pt x="0" y="6"/>
                    <a:pt x="0" y="3"/>
                  </a:cubicBezTo>
                  <a:cubicBezTo>
                    <a:pt x="0" y="1"/>
                    <a:pt x="1" y="0"/>
                    <a:pt x="3" y="0"/>
                  </a:cubicBezTo>
                  <a:cubicBezTo>
                    <a:pt x="155" y="0"/>
                    <a:pt x="155" y="0"/>
                    <a:pt x="155" y="0"/>
                  </a:cubicBezTo>
                  <a:cubicBezTo>
                    <a:pt x="167" y="0"/>
                    <a:pt x="177" y="10"/>
                    <a:pt x="177" y="22"/>
                  </a:cubicBezTo>
                  <a:cubicBezTo>
                    <a:pt x="177" y="109"/>
                    <a:pt x="177" y="109"/>
                    <a:pt x="177" y="109"/>
                  </a:cubicBezTo>
                  <a:cubicBezTo>
                    <a:pt x="177" y="111"/>
                    <a:pt x="175" y="112"/>
                    <a:pt x="173"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484">
              <a:extLst>
                <a:ext uri="{FF2B5EF4-FFF2-40B4-BE49-F238E27FC236}">
                  <a16:creationId xmlns:a16="http://schemas.microsoft.com/office/drawing/2014/main" id="{2421ABD2-3569-426F-F06F-ADDE12FCE1F3}"/>
                </a:ext>
              </a:extLst>
            </p:cNvPr>
            <p:cNvSpPr>
              <a:spLocks/>
            </p:cNvSpPr>
            <p:nvPr/>
          </p:nvSpPr>
          <p:spPr bwMode="auto">
            <a:xfrm>
              <a:off x="9829" y="4554"/>
              <a:ext cx="78" cy="123"/>
            </a:xfrm>
            <a:custGeom>
              <a:avLst/>
              <a:gdLst>
                <a:gd name="T0" fmla="*/ 22 w 26"/>
                <a:gd name="T1" fmla="*/ 41 h 41"/>
                <a:gd name="T2" fmla="*/ 19 w 26"/>
                <a:gd name="T3" fmla="*/ 37 h 41"/>
                <a:gd name="T4" fmla="*/ 19 w 26"/>
                <a:gd name="T5" fmla="*/ 22 h 41"/>
                <a:gd name="T6" fmla="*/ 4 w 26"/>
                <a:gd name="T7" fmla="*/ 8 h 41"/>
                <a:gd name="T8" fmla="*/ 0 w 26"/>
                <a:gd name="T9" fmla="*/ 4 h 41"/>
                <a:gd name="T10" fmla="*/ 4 w 26"/>
                <a:gd name="T11" fmla="*/ 0 h 41"/>
                <a:gd name="T12" fmla="*/ 26 w 26"/>
                <a:gd name="T13" fmla="*/ 22 h 41"/>
                <a:gd name="T14" fmla="*/ 26 w 26"/>
                <a:gd name="T15" fmla="*/ 37 h 41"/>
                <a:gd name="T16" fmla="*/ 22 w 26"/>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1">
                  <a:moveTo>
                    <a:pt x="22" y="41"/>
                  </a:moveTo>
                  <a:cubicBezTo>
                    <a:pt x="20" y="41"/>
                    <a:pt x="19" y="39"/>
                    <a:pt x="19" y="37"/>
                  </a:cubicBezTo>
                  <a:cubicBezTo>
                    <a:pt x="19" y="22"/>
                    <a:pt x="19" y="22"/>
                    <a:pt x="19" y="22"/>
                  </a:cubicBezTo>
                  <a:cubicBezTo>
                    <a:pt x="19" y="14"/>
                    <a:pt x="12" y="8"/>
                    <a:pt x="4" y="8"/>
                  </a:cubicBezTo>
                  <a:cubicBezTo>
                    <a:pt x="2" y="8"/>
                    <a:pt x="0" y="6"/>
                    <a:pt x="0" y="4"/>
                  </a:cubicBezTo>
                  <a:cubicBezTo>
                    <a:pt x="0" y="2"/>
                    <a:pt x="2" y="0"/>
                    <a:pt x="4" y="0"/>
                  </a:cubicBezTo>
                  <a:cubicBezTo>
                    <a:pt x="16" y="0"/>
                    <a:pt x="26" y="10"/>
                    <a:pt x="26" y="22"/>
                  </a:cubicBezTo>
                  <a:cubicBezTo>
                    <a:pt x="26" y="37"/>
                    <a:pt x="26" y="37"/>
                    <a:pt x="26" y="37"/>
                  </a:cubicBezTo>
                  <a:cubicBezTo>
                    <a:pt x="26" y="39"/>
                    <a:pt x="24" y="41"/>
                    <a:pt x="2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485">
              <a:extLst>
                <a:ext uri="{FF2B5EF4-FFF2-40B4-BE49-F238E27FC236}">
                  <a16:creationId xmlns:a16="http://schemas.microsoft.com/office/drawing/2014/main" id="{C377B89E-E706-D162-B25A-B5A4B3A4E11E}"/>
                </a:ext>
              </a:extLst>
            </p:cNvPr>
            <p:cNvSpPr>
              <a:spLocks/>
            </p:cNvSpPr>
            <p:nvPr/>
          </p:nvSpPr>
          <p:spPr bwMode="auto">
            <a:xfrm>
              <a:off x="9333" y="4554"/>
              <a:ext cx="574" cy="509"/>
            </a:xfrm>
            <a:custGeom>
              <a:avLst/>
              <a:gdLst>
                <a:gd name="T0" fmla="*/ 170 w 192"/>
                <a:gd name="T1" fmla="*/ 170 h 170"/>
                <a:gd name="T2" fmla="*/ 22 w 192"/>
                <a:gd name="T3" fmla="*/ 170 h 170"/>
                <a:gd name="T4" fmla="*/ 0 w 192"/>
                <a:gd name="T5" fmla="*/ 148 h 170"/>
                <a:gd name="T6" fmla="*/ 0 w 192"/>
                <a:gd name="T7" fmla="*/ 22 h 170"/>
                <a:gd name="T8" fmla="*/ 22 w 192"/>
                <a:gd name="T9" fmla="*/ 0 h 170"/>
                <a:gd name="T10" fmla="*/ 170 w 192"/>
                <a:gd name="T11" fmla="*/ 0 h 170"/>
                <a:gd name="T12" fmla="*/ 174 w 192"/>
                <a:gd name="T13" fmla="*/ 4 h 170"/>
                <a:gd name="T14" fmla="*/ 170 w 192"/>
                <a:gd name="T15" fmla="*/ 8 h 170"/>
                <a:gd name="T16" fmla="*/ 22 w 192"/>
                <a:gd name="T17" fmla="*/ 8 h 170"/>
                <a:gd name="T18" fmla="*/ 7 w 192"/>
                <a:gd name="T19" fmla="*/ 22 h 170"/>
                <a:gd name="T20" fmla="*/ 7 w 192"/>
                <a:gd name="T21" fmla="*/ 148 h 170"/>
                <a:gd name="T22" fmla="*/ 22 w 192"/>
                <a:gd name="T23" fmla="*/ 163 h 170"/>
                <a:gd name="T24" fmla="*/ 170 w 192"/>
                <a:gd name="T25" fmla="*/ 163 h 170"/>
                <a:gd name="T26" fmla="*/ 185 w 192"/>
                <a:gd name="T27" fmla="*/ 148 h 170"/>
                <a:gd name="T28" fmla="*/ 185 w 192"/>
                <a:gd name="T29" fmla="*/ 115 h 170"/>
                <a:gd name="T30" fmla="*/ 188 w 192"/>
                <a:gd name="T31" fmla="*/ 111 h 170"/>
                <a:gd name="T32" fmla="*/ 192 w 192"/>
                <a:gd name="T33" fmla="*/ 115 h 170"/>
                <a:gd name="T34" fmla="*/ 192 w 192"/>
                <a:gd name="T35" fmla="*/ 148 h 170"/>
                <a:gd name="T36" fmla="*/ 170 w 192"/>
                <a:gd name="T3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2" h="170">
                  <a:moveTo>
                    <a:pt x="170" y="170"/>
                  </a:moveTo>
                  <a:cubicBezTo>
                    <a:pt x="22" y="170"/>
                    <a:pt x="22" y="170"/>
                    <a:pt x="22" y="170"/>
                  </a:cubicBezTo>
                  <a:cubicBezTo>
                    <a:pt x="10" y="170"/>
                    <a:pt x="0" y="160"/>
                    <a:pt x="0" y="148"/>
                  </a:cubicBezTo>
                  <a:cubicBezTo>
                    <a:pt x="0" y="22"/>
                    <a:pt x="0" y="22"/>
                    <a:pt x="0" y="22"/>
                  </a:cubicBezTo>
                  <a:cubicBezTo>
                    <a:pt x="0" y="10"/>
                    <a:pt x="10" y="0"/>
                    <a:pt x="22" y="0"/>
                  </a:cubicBezTo>
                  <a:cubicBezTo>
                    <a:pt x="170" y="0"/>
                    <a:pt x="170" y="0"/>
                    <a:pt x="170" y="0"/>
                  </a:cubicBezTo>
                  <a:cubicBezTo>
                    <a:pt x="172" y="0"/>
                    <a:pt x="174" y="2"/>
                    <a:pt x="174" y="4"/>
                  </a:cubicBezTo>
                  <a:cubicBezTo>
                    <a:pt x="174" y="6"/>
                    <a:pt x="172" y="8"/>
                    <a:pt x="170" y="8"/>
                  </a:cubicBezTo>
                  <a:cubicBezTo>
                    <a:pt x="22" y="8"/>
                    <a:pt x="22" y="8"/>
                    <a:pt x="22" y="8"/>
                  </a:cubicBezTo>
                  <a:cubicBezTo>
                    <a:pt x="14" y="8"/>
                    <a:pt x="7" y="14"/>
                    <a:pt x="7" y="22"/>
                  </a:cubicBezTo>
                  <a:cubicBezTo>
                    <a:pt x="7" y="148"/>
                    <a:pt x="7" y="148"/>
                    <a:pt x="7" y="148"/>
                  </a:cubicBezTo>
                  <a:cubicBezTo>
                    <a:pt x="7" y="156"/>
                    <a:pt x="14" y="163"/>
                    <a:pt x="22" y="163"/>
                  </a:cubicBezTo>
                  <a:cubicBezTo>
                    <a:pt x="170" y="163"/>
                    <a:pt x="170" y="163"/>
                    <a:pt x="170" y="163"/>
                  </a:cubicBezTo>
                  <a:cubicBezTo>
                    <a:pt x="178" y="163"/>
                    <a:pt x="185" y="156"/>
                    <a:pt x="185" y="148"/>
                  </a:cubicBezTo>
                  <a:cubicBezTo>
                    <a:pt x="185" y="115"/>
                    <a:pt x="185" y="115"/>
                    <a:pt x="185" y="115"/>
                  </a:cubicBezTo>
                  <a:cubicBezTo>
                    <a:pt x="185" y="113"/>
                    <a:pt x="186" y="111"/>
                    <a:pt x="188" y="111"/>
                  </a:cubicBezTo>
                  <a:cubicBezTo>
                    <a:pt x="190" y="111"/>
                    <a:pt x="192" y="113"/>
                    <a:pt x="192" y="115"/>
                  </a:cubicBezTo>
                  <a:cubicBezTo>
                    <a:pt x="192" y="148"/>
                    <a:pt x="192" y="148"/>
                    <a:pt x="192" y="148"/>
                  </a:cubicBezTo>
                  <a:cubicBezTo>
                    <a:pt x="192" y="160"/>
                    <a:pt x="182" y="170"/>
                    <a:pt x="170"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445586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42D6-A6E1-418C-5ADE-2D7A678D217B}"/>
              </a:ext>
            </a:extLst>
          </p:cNvPr>
          <p:cNvSpPr>
            <a:spLocks noGrp="1"/>
          </p:cNvSpPr>
          <p:nvPr>
            <p:ph type="title"/>
          </p:nvPr>
        </p:nvSpPr>
        <p:spPr/>
        <p:txBody>
          <a:bodyPr/>
          <a:lstStyle/>
          <a:p>
            <a:r>
              <a:rPr lang="en-US"/>
              <a:t>Experience Seekers</a:t>
            </a:r>
          </a:p>
        </p:txBody>
      </p:sp>
      <p:sp>
        <p:nvSpPr>
          <p:cNvPr id="16" name="TextBox 15">
            <a:extLst>
              <a:ext uri="{FF2B5EF4-FFF2-40B4-BE49-F238E27FC236}">
                <a16:creationId xmlns:a16="http://schemas.microsoft.com/office/drawing/2014/main" id="{CF6C38FF-88CD-1034-A374-0D74C84DB205}"/>
              </a:ext>
            </a:extLst>
          </p:cNvPr>
          <p:cNvSpPr txBox="1"/>
          <p:nvPr/>
        </p:nvSpPr>
        <p:spPr>
          <a:xfrm>
            <a:off x="920747" y="2894060"/>
            <a:ext cx="2112508" cy="923330"/>
          </a:xfrm>
          <a:prstGeom prst="rect">
            <a:avLst/>
          </a:prstGeom>
          <a:noFill/>
        </p:spPr>
        <p:txBody>
          <a:bodyPr wrap="square" rtlCol="0">
            <a:spAutoFit/>
          </a:bodyPr>
          <a:lstStyle/>
          <a:p>
            <a:r>
              <a:rPr lang="en-US"/>
              <a:t>College educations and comfortable living situations</a:t>
            </a:r>
          </a:p>
        </p:txBody>
      </p:sp>
      <p:sp>
        <p:nvSpPr>
          <p:cNvPr id="17" name="TextBox 16">
            <a:extLst>
              <a:ext uri="{FF2B5EF4-FFF2-40B4-BE49-F238E27FC236}">
                <a16:creationId xmlns:a16="http://schemas.microsoft.com/office/drawing/2014/main" id="{1CACADC4-4DC6-B60B-A529-7C9754CEE3A2}"/>
              </a:ext>
            </a:extLst>
          </p:cNvPr>
          <p:cNvSpPr txBox="1"/>
          <p:nvPr/>
        </p:nvSpPr>
        <p:spPr>
          <a:xfrm>
            <a:off x="1791875" y="5433029"/>
            <a:ext cx="3282880" cy="646331"/>
          </a:xfrm>
          <a:prstGeom prst="rect">
            <a:avLst/>
          </a:prstGeom>
          <a:noFill/>
        </p:spPr>
        <p:txBody>
          <a:bodyPr wrap="square" rtlCol="0">
            <a:spAutoFit/>
          </a:bodyPr>
          <a:lstStyle/>
          <a:p>
            <a:r>
              <a:rPr lang="en-US"/>
              <a:t>Prioritize convenience and positive experience with carrier</a:t>
            </a:r>
          </a:p>
        </p:txBody>
      </p:sp>
      <p:sp>
        <p:nvSpPr>
          <p:cNvPr id="18" name="TextBox 17">
            <a:extLst>
              <a:ext uri="{FF2B5EF4-FFF2-40B4-BE49-F238E27FC236}">
                <a16:creationId xmlns:a16="http://schemas.microsoft.com/office/drawing/2014/main" id="{F21F2B86-C20C-7412-5DB9-5675B5690603}"/>
              </a:ext>
            </a:extLst>
          </p:cNvPr>
          <p:cNvSpPr txBox="1"/>
          <p:nvPr/>
        </p:nvSpPr>
        <p:spPr>
          <a:xfrm>
            <a:off x="3985007" y="2905436"/>
            <a:ext cx="2554160" cy="646331"/>
          </a:xfrm>
          <a:prstGeom prst="rect">
            <a:avLst/>
          </a:prstGeom>
          <a:noFill/>
        </p:spPr>
        <p:txBody>
          <a:bodyPr wrap="square" rtlCol="0">
            <a:spAutoFit/>
          </a:bodyPr>
          <a:lstStyle/>
          <a:p>
            <a:r>
              <a:rPr lang="en-US"/>
              <a:t>Not overly concerned about their health</a:t>
            </a:r>
          </a:p>
        </p:txBody>
      </p:sp>
      <p:sp>
        <p:nvSpPr>
          <p:cNvPr id="6" name="TextBox 5">
            <a:extLst>
              <a:ext uri="{FF2B5EF4-FFF2-40B4-BE49-F238E27FC236}">
                <a16:creationId xmlns:a16="http://schemas.microsoft.com/office/drawing/2014/main" id="{1C2D1193-91F8-F64E-9A06-E5C042C3D9B7}"/>
              </a:ext>
            </a:extLst>
          </p:cNvPr>
          <p:cNvSpPr txBox="1"/>
          <p:nvPr/>
        </p:nvSpPr>
        <p:spPr>
          <a:xfrm>
            <a:off x="8291708" y="1505243"/>
            <a:ext cx="2422262" cy="1569660"/>
          </a:xfrm>
          <a:prstGeom prst="rect">
            <a:avLst/>
          </a:prstGeom>
          <a:noFill/>
        </p:spPr>
        <p:txBody>
          <a:bodyPr wrap="square" rtlCol="0">
            <a:spAutoFit/>
          </a:bodyPr>
          <a:lstStyle/>
          <a:p>
            <a:r>
              <a:rPr lang="en-US" sz="9600" b="1">
                <a:solidFill>
                  <a:srgbClr val="5B991A"/>
                </a:solidFill>
              </a:rPr>
              <a:t>20%</a:t>
            </a:r>
          </a:p>
        </p:txBody>
      </p:sp>
      <p:sp>
        <p:nvSpPr>
          <p:cNvPr id="7" name="TextBox 6">
            <a:extLst>
              <a:ext uri="{FF2B5EF4-FFF2-40B4-BE49-F238E27FC236}">
                <a16:creationId xmlns:a16="http://schemas.microsoft.com/office/drawing/2014/main" id="{181895CB-D802-5279-BBCB-1114D6FFE260}"/>
              </a:ext>
            </a:extLst>
          </p:cNvPr>
          <p:cNvSpPr txBox="1"/>
          <p:nvPr/>
        </p:nvSpPr>
        <p:spPr>
          <a:xfrm>
            <a:off x="8206994" y="3043350"/>
            <a:ext cx="2554160" cy="369332"/>
          </a:xfrm>
          <a:prstGeom prst="rect">
            <a:avLst/>
          </a:prstGeom>
          <a:noFill/>
        </p:spPr>
        <p:txBody>
          <a:bodyPr wrap="square" rtlCol="0">
            <a:spAutoFit/>
          </a:bodyPr>
          <a:lstStyle/>
          <a:p>
            <a:r>
              <a:rPr lang="en-US"/>
              <a:t>of the Medicare market </a:t>
            </a:r>
          </a:p>
        </p:txBody>
      </p:sp>
      <p:sp>
        <p:nvSpPr>
          <p:cNvPr id="21" name="Rounded Rectangle 20">
            <a:extLst>
              <a:ext uri="{FF2B5EF4-FFF2-40B4-BE49-F238E27FC236}">
                <a16:creationId xmlns:a16="http://schemas.microsoft.com/office/drawing/2014/main" id="{D302A79E-C600-A9A9-A835-15A77169E7D4}"/>
              </a:ext>
            </a:extLst>
          </p:cNvPr>
          <p:cNvSpPr/>
          <p:nvPr/>
        </p:nvSpPr>
        <p:spPr>
          <a:xfrm>
            <a:off x="7117246" y="3845966"/>
            <a:ext cx="4256834" cy="2463741"/>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2" name="TextBox 21">
            <a:extLst>
              <a:ext uri="{FF2B5EF4-FFF2-40B4-BE49-F238E27FC236}">
                <a16:creationId xmlns:a16="http://schemas.microsoft.com/office/drawing/2014/main" id="{8C0FE0E5-1D82-55DF-49F9-7D98E070F619}"/>
              </a:ext>
            </a:extLst>
          </p:cNvPr>
          <p:cNvSpPr txBox="1"/>
          <p:nvPr/>
        </p:nvSpPr>
        <p:spPr>
          <a:xfrm>
            <a:off x="7468683" y="4397563"/>
            <a:ext cx="3718287" cy="1692771"/>
          </a:xfrm>
          <a:prstGeom prst="rect">
            <a:avLst/>
          </a:prstGeom>
          <a:noFill/>
        </p:spPr>
        <p:txBody>
          <a:bodyPr wrap="square" rtlCol="0">
            <a:spAutoFit/>
          </a:bodyPr>
          <a:lstStyle/>
          <a:p>
            <a:pPr marL="457200" indent="-457200">
              <a:buFont typeface="Arial" panose="020B0604020202020204" pitchFamily="34" charset="0"/>
              <a:buChar char="•"/>
            </a:pPr>
            <a:r>
              <a:rPr lang="en-US" sz="2800">
                <a:solidFill>
                  <a:srgbClr val="114A21"/>
                </a:solidFill>
              </a:rPr>
              <a:t>45% choose MA</a:t>
            </a:r>
          </a:p>
          <a:p>
            <a:pPr marL="457200" indent="-457200">
              <a:buFont typeface="Arial" panose="020B0604020202020204" pitchFamily="34" charset="0"/>
              <a:buChar char="•"/>
            </a:pPr>
            <a:r>
              <a:rPr lang="en-US" sz="2800">
                <a:solidFill>
                  <a:srgbClr val="114A21"/>
                </a:solidFill>
              </a:rPr>
              <a:t>40% choose OM plus Med Supp</a:t>
            </a:r>
            <a:r>
              <a:rPr lang="en-US" sz="2800" baseline="30000">
                <a:solidFill>
                  <a:srgbClr val="114A21"/>
                </a:solidFill>
              </a:rPr>
              <a:t>25</a:t>
            </a:r>
          </a:p>
          <a:p>
            <a:endParaRPr lang="en-US" sz="2000">
              <a:solidFill>
                <a:schemeClr val="tx2"/>
              </a:solidFill>
            </a:endParaRPr>
          </a:p>
        </p:txBody>
      </p:sp>
      <p:sp>
        <p:nvSpPr>
          <p:cNvPr id="23" name="Oval 22">
            <a:extLst>
              <a:ext uri="{FF2B5EF4-FFF2-40B4-BE49-F238E27FC236}">
                <a16:creationId xmlns:a16="http://schemas.microsoft.com/office/drawing/2014/main" id="{188D92CB-7673-C39E-5817-62A81147796D}"/>
              </a:ext>
            </a:extLst>
          </p:cNvPr>
          <p:cNvSpPr/>
          <p:nvPr/>
        </p:nvSpPr>
        <p:spPr>
          <a:xfrm>
            <a:off x="1118592" y="1138293"/>
            <a:ext cx="1510195" cy="1510195"/>
          </a:xfrm>
          <a:prstGeom prst="ellipse">
            <a:avLst/>
          </a:prstGeom>
          <a:solidFill>
            <a:schemeClr val="accent4"/>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4" name="Oval 23">
            <a:extLst>
              <a:ext uri="{FF2B5EF4-FFF2-40B4-BE49-F238E27FC236}">
                <a16:creationId xmlns:a16="http://schemas.microsoft.com/office/drawing/2014/main" id="{9BFB470D-4D4A-C619-CC9E-3BF4BA535103}"/>
              </a:ext>
            </a:extLst>
          </p:cNvPr>
          <p:cNvSpPr/>
          <p:nvPr/>
        </p:nvSpPr>
        <p:spPr>
          <a:xfrm>
            <a:off x="4347567" y="1146860"/>
            <a:ext cx="1510195" cy="1510195"/>
          </a:xfrm>
          <a:prstGeom prst="ellipse">
            <a:avLst/>
          </a:prstGeom>
          <a:solidFill>
            <a:schemeClr val="accent3"/>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5" name="Oval 24">
            <a:extLst>
              <a:ext uri="{FF2B5EF4-FFF2-40B4-BE49-F238E27FC236}">
                <a16:creationId xmlns:a16="http://schemas.microsoft.com/office/drawing/2014/main" id="{C5295392-BD0B-9F47-4071-285628BFD9DE}"/>
              </a:ext>
            </a:extLst>
          </p:cNvPr>
          <p:cNvSpPr/>
          <p:nvPr/>
        </p:nvSpPr>
        <p:spPr>
          <a:xfrm>
            <a:off x="2613602" y="3722476"/>
            <a:ext cx="1510195" cy="1510195"/>
          </a:xfrm>
          <a:prstGeom prst="ellipse">
            <a:avLst/>
          </a:prstGeom>
          <a:solidFill>
            <a:schemeClr val="accent5"/>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48" title="Grad Cap icon">
            <a:extLst>
              <a:ext uri="{FF2B5EF4-FFF2-40B4-BE49-F238E27FC236}">
                <a16:creationId xmlns:a16="http://schemas.microsoft.com/office/drawing/2014/main" id="{1B9B295E-23A8-41FB-8D81-9C7E04ECEEAB}"/>
              </a:ext>
            </a:extLst>
          </p:cNvPr>
          <p:cNvGrpSpPr>
            <a:grpSpLocks noChangeAspect="1"/>
          </p:cNvGrpSpPr>
          <p:nvPr/>
        </p:nvGrpSpPr>
        <p:grpSpPr bwMode="auto">
          <a:xfrm>
            <a:off x="1566772" y="1628378"/>
            <a:ext cx="613833" cy="547158"/>
            <a:chOff x="7418" y="1409"/>
            <a:chExt cx="580" cy="517"/>
          </a:xfrm>
          <a:solidFill>
            <a:schemeClr val="bg2"/>
          </a:solidFill>
        </p:grpSpPr>
        <p:sp>
          <p:nvSpPr>
            <p:cNvPr id="27" name="Freeform 49">
              <a:extLst>
                <a:ext uri="{FF2B5EF4-FFF2-40B4-BE49-F238E27FC236}">
                  <a16:creationId xmlns:a16="http://schemas.microsoft.com/office/drawing/2014/main" id="{13E0317F-A9B7-6AD1-1BFF-E2E7FDD64C31}"/>
                </a:ext>
              </a:extLst>
            </p:cNvPr>
            <p:cNvSpPr>
              <a:spLocks noEditPoints="1"/>
            </p:cNvSpPr>
            <p:nvPr/>
          </p:nvSpPr>
          <p:spPr bwMode="auto">
            <a:xfrm>
              <a:off x="7418" y="1409"/>
              <a:ext cx="580" cy="372"/>
            </a:xfrm>
            <a:custGeom>
              <a:avLst/>
              <a:gdLst>
                <a:gd name="T0" fmla="*/ 96 w 192"/>
                <a:gd name="T1" fmla="*/ 123 h 123"/>
                <a:gd name="T2" fmla="*/ 94 w 192"/>
                <a:gd name="T3" fmla="*/ 122 h 123"/>
                <a:gd name="T4" fmla="*/ 15 w 192"/>
                <a:gd name="T5" fmla="*/ 79 h 123"/>
                <a:gd name="T6" fmla="*/ 0 w 192"/>
                <a:gd name="T7" fmla="*/ 61 h 123"/>
                <a:gd name="T8" fmla="*/ 14 w 192"/>
                <a:gd name="T9" fmla="*/ 44 h 123"/>
                <a:gd name="T10" fmla="*/ 94 w 192"/>
                <a:gd name="T11" fmla="*/ 0 h 123"/>
                <a:gd name="T12" fmla="*/ 98 w 192"/>
                <a:gd name="T13" fmla="*/ 0 h 123"/>
                <a:gd name="T14" fmla="*/ 178 w 192"/>
                <a:gd name="T15" fmla="*/ 44 h 123"/>
                <a:gd name="T16" fmla="*/ 192 w 192"/>
                <a:gd name="T17" fmla="*/ 61 h 123"/>
                <a:gd name="T18" fmla="*/ 177 w 192"/>
                <a:gd name="T19" fmla="*/ 79 h 123"/>
                <a:gd name="T20" fmla="*/ 168 w 192"/>
                <a:gd name="T21" fmla="*/ 84 h 123"/>
                <a:gd name="T22" fmla="*/ 168 w 192"/>
                <a:gd name="T23" fmla="*/ 84 h 123"/>
                <a:gd name="T24" fmla="*/ 98 w 192"/>
                <a:gd name="T25" fmla="*/ 122 h 123"/>
                <a:gd name="T26" fmla="*/ 96 w 192"/>
                <a:gd name="T27" fmla="*/ 123 h 123"/>
                <a:gd name="T28" fmla="*/ 96 w 192"/>
                <a:gd name="T29" fmla="*/ 7 h 123"/>
                <a:gd name="T30" fmla="*/ 17 w 192"/>
                <a:gd name="T31" fmla="*/ 50 h 123"/>
                <a:gd name="T32" fmla="*/ 7 w 192"/>
                <a:gd name="T33" fmla="*/ 61 h 123"/>
                <a:gd name="T34" fmla="*/ 18 w 192"/>
                <a:gd name="T35" fmla="*/ 73 h 123"/>
                <a:gd name="T36" fmla="*/ 96 w 192"/>
                <a:gd name="T37" fmla="*/ 115 h 123"/>
                <a:gd name="T38" fmla="*/ 174 w 192"/>
                <a:gd name="T39" fmla="*/ 73 h 123"/>
                <a:gd name="T40" fmla="*/ 185 w 192"/>
                <a:gd name="T41" fmla="*/ 61 h 123"/>
                <a:gd name="T42" fmla="*/ 175 w 192"/>
                <a:gd name="T43" fmla="*/ 50 h 123"/>
                <a:gd name="T44" fmla="*/ 96 w 192"/>
                <a:gd name="T45" fmla="*/ 7 h 123"/>
                <a:gd name="T46" fmla="*/ 166 w 192"/>
                <a:gd name="T47" fmla="*/ 81 h 123"/>
                <a:gd name="T48" fmla="*/ 166 w 192"/>
                <a:gd name="T49" fmla="*/ 8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23">
                  <a:moveTo>
                    <a:pt x="96" y="123"/>
                  </a:moveTo>
                  <a:cubicBezTo>
                    <a:pt x="95" y="123"/>
                    <a:pt x="95" y="123"/>
                    <a:pt x="94" y="122"/>
                  </a:cubicBezTo>
                  <a:cubicBezTo>
                    <a:pt x="15" y="79"/>
                    <a:pt x="15" y="79"/>
                    <a:pt x="15" y="79"/>
                  </a:cubicBezTo>
                  <a:cubicBezTo>
                    <a:pt x="5" y="73"/>
                    <a:pt x="0" y="67"/>
                    <a:pt x="0" y="61"/>
                  </a:cubicBezTo>
                  <a:cubicBezTo>
                    <a:pt x="0" y="55"/>
                    <a:pt x="5" y="49"/>
                    <a:pt x="14" y="44"/>
                  </a:cubicBezTo>
                  <a:cubicBezTo>
                    <a:pt x="94" y="0"/>
                    <a:pt x="94" y="0"/>
                    <a:pt x="94" y="0"/>
                  </a:cubicBezTo>
                  <a:cubicBezTo>
                    <a:pt x="95" y="0"/>
                    <a:pt x="97" y="0"/>
                    <a:pt x="98" y="0"/>
                  </a:cubicBezTo>
                  <a:cubicBezTo>
                    <a:pt x="178" y="44"/>
                    <a:pt x="178" y="44"/>
                    <a:pt x="178" y="44"/>
                  </a:cubicBezTo>
                  <a:cubicBezTo>
                    <a:pt x="187" y="49"/>
                    <a:pt x="192" y="55"/>
                    <a:pt x="192" y="61"/>
                  </a:cubicBezTo>
                  <a:cubicBezTo>
                    <a:pt x="192" y="67"/>
                    <a:pt x="187" y="73"/>
                    <a:pt x="177" y="79"/>
                  </a:cubicBezTo>
                  <a:cubicBezTo>
                    <a:pt x="168" y="84"/>
                    <a:pt x="168" y="84"/>
                    <a:pt x="168" y="84"/>
                  </a:cubicBezTo>
                  <a:cubicBezTo>
                    <a:pt x="168" y="84"/>
                    <a:pt x="168" y="84"/>
                    <a:pt x="168" y="84"/>
                  </a:cubicBezTo>
                  <a:cubicBezTo>
                    <a:pt x="98" y="122"/>
                    <a:pt x="98" y="122"/>
                    <a:pt x="98" y="122"/>
                  </a:cubicBezTo>
                  <a:cubicBezTo>
                    <a:pt x="97" y="123"/>
                    <a:pt x="96" y="123"/>
                    <a:pt x="96" y="123"/>
                  </a:cubicBezTo>
                  <a:close/>
                  <a:moveTo>
                    <a:pt x="96" y="7"/>
                  </a:moveTo>
                  <a:cubicBezTo>
                    <a:pt x="17" y="50"/>
                    <a:pt x="17" y="50"/>
                    <a:pt x="17" y="50"/>
                  </a:cubicBezTo>
                  <a:cubicBezTo>
                    <a:pt x="10" y="54"/>
                    <a:pt x="7" y="58"/>
                    <a:pt x="7" y="61"/>
                  </a:cubicBezTo>
                  <a:cubicBezTo>
                    <a:pt x="7" y="65"/>
                    <a:pt x="11" y="69"/>
                    <a:pt x="18" y="73"/>
                  </a:cubicBezTo>
                  <a:cubicBezTo>
                    <a:pt x="96" y="115"/>
                    <a:pt x="96" y="115"/>
                    <a:pt x="96" y="115"/>
                  </a:cubicBezTo>
                  <a:cubicBezTo>
                    <a:pt x="174" y="73"/>
                    <a:pt x="174" y="73"/>
                    <a:pt x="174" y="73"/>
                  </a:cubicBezTo>
                  <a:cubicBezTo>
                    <a:pt x="181" y="69"/>
                    <a:pt x="185" y="65"/>
                    <a:pt x="185" y="61"/>
                  </a:cubicBezTo>
                  <a:cubicBezTo>
                    <a:pt x="185" y="58"/>
                    <a:pt x="181" y="54"/>
                    <a:pt x="175" y="50"/>
                  </a:cubicBezTo>
                  <a:lnTo>
                    <a:pt x="96" y="7"/>
                  </a:lnTo>
                  <a:close/>
                  <a:moveTo>
                    <a:pt x="166" y="81"/>
                  </a:moveTo>
                  <a:cubicBezTo>
                    <a:pt x="166" y="81"/>
                    <a:pt x="166" y="81"/>
                    <a:pt x="16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50">
              <a:extLst>
                <a:ext uri="{FF2B5EF4-FFF2-40B4-BE49-F238E27FC236}">
                  <a16:creationId xmlns:a16="http://schemas.microsoft.com/office/drawing/2014/main" id="{37E3A74D-5F10-4F0D-A450-054EE150C51B}"/>
                </a:ext>
              </a:extLst>
            </p:cNvPr>
            <p:cNvSpPr>
              <a:spLocks/>
            </p:cNvSpPr>
            <p:nvPr/>
          </p:nvSpPr>
          <p:spPr bwMode="auto">
            <a:xfrm>
              <a:off x="7481" y="1648"/>
              <a:ext cx="454" cy="278"/>
            </a:xfrm>
            <a:custGeom>
              <a:avLst/>
              <a:gdLst>
                <a:gd name="T0" fmla="*/ 75 w 150"/>
                <a:gd name="T1" fmla="*/ 92 h 92"/>
                <a:gd name="T2" fmla="*/ 75 w 150"/>
                <a:gd name="T3" fmla="*/ 92 h 92"/>
                <a:gd name="T4" fmla="*/ 72 w 150"/>
                <a:gd name="T5" fmla="*/ 90 h 92"/>
                <a:gd name="T6" fmla="*/ 3 w 150"/>
                <a:gd name="T7" fmla="*/ 51 h 92"/>
                <a:gd name="T8" fmla="*/ 0 w 150"/>
                <a:gd name="T9" fmla="*/ 47 h 92"/>
                <a:gd name="T10" fmla="*/ 0 w 150"/>
                <a:gd name="T11" fmla="*/ 33 h 92"/>
                <a:gd name="T12" fmla="*/ 6 w 150"/>
                <a:gd name="T13" fmla="*/ 3 h 92"/>
                <a:gd name="T14" fmla="*/ 11 w 150"/>
                <a:gd name="T15" fmla="*/ 1 h 92"/>
                <a:gd name="T16" fmla="*/ 12 w 150"/>
                <a:gd name="T17" fmla="*/ 6 h 92"/>
                <a:gd name="T18" fmla="*/ 7 w 150"/>
                <a:gd name="T19" fmla="*/ 33 h 92"/>
                <a:gd name="T20" fmla="*/ 7 w 150"/>
                <a:gd name="T21" fmla="*/ 44 h 92"/>
                <a:gd name="T22" fmla="*/ 75 w 150"/>
                <a:gd name="T23" fmla="*/ 81 h 92"/>
                <a:gd name="T24" fmla="*/ 143 w 150"/>
                <a:gd name="T25" fmla="*/ 44 h 92"/>
                <a:gd name="T26" fmla="*/ 143 w 150"/>
                <a:gd name="T27" fmla="*/ 33 h 92"/>
                <a:gd name="T28" fmla="*/ 137 w 150"/>
                <a:gd name="T29" fmla="*/ 6 h 92"/>
                <a:gd name="T30" fmla="*/ 139 w 150"/>
                <a:gd name="T31" fmla="*/ 1 h 92"/>
                <a:gd name="T32" fmla="*/ 144 w 150"/>
                <a:gd name="T33" fmla="*/ 3 h 92"/>
                <a:gd name="T34" fmla="*/ 150 w 150"/>
                <a:gd name="T35" fmla="*/ 33 h 92"/>
                <a:gd name="T36" fmla="*/ 150 w 150"/>
                <a:gd name="T37" fmla="*/ 47 h 92"/>
                <a:gd name="T38" fmla="*/ 147 w 150"/>
                <a:gd name="T39" fmla="*/ 51 h 92"/>
                <a:gd name="T40" fmla="*/ 78 w 150"/>
                <a:gd name="T41" fmla="*/ 90 h 92"/>
                <a:gd name="T42" fmla="*/ 75 w 150"/>
                <a:gd name="T4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92">
                  <a:moveTo>
                    <a:pt x="75" y="92"/>
                  </a:moveTo>
                  <a:cubicBezTo>
                    <a:pt x="75" y="92"/>
                    <a:pt x="75" y="92"/>
                    <a:pt x="75" y="92"/>
                  </a:cubicBezTo>
                  <a:cubicBezTo>
                    <a:pt x="73" y="91"/>
                    <a:pt x="72" y="91"/>
                    <a:pt x="72" y="90"/>
                  </a:cubicBezTo>
                  <a:cubicBezTo>
                    <a:pt x="59" y="66"/>
                    <a:pt x="33" y="51"/>
                    <a:pt x="3" y="51"/>
                  </a:cubicBezTo>
                  <a:cubicBezTo>
                    <a:pt x="1" y="51"/>
                    <a:pt x="0" y="49"/>
                    <a:pt x="0" y="47"/>
                  </a:cubicBezTo>
                  <a:cubicBezTo>
                    <a:pt x="0" y="33"/>
                    <a:pt x="0" y="33"/>
                    <a:pt x="0" y="33"/>
                  </a:cubicBezTo>
                  <a:cubicBezTo>
                    <a:pt x="0" y="23"/>
                    <a:pt x="2" y="13"/>
                    <a:pt x="6" y="3"/>
                  </a:cubicBezTo>
                  <a:cubicBezTo>
                    <a:pt x="7" y="1"/>
                    <a:pt x="9" y="0"/>
                    <a:pt x="11" y="1"/>
                  </a:cubicBezTo>
                  <a:cubicBezTo>
                    <a:pt x="12" y="2"/>
                    <a:pt x="13" y="4"/>
                    <a:pt x="12" y="6"/>
                  </a:cubicBezTo>
                  <a:cubicBezTo>
                    <a:pt x="9" y="14"/>
                    <a:pt x="7" y="24"/>
                    <a:pt x="7" y="33"/>
                  </a:cubicBezTo>
                  <a:cubicBezTo>
                    <a:pt x="7" y="44"/>
                    <a:pt x="7" y="44"/>
                    <a:pt x="7" y="44"/>
                  </a:cubicBezTo>
                  <a:cubicBezTo>
                    <a:pt x="35" y="45"/>
                    <a:pt x="61" y="59"/>
                    <a:pt x="75" y="81"/>
                  </a:cubicBezTo>
                  <a:cubicBezTo>
                    <a:pt x="89" y="59"/>
                    <a:pt x="115" y="45"/>
                    <a:pt x="143" y="44"/>
                  </a:cubicBezTo>
                  <a:cubicBezTo>
                    <a:pt x="143" y="33"/>
                    <a:pt x="143" y="33"/>
                    <a:pt x="143" y="33"/>
                  </a:cubicBezTo>
                  <a:cubicBezTo>
                    <a:pt x="143" y="24"/>
                    <a:pt x="141" y="14"/>
                    <a:pt x="137" y="6"/>
                  </a:cubicBezTo>
                  <a:cubicBezTo>
                    <a:pt x="137" y="4"/>
                    <a:pt x="137" y="2"/>
                    <a:pt x="139" y="1"/>
                  </a:cubicBezTo>
                  <a:cubicBezTo>
                    <a:pt x="141" y="0"/>
                    <a:pt x="143" y="1"/>
                    <a:pt x="144" y="3"/>
                  </a:cubicBezTo>
                  <a:cubicBezTo>
                    <a:pt x="148" y="13"/>
                    <a:pt x="150" y="23"/>
                    <a:pt x="150" y="33"/>
                  </a:cubicBezTo>
                  <a:cubicBezTo>
                    <a:pt x="150" y="47"/>
                    <a:pt x="150" y="47"/>
                    <a:pt x="150" y="47"/>
                  </a:cubicBezTo>
                  <a:cubicBezTo>
                    <a:pt x="150" y="49"/>
                    <a:pt x="149" y="51"/>
                    <a:pt x="147" y="51"/>
                  </a:cubicBezTo>
                  <a:cubicBezTo>
                    <a:pt x="117" y="51"/>
                    <a:pt x="90" y="66"/>
                    <a:pt x="78" y="90"/>
                  </a:cubicBezTo>
                  <a:cubicBezTo>
                    <a:pt x="77" y="91"/>
                    <a:pt x="76" y="92"/>
                    <a:pt x="75"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51">
              <a:extLst>
                <a:ext uri="{FF2B5EF4-FFF2-40B4-BE49-F238E27FC236}">
                  <a16:creationId xmlns:a16="http://schemas.microsoft.com/office/drawing/2014/main" id="{2FFACA28-4B6B-DEF0-3215-45EBA8A6A4A5}"/>
                </a:ext>
              </a:extLst>
            </p:cNvPr>
            <p:cNvSpPr>
              <a:spLocks/>
            </p:cNvSpPr>
            <p:nvPr/>
          </p:nvSpPr>
          <p:spPr bwMode="auto">
            <a:xfrm>
              <a:off x="7542" y="1581"/>
              <a:ext cx="178" cy="345"/>
            </a:xfrm>
            <a:custGeom>
              <a:avLst/>
              <a:gdLst>
                <a:gd name="T0" fmla="*/ 4 w 59"/>
                <a:gd name="T1" fmla="*/ 114 h 114"/>
                <a:gd name="T2" fmla="*/ 0 w 59"/>
                <a:gd name="T3" fmla="*/ 110 h 114"/>
                <a:gd name="T4" fmla="*/ 0 w 59"/>
                <a:gd name="T5" fmla="*/ 35 h 114"/>
                <a:gd name="T6" fmla="*/ 2 w 59"/>
                <a:gd name="T7" fmla="*/ 32 h 114"/>
                <a:gd name="T8" fmla="*/ 53 w 59"/>
                <a:gd name="T9" fmla="*/ 1 h 114"/>
                <a:gd name="T10" fmla="*/ 58 w 59"/>
                <a:gd name="T11" fmla="*/ 2 h 114"/>
                <a:gd name="T12" fmla="*/ 57 w 59"/>
                <a:gd name="T13" fmla="*/ 7 h 114"/>
                <a:gd name="T14" fmla="*/ 7 w 59"/>
                <a:gd name="T15" fmla="*/ 37 h 114"/>
                <a:gd name="T16" fmla="*/ 7 w 59"/>
                <a:gd name="T17" fmla="*/ 110 h 114"/>
                <a:gd name="T18" fmla="*/ 4 w 59"/>
                <a:gd name="T1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4">
                  <a:moveTo>
                    <a:pt x="4" y="114"/>
                  </a:moveTo>
                  <a:cubicBezTo>
                    <a:pt x="2" y="114"/>
                    <a:pt x="0" y="112"/>
                    <a:pt x="0" y="110"/>
                  </a:cubicBezTo>
                  <a:cubicBezTo>
                    <a:pt x="0" y="35"/>
                    <a:pt x="0" y="35"/>
                    <a:pt x="0" y="35"/>
                  </a:cubicBezTo>
                  <a:cubicBezTo>
                    <a:pt x="0" y="34"/>
                    <a:pt x="1" y="33"/>
                    <a:pt x="2" y="32"/>
                  </a:cubicBezTo>
                  <a:cubicBezTo>
                    <a:pt x="53" y="1"/>
                    <a:pt x="53" y="1"/>
                    <a:pt x="53" y="1"/>
                  </a:cubicBezTo>
                  <a:cubicBezTo>
                    <a:pt x="55" y="0"/>
                    <a:pt x="57" y="1"/>
                    <a:pt x="58" y="2"/>
                  </a:cubicBezTo>
                  <a:cubicBezTo>
                    <a:pt x="59" y="4"/>
                    <a:pt x="58" y="6"/>
                    <a:pt x="57" y="7"/>
                  </a:cubicBezTo>
                  <a:cubicBezTo>
                    <a:pt x="7" y="37"/>
                    <a:pt x="7" y="37"/>
                    <a:pt x="7" y="37"/>
                  </a:cubicBezTo>
                  <a:cubicBezTo>
                    <a:pt x="7" y="110"/>
                    <a:pt x="7" y="110"/>
                    <a:pt x="7" y="110"/>
                  </a:cubicBezTo>
                  <a:cubicBezTo>
                    <a:pt x="7" y="112"/>
                    <a:pt x="6" y="114"/>
                    <a:pt x="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0" name="Group 263" title="Process icon">
            <a:extLst>
              <a:ext uri="{FF2B5EF4-FFF2-40B4-BE49-F238E27FC236}">
                <a16:creationId xmlns:a16="http://schemas.microsoft.com/office/drawing/2014/main" id="{988FD1F4-A73D-94BB-549F-02CB42C79878}"/>
              </a:ext>
            </a:extLst>
          </p:cNvPr>
          <p:cNvGrpSpPr>
            <a:grpSpLocks noChangeAspect="1"/>
          </p:cNvGrpSpPr>
          <p:nvPr/>
        </p:nvGrpSpPr>
        <p:grpSpPr bwMode="auto">
          <a:xfrm>
            <a:off x="3033255" y="4263622"/>
            <a:ext cx="667809" cy="522817"/>
            <a:chOff x="7392" y="3514"/>
            <a:chExt cx="631" cy="494"/>
          </a:xfrm>
          <a:solidFill>
            <a:schemeClr val="bg2"/>
          </a:solidFill>
        </p:grpSpPr>
        <p:sp>
          <p:nvSpPr>
            <p:cNvPr id="31" name="Freeform 264">
              <a:extLst>
                <a:ext uri="{FF2B5EF4-FFF2-40B4-BE49-F238E27FC236}">
                  <a16:creationId xmlns:a16="http://schemas.microsoft.com/office/drawing/2014/main" id="{A2B5D5B8-2D6D-84D0-1941-294C210A0F38}"/>
                </a:ext>
              </a:extLst>
            </p:cNvPr>
            <p:cNvSpPr>
              <a:spLocks/>
            </p:cNvSpPr>
            <p:nvPr/>
          </p:nvSpPr>
          <p:spPr bwMode="auto">
            <a:xfrm>
              <a:off x="7392" y="3682"/>
              <a:ext cx="159" cy="91"/>
            </a:xfrm>
            <a:custGeom>
              <a:avLst/>
              <a:gdLst>
                <a:gd name="T0" fmla="*/ 26 w 52"/>
                <a:gd name="T1" fmla="*/ 30 h 30"/>
                <a:gd name="T2" fmla="*/ 24 w 52"/>
                <a:gd name="T3" fmla="*/ 29 h 30"/>
                <a:gd name="T4" fmla="*/ 2 w 52"/>
                <a:gd name="T5" fmla="*/ 7 h 30"/>
                <a:gd name="T6" fmla="*/ 2 w 52"/>
                <a:gd name="T7" fmla="*/ 2 h 30"/>
                <a:gd name="T8" fmla="*/ 7 w 52"/>
                <a:gd name="T9" fmla="*/ 2 h 30"/>
                <a:gd name="T10" fmla="*/ 26 w 52"/>
                <a:gd name="T11" fmla="*/ 21 h 30"/>
                <a:gd name="T12" fmla="*/ 46 w 52"/>
                <a:gd name="T13" fmla="*/ 2 h 30"/>
                <a:gd name="T14" fmla="*/ 51 w 52"/>
                <a:gd name="T15" fmla="*/ 2 h 30"/>
                <a:gd name="T16" fmla="*/ 51 w 52"/>
                <a:gd name="T17" fmla="*/ 7 h 30"/>
                <a:gd name="T18" fmla="*/ 29 w 52"/>
                <a:gd name="T19" fmla="*/ 29 h 30"/>
                <a:gd name="T20" fmla="*/ 26 w 52"/>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0">
                  <a:moveTo>
                    <a:pt x="26" y="30"/>
                  </a:moveTo>
                  <a:cubicBezTo>
                    <a:pt x="25" y="30"/>
                    <a:pt x="24" y="30"/>
                    <a:pt x="24" y="29"/>
                  </a:cubicBezTo>
                  <a:cubicBezTo>
                    <a:pt x="2" y="7"/>
                    <a:pt x="2" y="7"/>
                    <a:pt x="2" y="7"/>
                  </a:cubicBezTo>
                  <a:cubicBezTo>
                    <a:pt x="0" y="5"/>
                    <a:pt x="0" y="3"/>
                    <a:pt x="2" y="2"/>
                  </a:cubicBezTo>
                  <a:cubicBezTo>
                    <a:pt x="3" y="0"/>
                    <a:pt x="5" y="0"/>
                    <a:pt x="7" y="2"/>
                  </a:cubicBezTo>
                  <a:cubicBezTo>
                    <a:pt x="26" y="21"/>
                    <a:pt x="26" y="21"/>
                    <a:pt x="26" y="21"/>
                  </a:cubicBezTo>
                  <a:cubicBezTo>
                    <a:pt x="46" y="2"/>
                    <a:pt x="46" y="2"/>
                    <a:pt x="46" y="2"/>
                  </a:cubicBezTo>
                  <a:cubicBezTo>
                    <a:pt x="47" y="0"/>
                    <a:pt x="49" y="0"/>
                    <a:pt x="51" y="2"/>
                  </a:cubicBezTo>
                  <a:cubicBezTo>
                    <a:pt x="52" y="3"/>
                    <a:pt x="52" y="5"/>
                    <a:pt x="51" y="7"/>
                  </a:cubicBezTo>
                  <a:cubicBezTo>
                    <a:pt x="29" y="29"/>
                    <a:pt x="29" y="29"/>
                    <a:pt x="29" y="29"/>
                  </a:cubicBezTo>
                  <a:cubicBezTo>
                    <a:pt x="28" y="30"/>
                    <a:pt x="27" y="30"/>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265">
              <a:extLst>
                <a:ext uri="{FF2B5EF4-FFF2-40B4-BE49-F238E27FC236}">
                  <a16:creationId xmlns:a16="http://schemas.microsoft.com/office/drawing/2014/main" id="{DA68A52A-21E2-2073-454E-0895B8C3AB11}"/>
                </a:ext>
              </a:extLst>
            </p:cNvPr>
            <p:cNvSpPr>
              <a:spLocks/>
            </p:cNvSpPr>
            <p:nvPr/>
          </p:nvSpPr>
          <p:spPr bwMode="auto">
            <a:xfrm>
              <a:off x="7864" y="3749"/>
              <a:ext cx="159" cy="91"/>
            </a:xfrm>
            <a:custGeom>
              <a:avLst/>
              <a:gdLst>
                <a:gd name="T0" fmla="*/ 48 w 52"/>
                <a:gd name="T1" fmla="*/ 30 h 30"/>
                <a:gd name="T2" fmla="*/ 45 w 52"/>
                <a:gd name="T3" fmla="*/ 29 h 30"/>
                <a:gd name="T4" fmla="*/ 26 w 52"/>
                <a:gd name="T5" fmla="*/ 9 h 30"/>
                <a:gd name="T6" fmla="*/ 6 w 52"/>
                <a:gd name="T7" fmla="*/ 29 h 30"/>
                <a:gd name="T8" fmla="*/ 1 w 52"/>
                <a:gd name="T9" fmla="*/ 29 h 30"/>
                <a:gd name="T10" fmla="*/ 1 w 52"/>
                <a:gd name="T11" fmla="*/ 24 h 30"/>
                <a:gd name="T12" fmla="*/ 23 w 52"/>
                <a:gd name="T13" fmla="*/ 2 h 30"/>
                <a:gd name="T14" fmla="*/ 28 w 52"/>
                <a:gd name="T15" fmla="*/ 2 h 30"/>
                <a:gd name="T16" fmla="*/ 50 w 52"/>
                <a:gd name="T17" fmla="*/ 24 h 30"/>
                <a:gd name="T18" fmla="*/ 50 w 52"/>
                <a:gd name="T19" fmla="*/ 29 h 30"/>
                <a:gd name="T20" fmla="*/ 48 w 52"/>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0">
                  <a:moveTo>
                    <a:pt x="48" y="30"/>
                  </a:moveTo>
                  <a:cubicBezTo>
                    <a:pt x="47" y="30"/>
                    <a:pt x="46" y="30"/>
                    <a:pt x="45" y="29"/>
                  </a:cubicBezTo>
                  <a:cubicBezTo>
                    <a:pt x="26" y="9"/>
                    <a:pt x="26" y="9"/>
                    <a:pt x="26" y="9"/>
                  </a:cubicBezTo>
                  <a:cubicBezTo>
                    <a:pt x="6" y="29"/>
                    <a:pt x="6" y="29"/>
                    <a:pt x="6" y="29"/>
                  </a:cubicBezTo>
                  <a:cubicBezTo>
                    <a:pt x="5" y="30"/>
                    <a:pt x="2" y="30"/>
                    <a:pt x="1" y="29"/>
                  </a:cubicBezTo>
                  <a:cubicBezTo>
                    <a:pt x="0" y="27"/>
                    <a:pt x="0" y="25"/>
                    <a:pt x="1" y="24"/>
                  </a:cubicBezTo>
                  <a:cubicBezTo>
                    <a:pt x="23" y="2"/>
                    <a:pt x="23" y="2"/>
                    <a:pt x="23" y="2"/>
                  </a:cubicBezTo>
                  <a:cubicBezTo>
                    <a:pt x="25" y="0"/>
                    <a:pt x="27" y="0"/>
                    <a:pt x="28" y="2"/>
                  </a:cubicBezTo>
                  <a:cubicBezTo>
                    <a:pt x="50" y="24"/>
                    <a:pt x="50" y="24"/>
                    <a:pt x="50" y="24"/>
                  </a:cubicBezTo>
                  <a:cubicBezTo>
                    <a:pt x="52" y="25"/>
                    <a:pt x="52" y="27"/>
                    <a:pt x="50" y="29"/>
                  </a:cubicBezTo>
                  <a:cubicBezTo>
                    <a:pt x="50" y="30"/>
                    <a:pt x="49" y="30"/>
                    <a:pt x="4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266">
              <a:extLst>
                <a:ext uri="{FF2B5EF4-FFF2-40B4-BE49-F238E27FC236}">
                  <a16:creationId xmlns:a16="http://schemas.microsoft.com/office/drawing/2014/main" id="{6EE8DB2E-ADE0-14C6-CFDB-4D6762E6ED43}"/>
                </a:ext>
              </a:extLst>
            </p:cNvPr>
            <p:cNvSpPr>
              <a:spLocks/>
            </p:cNvSpPr>
            <p:nvPr/>
          </p:nvSpPr>
          <p:spPr bwMode="auto">
            <a:xfrm>
              <a:off x="7468" y="3752"/>
              <a:ext cx="485" cy="256"/>
            </a:xfrm>
            <a:custGeom>
              <a:avLst/>
              <a:gdLst>
                <a:gd name="T0" fmla="*/ 78 w 159"/>
                <a:gd name="T1" fmla="*/ 84 h 84"/>
                <a:gd name="T2" fmla="*/ 1 w 159"/>
                <a:gd name="T3" fmla="*/ 27 h 84"/>
                <a:gd name="T4" fmla="*/ 3 w 159"/>
                <a:gd name="T5" fmla="*/ 22 h 84"/>
                <a:gd name="T6" fmla="*/ 8 w 159"/>
                <a:gd name="T7" fmla="*/ 24 h 84"/>
                <a:gd name="T8" fmla="*/ 78 w 159"/>
                <a:gd name="T9" fmla="*/ 77 h 84"/>
                <a:gd name="T10" fmla="*/ 152 w 159"/>
                <a:gd name="T11" fmla="*/ 3 h 84"/>
                <a:gd name="T12" fmla="*/ 156 w 159"/>
                <a:gd name="T13" fmla="*/ 0 h 84"/>
                <a:gd name="T14" fmla="*/ 159 w 159"/>
                <a:gd name="T15" fmla="*/ 3 h 84"/>
                <a:gd name="T16" fmla="*/ 78 w 159"/>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4">
                  <a:moveTo>
                    <a:pt x="78" y="84"/>
                  </a:moveTo>
                  <a:cubicBezTo>
                    <a:pt x="43" y="84"/>
                    <a:pt x="11" y="60"/>
                    <a:pt x="1" y="27"/>
                  </a:cubicBezTo>
                  <a:cubicBezTo>
                    <a:pt x="0" y="25"/>
                    <a:pt x="1" y="23"/>
                    <a:pt x="3" y="22"/>
                  </a:cubicBezTo>
                  <a:cubicBezTo>
                    <a:pt x="5" y="21"/>
                    <a:pt x="7" y="22"/>
                    <a:pt x="8" y="24"/>
                  </a:cubicBezTo>
                  <a:cubicBezTo>
                    <a:pt x="17" y="55"/>
                    <a:pt x="46" y="77"/>
                    <a:pt x="78" y="77"/>
                  </a:cubicBezTo>
                  <a:cubicBezTo>
                    <a:pt x="119" y="77"/>
                    <a:pt x="152" y="44"/>
                    <a:pt x="152" y="3"/>
                  </a:cubicBezTo>
                  <a:cubicBezTo>
                    <a:pt x="152" y="1"/>
                    <a:pt x="154" y="0"/>
                    <a:pt x="156" y="0"/>
                  </a:cubicBezTo>
                  <a:cubicBezTo>
                    <a:pt x="158" y="0"/>
                    <a:pt x="159" y="1"/>
                    <a:pt x="159" y="3"/>
                  </a:cubicBezTo>
                  <a:cubicBezTo>
                    <a:pt x="159" y="48"/>
                    <a:pt x="123" y="84"/>
                    <a:pt x="7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267">
              <a:extLst>
                <a:ext uri="{FF2B5EF4-FFF2-40B4-BE49-F238E27FC236}">
                  <a16:creationId xmlns:a16="http://schemas.microsoft.com/office/drawing/2014/main" id="{CB32BEF7-AC67-AAA6-F37F-B05FCA7838FE}"/>
                </a:ext>
              </a:extLst>
            </p:cNvPr>
            <p:cNvSpPr>
              <a:spLocks/>
            </p:cNvSpPr>
            <p:nvPr/>
          </p:nvSpPr>
          <p:spPr bwMode="auto">
            <a:xfrm>
              <a:off x="7462" y="3514"/>
              <a:ext cx="485" cy="259"/>
            </a:xfrm>
            <a:custGeom>
              <a:avLst/>
              <a:gdLst>
                <a:gd name="T0" fmla="*/ 3 w 159"/>
                <a:gd name="T1" fmla="*/ 85 h 85"/>
                <a:gd name="T2" fmla="*/ 0 w 159"/>
                <a:gd name="T3" fmla="*/ 81 h 85"/>
                <a:gd name="T4" fmla="*/ 80 w 159"/>
                <a:gd name="T5" fmla="*/ 0 h 85"/>
                <a:gd name="T6" fmla="*/ 158 w 159"/>
                <a:gd name="T7" fmla="*/ 58 h 85"/>
                <a:gd name="T8" fmla="*/ 156 w 159"/>
                <a:gd name="T9" fmla="*/ 63 h 85"/>
                <a:gd name="T10" fmla="*/ 151 w 159"/>
                <a:gd name="T11" fmla="*/ 60 h 85"/>
                <a:gd name="T12" fmla="*/ 80 w 159"/>
                <a:gd name="T13" fmla="*/ 8 h 85"/>
                <a:gd name="T14" fmla="*/ 7 w 159"/>
                <a:gd name="T15" fmla="*/ 81 h 85"/>
                <a:gd name="T16" fmla="*/ 3 w 159"/>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5">
                  <a:moveTo>
                    <a:pt x="3" y="85"/>
                  </a:moveTo>
                  <a:cubicBezTo>
                    <a:pt x="1" y="85"/>
                    <a:pt x="0" y="83"/>
                    <a:pt x="0" y="81"/>
                  </a:cubicBezTo>
                  <a:cubicBezTo>
                    <a:pt x="0" y="37"/>
                    <a:pt x="36" y="0"/>
                    <a:pt x="80" y="0"/>
                  </a:cubicBezTo>
                  <a:cubicBezTo>
                    <a:pt x="116" y="0"/>
                    <a:pt x="148" y="24"/>
                    <a:pt x="158" y="58"/>
                  </a:cubicBezTo>
                  <a:cubicBezTo>
                    <a:pt x="159" y="60"/>
                    <a:pt x="157" y="62"/>
                    <a:pt x="156" y="63"/>
                  </a:cubicBezTo>
                  <a:cubicBezTo>
                    <a:pt x="154" y="63"/>
                    <a:pt x="152" y="62"/>
                    <a:pt x="151" y="60"/>
                  </a:cubicBezTo>
                  <a:cubicBezTo>
                    <a:pt x="142" y="29"/>
                    <a:pt x="113" y="8"/>
                    <a:pt x="80" y="8"/>
                  </a:cubicBezTo>
                  <a:cubicBezTo>
                    <a:pt x="40" y="8"/>
                    <a:pt x="7" y="41"/>
                    <a:pt x="7" y="81"/>
                  </a:cubicBezTo>
                  <a:cubicBezTo>
                    <a:pt x="7" y="83"/>
                    <a:pt x="5" y="85"/>
                    <a:pt x="3"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5" name="Group 290" title="Check Box icon">
            <a:extLst>
              <a:ext uri="{FF2B5EF4-FFF2-40B4-BE49-F238E27FC236}">
                <a16:creationId xmlns:a16="http://schemas.microsoft.com/office/drawing/2014/main" id="{25F5E5E3-9A1B-526A-26E8-01A56EB32F8C}"/>
              </a:ext>
            </a:extLst>
          </p:cNvPr>
          <p:cNvGrpSpPr>
            <a:grpSpLocks noChangeAspect="1"/>
          </p:cNvGrpSpPr>
          <p:nvPr/>
        </p:nvGrpSpPr>
        <p:grpSpPr bwMode="auto">
          <a:xfrm>
            <a:off x="4866129" y="1670059"/>
            <a:ext cx="615950" cy="503767"/>
            <a:chOff x="4558" y="3530"/>
            <a:chExt cx="582" cy="476"/>
          </a:xfrm>
          <a:solidFill>
            <a:schemeClr val="bg2"/>
          </a:solidFill>
        </p:grpSpPr>
        <p:sp>
          <p:nvSpPr>
            <p:cNvPr id="36" name="Freeform 291">
              <a:extLst>
                <a:ext uri="{FF2B5EF4-FFF2-40B4-BE49-F238E27FC236}">
                  <a16:creationId xmlns:a16="http://schemas.microsoft.com/office/drawing/2014/main" id="{BBE0118A-D9F1-EAB0-934C-F1ED3CC3BDC3}"/>
                </a:ext>
              </a:extLst>
            </p:cNvPr>
            <p:cNvSpPr>
              <a:spLocks/>
            </p:cNvSpPr>
            <p:nvPr/>
          </p:nvSpPr>
          <p:spPr bwMode="auto">
            <a:xfrm>
              <a:off x="4558" y="3530"/>
              <a:ext cx="479" cy="476"/>
            </a:xfrm>
            <a:custGeom>
              <a:avLst/>
              <a:gdLst>
                <a:gd name="T0" fmla="*/ 154 w 158"/>
                <a:gd name="T1" fmla="*/ 157 h 157"/>
                <a:gd name="T2" fmla="*/ 24 w 158"/>
                <a:gd name="T3" fmla="*/ 157 h 157"/>
                <a:gd name="T4" fmla="*/ 0 w 158"/>
                <a:gd name="T5" fmla="*/ 134 h 157"/>
                <a:gd name="T6" fmla="*/ 0 w 158"/>
                <a:gd name="T7" fmla="*/ 130 h 157"/>
                <a:gd name="T8" fmla="*/ 0 w 158"/>
                <a:gd name="T9" fmla="*/ 3 h 157"/>
                <a:gd name="T10" fmla="*/ 3 w 158"/>
                <a:gd name="T11" fmla="*/ 0 h 157"/>
                <a:gd name="T12" fmla="*/ 133 w 158"/>
                <a:gd name="T13" fmla="*/ 0 h 157"/>
                <a:gd name="T14" fmla="*/ 158 w 158"/>
                <a:gd name="T15" fmla="*/ 23 h 157"/>
                <a:gd name="T16" fmla="*/ 158 w 158"/>
                <a:gd name="T17" fmla="*/ 27 h 157"/>
                <a:gd name="T18" fmla="*/ 154 w 158"/>
                <a:gd name="T19" fmla="*/ 31 h 157"/>
                <a:gd name="T20" fmla="*/ 151 w 158"/>
                <a:gd name="T21" fmla="*/ 27 h 157"/>
                <a:gd name="T22" fmla="*/ 151 w 158"/>
                <a:gd name="T23" fmla="*/ 23 h 157"/>
                <a:gd name="T24" fmla="*/ 133 w 158"/>
                <a:gd name="T25" fmla="*/ 7 h 157"/>
                <a:gd name="T26" fmla="*/ 7 w 158"/>
                <a:gd name="T27" fmla="*/ 7 h 157"/>
                <a:gd name="T28" fmla="*/ 7 w 158"/>
                <a:gd name="T29" fmla="*/ 134 h 157"/>
                <a:gd name="T30" fmla="*/ 24 w 158"/>
                <a:gd name="T31" fmla="*/ 151 h 157"/>
                <a:gd name="T32" fmla="*/ 151 w 158"/>
                <a:gd name="T33" fmla="*/ 151 h 157"/>
                <a:gd name="T34" fmla="*/ 151 w 158"/>
                <a:gd name="T35" fmla="*/ 61 h 157"/>
                <a:gd name="T36" fmla="*/ 154 w 158"/>
                <a:gd name="T37" fmla="*/ 58 h 157"/>
                <a:gd name="T38" fmla="*/ 158 w 158"/>
                <a:gd name="T39" fmla="*/ 61 h 157"/>
                <a:gd name="T40" fmla="*/ 158 w 158"/>
                <a:gd name="T41" fmla="*/ 154 h 157"/>
                <a:gd name="T42" fmla="*/ 154 w 158"/>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57">
                  <a:moveTo>
                    <a:pt x="154" y="157"/>
                  </a:moveTo>
                  <a:cubicBezTo>
                    <a:pt x="24" y="157"/>
                    <a:pt x="24" y="157"/>
                    <a:pt x="24" y="157"/>
                  </a:cubicBezTo>
                  <a:cubicBezTo>
                    <a:pt x="11" y="157"/>
                    <a:pt x="0" y="147"/>
                    <a:pt x="0" y="134"/>
                  </a:cubicBezTo>
                  <a:cubicBezTo>
                    <a:pt x="0" y="130"/>
                    <a:pt x="0" y="130"/>
                    <a:pt x="0" y="130"/>
                  </a:cubicBezTo>
                  <a:cubicBezTo>
                    <a:pt x="0" y="3"/>
                    <a:pt x="0" y="3"/>
                    <a:pt x="0" y="3"/>
                  </a:cubicBezTo>
                  <a:cubicBezTo>
                    <a:pt x="0" y="1"/>
                    <a:pt x="2" y="0"/>
                    <a:pt x="3" y="0"/>
                  </a:cubicBezTo>
                  <a:cubicBezTo>
                    <a:pt x="133" y="0"/>
                    <a:pt x="133" y="0"/>
                    <a:pt x="133" y="0"/>
                  </a:cubicBezTo>
                  <a:cubicBezTo>
                    <a:pt x="147" y="0"/>
                    <a:pt x="158" y="11"/>
                    <a:pt x="158" y="23"/>
                  </a:cubicBezTo>
                  <a:cubicBezTo>
                    <a:pt x="158" y="27"/>
                    <a:pt x="158" y="27"/>
                    <a:pt x="158" y="27"/>
                  </a:cubicBezTo>
                  <a:cubicBezTo>
                    <a:pt x="158" y="29"/>
                    <a:pt x="156" y="31"/>
                    <a:pt x="154" y="31"/>
                  </a:cubicBezTo>
                  <a:cubicBezTo>
                    <a:pt x="152" y="31"/>
                    <a:pt x="151" y="29"/>
                    <a:pt x="151" y="27"/>
                  </a:cubicBezTo>
                  <a:cubicBezTo>
                    <a:pt x="151" y="23"/>
                    <a:pt x="151" y="23"/>
                    <a:pt x="151" y="23"/>
                  </a:cubicBezTo>
                  <a:cubicBezTo>
                    <a:pt x="151" y="14"/>
                    <a:pt x="143" y="7"/>
                    <a:pt x="133" y="7"/>
                  </a:cubicBezTo>
                  <a:cubicBezTo>
                    <a:pt x="7" y="7"/>
                    <a:pt x="7" y="7"/>
                    <a:pt x="7" y="7"/>
                  </a:cubicBezTo>
                  <a:cubicBezTo>
                    <a:pt x="7" y="134"/>
                    <a:pt x="7" y="134"/>
                    <a:pt x="7" y="134"/>
                  </a:cubicBezTo>
                  <a:cubicBezTo>
                    <a:pt x="7" y="143"/>
                    <a:pt x="15" y="151"/>
                    <a:pt x="24" y="151"/>
                  </a:cubicBezTo>
                  <a:cubicBezTo>
                    <a:pt x="151" y="151"/>
                    <a:pt x="151" y="151"/>
                    <a:pt x="151" y="151"/>
                  </a:cubicBezTo>
                  <a:cubicBezTo>
                    <a:pt x="151" y="61"/>
                    <a:pt x="151" y="61"/>
                    <a:pt x="151" y="61"/>
                  </a:cubicBezTo>
                  <a:cubicBezTo>
                    <a:pt x="151" y="59"/>
                    <a:pt x="152" y="58"/>
                    <a:pt x="154" y="58"/>
                  </a:cubicBezTo>
                  <a:cubicBezTo>
                    <a:pt x="156" y="58"/>
                    <a:pt x="158" y="59"/>
                    <a:pt x="158" y="61"/>
                  </a:cubicBezTo>
                  <a:cubicBezTo>
                    <a:pt x="158" y="154"/>
                    <a:pt x="158" y="154"/>
                    <a:pt x="158" y="154"/>
                  </a:cubicBezTo>
                  <a:cubicBezTo>
                    <a:pt x="158" y="156"/>
                    <a:pt x="156" y="157"/>
                    <a:pt x="154"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292">
              <a:extLst>
                <a:ext uri="{FF2B5EF4-FFF2-40B4-BE49-F238E27FC236}">
                  <a16:creationId xmlns:a16="http://schemas.microsoft.com/office/drawing/2014/main" id="{C48BA9A5-E8B4-4D19-B0FC-9AAC4BF30786}"/>
                </a:ext>
              </a:extLst>
            </p:cNvPr>
            <p:cNvSpPr>
              <a:spLocks/>
            </p:cNvSpPr>
            <p:nvPr/>
          </p:nvSpPr>
          <p:spPr bwMode="auto">
            <a:xfrm>
              <a:off x="4682" y="3548"/>
              <a:ext cx="458" cy="355"/>
            </a:xfrm>
            <a:custGeom>
              <a:avLst/>
              <a:gdLst>
                <a:gd name="T0" fmla="*/ 38 w 151"/>
                <a:gd name="T1" fmla="*/ 117 h 117"/>
                <a:gd name="T2" fmla="*/ 35 w 151"/>
                <a:gd name="T3" fmla="*/ 116 h 117"/>
                <a:gd name="T4" fmla="*/ 1 w 151"/>
                <a:gd name="T5" fmla="*/ 82 h 117"/>
                <a:gd name="T6" fmla="*/ 1 w 151"/>
                <a:gd name="T7" fmla="*/ 77 h 117"/>
                <a:gd name="T8" fmla="*/ 6 w 151"/>
                <a:gd name="T9" fmla="*/ 77 h 117"/>
                <a:gd name="T10" fmla="*/ 38 w 151"/>
                <a:gd name="T11" fmla="*/ 109 h 117"/>
                <a:gd name="T12" fmla="*/ 145 w 151"/>
                <a:gd name="T13" fmla="*/ 2 h 117"/>
                <a:gd name="T14" fmla="*/ 150 w 151"/>
                <a:gd name="T15" fmla="*/ 2 h 117"/>
                <a:gd name="T16" fmla="*/ 150 w 151"/>
                <a:gd name="T17" fmla="*/ 6 h 117"/>
                <a:gd name="T18" fmla="*/ 40 w 151"/>
                <a:gd name="T19" fmla="*/ 116 h 117"/>
                <a:gd name="T20" fmla="*/ 38 w 151"/>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17">
                  <a:moveTo>
                    <a:pt x="38" y="117"/>
                  </a:moveTo>
                  <a:cubicBezTo>
                    <a:pt x="37" y="117"/>
                    <a:pt x="36" y="117"/>
                    <a:pt x="35" y="116"/>
                  </a:cubicBezTo>
                  <a:cubicBezTo>
                    <a:pt x="1" y="82"/>
                    <a:pt x="1" y="82"/>
                    <a:pt x="1" y="82"/>
                  </a:cubicBezTo>
                  <a:cubicBezTo>
                    <a:pt x="0" y="80"/>
                    <a:pt x="0" y="78"/>
                    <a:pt x="1" y="77"/>
                  </a:cubicBezTo>
                  <a:cubicBezTo>
                    <a:pt x="2" y="76"/>
                    <a:pt x="5" y="76"/>
                    <a:pt x="6" y="77"/>
                  </a:cubicBezTo>
                  <a:cubicBezTo>
                    <a:pt x="38" y="109"/>
                    <a:pt x="38" y="109"/>
                    <a:pt x="38" y="109"/>
                  </a:cubicBezTo>
                  <a:cubicBezTo>
                    <a:pt x="145" y="2"/>
                    <a:pt x="145" y="2"/>
                    <a:pt x="145" y="2"/>
                  </a:cubicBezTo>
                  <a:cubicBezTo>
                    <a:pt x="146" y="0"/>
                    <a:pt x="149" y="0"/>
                    <a:pt x="150" y="2"/>
                  </a:cubicBezTo>
                  <a:cubicBezTo>
                    <a:pt x="151" y="3"/>
                    <a:pt x="151" y="5"/>
                    <a:pt x="150" y="6"/>
                  </a:cubicBezTo>
                  <a:cubicBezTo>
                    <a:pt x="40" y="116"/>
                    <a:pt x="40" y="116"/>
                    <a:pt x="40" y="116"/>
                  </a:cubicBezTo>
                  <a:cubicBezTo>
                    <a:pt x="40" y="117"/>
                    <a:pt x="39" y="117"/>
                    <a:pt x="38"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953514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0B0BB-A14A-66E4-F021-73075C47359C}"/>
              </a:ext>
            </a:extLst>
          </p:cNvPr>
          <p:cNvSpPr>
            <a:spLocks noGrp="1"/>
          </p:cNvSpPr>
          <p:nvPr>
            <p:ph type="title"/>
          </p:nvPr>
        </p:nvSpPr>
        <p:spPr/>
        <p:txBody>
          <a:bodyPr/>
          <a:lstStyle/>
          <a:p>
            <a:r>
              <a:rPr lang="en-US"/>
              <a:t>All the Extras</a:t>
            </a:r>
          </a:p>
        </p:txBody>
      </p:sp>
      <p:sp>
        <p:nvSpPr>
          <p:cNvPr id="17" name="TextBox 16">
            <a:extLst>
              <a:ext uri="{FF2B5EF4-FFF2-40B4-BE49-F238E27FC236}">
                <a16:creationId xmlns:a16="http://schemas.microsoft.com/office/drawing/2014/main" id="{043B3BA7-0448-9E2D-42F3-3C867BCCAFA9}"/>
              </a:ext>
            </a:extLst>
          </p:cNvPr>
          <p:cNvSpPr txBox="1"/>
          <p:nvPr/>
        </p:nvSpPr>
        <p:spPr>
          <a:xfrm>
            <a:off x="461049" y="2931863"/>
            <a:ext cx="3051340" cy="923330"/>
          </a:xfrm>
          <a:prstGeom prst="rect">
            <a:avLst/>
          </a:prstGeom>
          <a:noFill/>
        </p:spPr>
        <p:txBody>
          <a:bodyPr wrap="square" rtlCol="0">
            <a:spAutoFit/>
          </a:bodyPr>
          <a:lstStyle/>
          <a:p>
            <a:pPr marL="285750" indent="-285750">
              <a:buClr>
                <a:schemeClr val="accent1"/>
              </a:buClr>
              <a:buFont typeface="Arial" panose="020B0604020202020204" pitchFamily="34" charset="0"/>
              <a:buChar char="•"/>
            </a:pPr>
            <a:r>
              <a:rPr lang="en-US"/>
              <a:t>Low levels of social support</a:t>
            </a:r>
          </a:p>
          <a:p>
            <a:pPr marL="285750" indent="-285750">
              <a:buClr>
                <a:schemeClr val="accent1"/>
              </a:buClr>
              <a:buFont typeface="Arial" panose="020B0604020202020204" pitchFamily="34" charset="0"/>
              <a:buChar char="•"/>
            </a:pPr>
            <a:r>
              <a:rPr lang="en-US"/>
              <a:t>Poor social determinants of health (</a:t>
            </a:r>
            <a:r>
              <a:rPr lang="en-US" err="1"/>
              <a:t>SDoH</a:t>
            </a:r>
            <a:r>
              <a:rPr lang="en-US"/>
              <a:t>)</a:t>
            </a:r>
          </a:p>
        </p:txBody>
      </p:sp>
      <p:sp>
        <p:nvSpPr>
          <p:cNvPr id="18" name="TextBox 17">
            <a:extLst>
              <a:ext uri="{FF2B5EF4-FFF2-40B4-BE49-F238E27FC236}">
                <a16:creationId xmlns:a16="http://schemas.microsoft.com/office/drawing/2014/main" id="{B9455950-3F3E-0FDE-BA23-4EC90E96DF4C}"/>
              </a:ext>
            </a:extLst>
          </p:cNvPr>
          <p:cNvSpPr txBox="1"/>
          <p:nvPr/>
        </p:nvSpPr>
        <p:spPr>
          <a:xfrm>
            <a:off x="2056156" y="5461603"/>
            <a:ext cx="3051341" cy="646331"/>
          </a:xfrm>
          <a:prstGeom prst="rect">
            <a:avLst/>
          </a:prstGeom>
          <a:noFill/>
        </p:spPr>
        <p:txBody>
          <a:bodyPr wrap="square" rtlCol="0">
            <a:spAutoFit/>
          </a:bodyPr>
          <a:lstStyle/>
          <a:p>
            <a:r>
              <a:rPr lang="en-US"/>
              <a:t>Prioritize affordability and supplemental benefits</a:t>
            </a:r>
          </a:p>
        </p:txBody>
      </p:sp>
      <p:sp>
        <p:nvSpPr>
          <p:cNvPr id="19" name="TextBox 18">
            <a:extLst>
              <a:ext uri="{FF2B5EF4-FFF2-40B4-BE49-F238E27FC236}">
                <a16:creationId xmlns:a16="http://schemas.microsoft.com/office/drawing/2014/main" id="{9E6E22C3-41B0-C266-7DA4-96058873191F}"/>
              </a:ext>
            </a:extLst>
          </p:cNvPr>
          <p:cNvSpPr txBox="1"/>
          <p:nvPr/>
        </p:nvSpPr>
        <p:spPr>
          <a:xfrm>
            <a:off x="4125884" y="2942276"/>
            <a:ext cx="2252587" cy="646331"/>
          </a:xfrm>
          <a:prstGeom prst="rect">
            <a:avLst/>
          </a:prstGeom>
          <a:noFill/>
        </p:spPr>
        <p:txBody>
          <a:bodyPr wrap="square" rtlCol="0">
            <a:spAutoFit/>
          </a:bodyPr>
          <a:lstStyle/>
          <a:p>
            <a:r>
              <a:rPr lang="en-US"/>
              <a:t>Looking for support managing health</a:t>
            </a:r>
          </a:p>
        </p:txBody>
      </p:sp>
      <p:sp>
        <p:nvSpPr>
          <p:cNvPr id="5" name="TextBox 4">
            <a:extLst>
              <a:ext uri="{FF2B5EF4-FFF2-40B4-BE49-F238E27FC236}">
                <a16:creationId xmlns:a16="http://schemas.microsoft.com/office/drawing/2014/main" id="{AEFA44B6-2FBD-AC55-B253-41346CBADC74}"/>
              </a:ext>
            </a:extLst>
          </p:cNvPr>
          <p:cNvSpPr txBox="1"/>
          <p:nvPr/>
        </p:nvSpPr>
        <p:spPr>
          <a:xfrm>
            <a:off x="8206994" y="3043350"/>
            <a:ext cx="2554160" cy="369332"/>
          </a:xfrm>
          <a:prstGeom prst="rect">
            <a:avLst/>
          </a:prstGeom>
          <a:noFill/>
        </p:spPr>
        <p:txBody>
          <a:bodyPr wrap="square" rtlCol="0">
            <a:spAutoFit/>
          </a:bodyPr>
          <a:lstStyle/>
          <a:p>
            <a:r>
              <a:rPr lang="en-US"/>
              <a:t>of the Medicare market </a:t>
            </a:r>
          </a:p>
        </p:txBody>
      </p:sp>
      <p:sp>
        <p:nvSpPr>
          <p:cNvPr id="6" name="TextBox 5">
            <a:extLst>
              <a:ext uri="{FF2B5EF4-FFF2-40B4-BE49-F238E27FC236}">
                <a16:creationId xmlns:a16="http://schemas.microsoft.com/office/drawing/2014/main" id="{80DC7AC9-301E-8D15-1005-B1ADAD4E8103}"/>
              </a:ext>
            </a:extLst>
          </p:cNvPr>
          <p:cNvSpPr txBox="1"/>
          <p:nvPr/>
        </p:nvSpPr>
        <p:spPr>
          <a:xfrm>
            <a:off x="7020120" y="1505243"/>
            <a:ext cx="5452867" cy="1569660"/>
          </a:xfrm>
          <a:prstGeom prst="rect">
            <a:avLst/>
          </a:prstGeom>
          <a:noFill/>
        </p:spPr>
        <p:txBody>
          <a:bodyPr wrap="square" rtlCol="0">
            <a:spAutoFit/>
          </a:bodyPr>
          <a:lstStyle/>
          <a:p>
            <a:r>
              <a:rPr lang="en-US" sz="9600" b="1">
                <a:solidFill>
                  <a:srgbClr val="5B991A"/>
                </a:solidFill>
              </a:rPr>
              <a:t>10%–15%</a:t>
            </a:r>
          </a:p>
        </p:txBody>
      </p:sp>
      <p:sp>
        <p:nvSpPr>
          <p:cNvPr id="7" name="Rounded Rectangle 6">
            <a:extLst>
              <a:ext uri="{FF2B5EF4-FFF2-40B4-BE49-F238E27FC236}">
                <a16:creationId xmlns:a16="http://schemas.microsoft.com/office/drawing/2014/main" id="{0C77A057-71FE-F133-29CD-4F45053E0EB4}"/>
              </a:ext>
            </a:extLst>
          </p:cNvPr>
          <p:cNvSpPr/>
          <p:nvPr/>
        </p:nvSpPr>
        <p:spPr>
          <a:xfrm>
            <a:off x="7117246" y="4123883"/>
            <a:ext cx="4256834" cy="172615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2" name="TextBox 21">
            <a:extLst>
              <a:ext uri="{FF2B5EF4-FFF2-40B4-BE49-F238E27FC236}">
                <a16:creationId xmlns:a16="http://schemas.microsoft.com/office/drawing/2014/main" id="{C4BA98DA-0777-5199-2838-AFF5BE55D0C5}"/>
              </a:ext>
            </a:extLst>
          </p:cNvPr>
          <p:cNvSpPr txBox="1"/>
          <p:nvPr/>
        </p:nvSpPr>
        <p:spPr>
          <a:xfrm>
            <a:off x="7468683" y="4675480"/>
            <a:ext cx="3718287" cy="523220"/>
          </a:xfrm>
          <a:prstGeom prst="rect">
            <a:avLst/>
          </a:prstGeom>
          <a:noFill/>
        </p:spPr>
        <p:txBody>
          <a:bodyPr wrap="square" rtlCol="0">
            <a:spAutoFit/>
          </a:bodyPr>
          <a:lstStyle/>
          <a:p>
            <a:pPr marL="457200" indent="-457200">
              <a:buFont typeface="Arial" panose="020B0604020202020204" pitchFamily="34" charset="0"/>
              <a:buChar char="•"/>
            </a:pPr>
            <a:r>
              <a:rPr lang="en-US" sz="2800">
                <a:solidFill>
                  <a:srgbClr val="114A21"/>
                </a:solidFill>
              </a:rPr>
              <a:t>60% choose MA</a:t>
            </a:r>
            <a:r>
              <a:rPr lang="en-US" sz="2800" baseline="30000">
                <a:solidFill>
                  <a:srgbClr val="114A21"/>
                </a:solidFill>
              </a:rPr>
              <a:t>26</a:t>
            </a:r>
          </a:p>
        </p:txBody>
      </p:sp>
      <p:sp>
        <p:nvSpPr>
          <p:cNvPr id="26" name="Oval 25">
            <a:extLst>
              <a:ext uri="{FF2B5EF4-FFF2-40B4-BE49-F238E27FC236}">
                <a16:creationId xmlns:a16="http://schemas.microsoft.com/office/drawing/2014/main" id="{EEA3F0D0-AE95-8B59-9308-C53118C683F4}"/>
              </a:ext>
            </a:extLst>
          </p:cNvPr>
          <p:cNvSpPr/>
          <p:nvPr/>
        </p:nvSpPr>
        <p:spPr>
          <a:xfrm>
            <a:off x="1118592" y="1138293"/>
            <a:ext cx="1510195" cy="1510195"/>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Oval 26">
            <a:extLst>
              <a:ext uri="{FF2B5EF4-FFF2-40B4-BE49-F238E27FC236}">
                <a16:creationId xmlns:a16="http://schemas.microsoft.com/office/drawing/2014/main" id="{BFCBD0A9-FF17-4E54-6587-0BA73F0DB7D2}"/>
              </a:ext>
            </a:extLst>
          </p:cNvPr>
          <p:cNvSpPr/>
          <p:nvPr/>
        </p:nvSpPr>
        <p:spPr>
          <a:xfrm>
            <a:off x="4347567" y="1146860"/>
            <a:ext cx="1510195" cy="1510195"/>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8" name="Oval 27">
            <a:extLst>
              <a:ext uri="{FF2B5EF4-FFF2-40B4-BE49-F238E27FC236}">
                <a16:creationId xmlns:a16="http://schemas.microsoft.com/office/drawing/2014/main" id="{059EF6CC-C83E-0E38-F68F-5AA1A6DDDA74}"/>
              </a:ext>
            </a:extLst>
          </p:cNvPr>
          <p:cNvSpPr/>
          <p:nvPr/>
        </p:nvSpPr>
        <p:spPr>
          <a:xfrm>
            <a:off x="2613602" y="3722476"/>
            <a:ext cx="1510195" cy="1510195"/>
          </a:xfrm>
          <a:prstGeom prst="ellipse">
            <a:avLst/>
          </a:prstGeom>
          <a:solidFill>
            <a:srgbClr val="114A21"/>
          </a:solidFill>
          <a:ln w="63500" cap="flat"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9" name="Group 406" title="User icon">
            <a:extLst>
              <a:ext uri="{FF2B5EF4-FFF2-40B4-BE49-F238E27FC236}">
                <a16:creationId xmlns:a16="http://schemas.microsoft.com/office/drawing/2014/main" id="{4FBCD6D5-E871-65C0-6FAE-D6FF8859ACC2}"/>
              </a:ext>
            </a:extLst>
          </p:cNvPr>
          <p:cNvGrpSpPr>
            <a:grpSpLocks noChangeAspect="1"/>
          </p:cNvGrpSpPr>
          <p:nvPr/>
        </p:nvGrpSpPr>
        <p:grpSpPr bwMode="auto">
          <a:xfrm>
            <a:off x="1594289" y="1629887"/>
            <a:ext cx="587375" cy="555625"/>
            <a:chOff x="7435" y="4554"/>
            <a:chExt cx="555" cy="525"/>
          </a:xfrm>
          <a:solidFill>
            <a:schemeClr val="bg2"/>
          </a:solidFill>
        </p:grpSpPr>
        <p:sp>
          <p:nvSpPr>
            <p:cNvPr id="30" name="Freeform 407">
              <a:extLst>
                <a:ext uri="{FF2B5EF4-FFF2-40B4-BE49-F238E27FC236}">
                  <a16:creationId xmlns:a16="http://schemas.microsoft.com/office/drawing/2014/main" id="{C84F1A1D-BFDD-0C7C-09AA-BCE78B793885}"/>
                </a:ext>
              </a:extLst>
            </p:cNvPr>
            <p:cNvSpPr>
              <a:spLocks noEditPoints="1"/>
            </p:cNvSpPr>
            <p:nvPr/>
          </p:nvSpPr>
          <p:spPr bwMode="auto">
            <a:xfrm>
              <a:off x="7590" y="4554"/>
              <a:ext cx="245" cy="331"/>
            </a:xfrm>
            <a:custGeom>
              <a:avLst/>
              <a:gdLst>
                <a:gd name="T0" fmla="*/ 41 w 81"/>
                <a:gd name="T1" fmla="*/ 109 h 109"/>
                <a:gd name="T2" fmla="*/ 0 w 81"/>
                <a:gd name="T3" fmla="*/ 44 h 109"/>
                <a:gd name="T4" fmla="*/ 41 w 81"/>
                <a:gd name="T5" fmla="*/ 0 h 109"/>
                <a:gd name="T6" fmla="*/ 81 w 81"/>
                <a:gd name="T7" fmla="*/ 44 h 109"/>
                <a:gd name="T8" fmla="*/ 41 w 81"/>
                <a:gd name="T9" fmla="*/ 109 h 109"/>
                <a:gd name="T10" fmla="*/ 41 w 81"/>
                <a:gd name="T11" fmla="*/ 8 h 109"/>
                <a:gd name="T12" fmla="*/ 8 w 81"/>
                <a:gd name="T13" fmla="*/ 44 h 109"/>
                <a:gd name="T14" fmla="*/ 41 w 81"/>
                <a:gd name="T15" fmla="*/ 101 h 109"/>
                <a:gd name="T16" fmla="*/ 73 w 81"/>
                <a:gd name="T17" fmla="*/ 44 h 109"/>
                <a:gd name="T18" fmla="*/ 41 w 81"/>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9">
                  <a:moveTo>
                    <a:pt x="41" y="109"/>
                  </a:moveTo>
                  <a:cubicBezTo>
                    <a:pt x="9" y="109"/>
                    <a:pt x="0" y="67"/>
                    <a:pt x="0" y="44"/>
                  </a:cubicBezTo>
                  <a:cubicBezTo>
                    <a:pt x="0" y="15"/>
                    <a:pt x="14" y="0"/>
                    <a:pt x="41" y="0"/>
                  </a:cubicBezTo>
                  <a:cubicBezTo>
                    <a:pt x="67" y="0"/>
                    <a:pt x="81" y="15"/>
                    <a:pt x="81" y="44"/>
                  </a:cubicBezTo>
                  <a:cubicBezTo>
                    <a:pt x="81" y="67"/>
                    <a:pt x="72" y="109"/>
                    <a:pt x="41" y="109"/>
                  </a:cubicBezTo>
                  <a:close/>
                  <a:moveTo>
                    <a:pt x="41" y="8"/>
                  </a:moveTo>
                  <a:cubicBezTo>
                    <a:pt x="19" y="8"/>
                    <a:pt x="8" y="20"/>
                    <a:pt x="8" y="44"/>
                  </a:cubicBezTo>
                  <a:cubicBezTo>
                    <a:pt x="8" y="60"/>
                    <a:pt x="14" y="101"/>
                    <a:pt x="41" y="101"/>
                  </a:cubicBezTo>
                  <a:cubicBezTo>
                    <a:pt x="67" y="101"/>
                    <a:pt x="73" y="60"/>
                    <a:pt x="73" y="44"/>
                  </a:cubicBezTo>
                  <a:cubicBezTo>
                    <a:pt x="73" y="20"/>
                    <a:pt x="63" y="8"/>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408">
              <a:extLst>
                <a:ext uri="{FF2B5EF4-FFF2-40B4-BE49-F238E27FC236}">
                  <a16:creationId xmlns:a16="http://schemas.microsoft.com/office/drawing/2014/main" id="{4E909813-032A-6928-88A3-B5196DC49F3D}"/>
                </a:ext>
              </a:extLst>
            </p:cNvPr>
            <p:cNvSpPr>
              <a:spLocks/>
            </p:cNvSpPr>
            <p:nvPr/>
          </p:nvSpPr>
          <p:spPr bwMode="auto">
            <a:xfrm>
              <a:off x="7435" y="4851"/>
              <a:ext cx="555" cy="228"/>
            </a:xfrm>
            <a:custGeom>
              <a:avLst/>
              <a:gdLst>
                <a:gd name="T0" fmla="*/ 92 w 183"/>
                <a:gd name="T1" fmla="*/ 75 h 75"/>
                <a:gd name="T2" fmla="*/ 1 w 183"/>
                <a:gd name="T3" fmla="*/ 59 h 75"/>
                <a:gd name="T4" fmla="*/ 0 w 183"/>
                <a:gd name="T5" fmla="*/ 58 h 75"/>
                <a:gd name="T6" fmla="*/ 20 w 183"/>
                <a:gd name="T7" fmla="*/ 10 h 75"/>
                <a:gd name="T8" fmla="*/ 53 w 183"/>
                <a:gd name="T9" fmla="*/ 0 h 75"/>
                <a:gd name="T10" fmla="*/ 57 w 183"/>
                <a:gd name="T11" fmla="*/ 4 h 75"/>
                <a:gd name="T12" fmla="*/ 54 w 183"/>
                <a:gd name="T13" fmla="*/ 8 h 75"/>
                <a:gd name="T14" fmla="*/ 25 w 183"/>
                <a:gd name="T15" fmla="*/ 16 h 75"/>
                <a:gd name="T16" fmla="*/ 8 w 183"/>
                <a:gd name="T17" fmla="*/ 57 h 75"/>
                <a:gd name="T18" fmla="*/ 92 w 183"/>
                <a:gd name="T19" fmla="*/ 67 h 75"/>
                <a:gd name="T20" fmla="*/ 175 w 183"/>
                <a:gd name="T21" fmla="*/ 57 h 75"/>
                <a:gd name="T22" fmla="*/ 159 w 183"/>
                <a:gd name="T23" fmla="*/ 16 h 75"/>
                <a:gd name="T24" fmla="*/ 130 w 183"/>
                <a:gd name="T25" fmla="*/ 8 h 75"/>
                <a:gd name="T26" fmla="*/ 126 w 183"/>
                <a:gd name="T27" fmla="*/ 4 h 75"/>
                <a:gd name="T28" fmla="*/ 130 w 183"/>
                <a:gd name="T29" fmla="*/ 0 h 75"/>
                <a:gd name="T30" fmla="*/ 163 w 183"/>
                <a:gd name="T31" fmla="*/ 10 h 75"/>
                <a:gd name="T32" fmla="*/ 183 w 183"/>
                <a:gd name="T33" fmla="*/ 58 h 75"/>
                <a:gd name="T34" fmla="*/ 183 w 183"/>
                <a:gd name="T35" fmla="*/ 59 h 75"/>
                <a:gd name="T36" fmla="*/ 92 w 183"/>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75">
                  <a:moveTo>
                    <a:pt x="92" y="75"/>
                  </a:moveTo>
                  <a:cubicBezTo>
                    <a:pt x="12" y="75"/>
                    <a:pt x="2" y="64"/>
                    <a:pt x="1" y="59"/>
                  </a:cubicBezTo>
                  <a:cubicBezTo>
                    <a:pt x="0" y="59"/>
                    <a:pt x="0" y="58"/>
                    <a:pt x="0" y="58"/>
                  </a:cubicBezTo>
                  <a:cubicBezTo>
                    <a:pt x="3" y="36"/>
                    <a:pt x="7" y="19"/>
                    <a:pt x="20" y="10"/>
                  </a:cubicBezTo>
                  <a:cubicBezTo>
                    <a:pt x="30" y="2"/>
                    <a:pt x="47" y="1"/>
                    <a:pt x="53" y="0"/>
                  </a:cubicBezTo>
                  <a:cubicBezTo>
                    <a:pt x="55" y="0"/>
                    <a:pt x="57" y="1"/>
                    <a:pt x="57" y="4"/>
                  </a:cubicBezTo>
                  <a:cubicBezTo>
                    <a:pt x="58" y="6"/>
                    <a:pt x="56" y="8"/>
                    <a:pt x="54" y="8"/>
                  </a:cubicBezTo>
                  <a:cubicBezTo>
                    <a:pt x="49" y="8"/>
                    <a:pt x="33" y="10"/>
                    <a:pt x="25" y="16"/>
                  </a:cubicBezTo>
                  <a:cubicBezTo>
                    <a:pt x="15" y="23"/>
                    <a:pt x="11" y="34"/>
                    <a:pt x="8" y="57"/>
                  </a:cubicBezTo>
                  <a:cubicBezTo>
                    <a:pt x="11" y="59"/>
                    <a:pt x="25" y="67"/>
                    <a:pt x="92" y="67"/>
                  </a:cubicBezTo>
                  <a:cubicBezTo>
                    <a:pt x="158" y="67"/>
                    <a:pt x="172" y="59"/>
                    <a:pt x="175" y="57"/>
                  </a:cubicBezTo>
                  <a:cubicBezTo>
                    <a:pt x="173" y="34"/>
                    <a:pt x="168" y="23"/>
                    <a:pt x="159" y="16"/>
                  </a:cubicBezTo>
                  <a:cubicBezTo>
                    <a:pt x="150" y="10"/>
                    <a:pt x="134" y="8"/>
                    <a:pt x="130" y="8"/>
                  </a:cubicBezTo>
                  <a:cubicBezTo>
                    <a:pt x="127" y="8"/>
                    <a:pt x="126" y="6"/>
                    <a:pt x="126" y="4"/>
                  </a:cubicBezTo>
                  <a:cubicBezTo>
                    <a:pt x="126" y="1"/>
                    <a:pt x="128" y="0"/>
                    <a:pt x="130" y="0"/>
                  </a:cubicBezTo>
                  <a:cubicBezTo>
                    <a:pt x="137" y="1"/>
                    <a:pt x="153" y="2"/>
                    <a:pt x="163" y="10"/>
                  </a:cubicBezTo>
                  <a:cubicBezTo>
                    <a:pt x="177" y="19"/>
                    <a:pt x="181" y="36"/>
                    <a:pt x="183" y="58"/>
                  </a:cubicBezTo>
                  <a:cubicBezTo>
                    <a:pt x="183" y="58"/>
                    <a:pt x="183" y="59"/>
                    <a:pt x="183" y="59"/>
                  </a:cubicBezTo>
                  <a:cubicBezTo>
                    <a:pt x="182" y="64"/>
                    <a:pt x="171" y="75"/>
                    <a:pt x="9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2" name="Group 495" title="Like icon">
            <a:extLst>
              <a:ext uri="{FF2B5EF4-FFF2-40B4-BE49-F238E27FC236}">
                <a16:creationId xmlns:a16="http://schemas.microsoft.com/office/drawing/2014/main" id="{A603349B-D8E2-0369-2A05-8FA0213C1FED}"/>
              </a:ext>
            </a:extLst>
          </p:cNvPr>
          <p:cNvGrpSpPr>
            <a:grpSpLocks noChangeAspect="1"/>
          </p:cNvGrpSpPr>
          <p:nvPr/>
        </p:nvGrpSpPr>
        <p:grpSpPr bwMode="auto">
          <a:xfrm>
            <a:off x="4789397" y="1583321"/>
            <a:ext cx="626533" cy="602191"/>
            <a:chOff x="4566" y="5577"/>
            <a:chExt cx="592" cy="569"/>
          </a:xfrm>
          <a:solidFill>
            <a:schemeClr val="bg2"/>
          </a:solidFill>
        </p:grpSpPr>
        <p:sp>
          <p:nvSpPr>
            <p:cNvPr id="33" name="Freeform 496">
              <a:extLst>
                <a:ext uri="{FF2B5EF4-FFF2-40B4-BE49-F238E27FC236}">
                  <a16:creationId xmlns:a16="http://schemas.microsoft.com/office/drawing/2014/main" id="{A84EEAE0-9DCB-9ED8-DAEF-0296815B10A6}"/>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497">
              <a:extLst>
                <a:ext uri="{FF2B5EF4-FFF2-40B4-BE49-F238E27FC236}">
                  <a16:creationId xmlns:a16="http://schemas.microsoft.com/office/drawing/2014/main" id="{FA7C98A8-53D7-4C85-85A7-108F8A3A0CA9}"/>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5" name="Group 500" title="Dollar Tag icon">
            <a:extLst>
              <a:ext uri="{FF2B5EF4-FFF2-40B4-BE49-F238E27FC236}">
                <a16:creationId xmlns:a16="http://schemas.microsoft.com/office/drawing/2014/main" id="{FE542879-9513-3D2D-BADB-3D75B875EC5E}"/>
              </a:ext>
            </a:extLst>
          </p:cNvPr>
          <p:cNvGrpSpPr>
            <a:grpSpLocks noChangeAspect="1"/>
          </p:cNvGrpSpPr>
          <p:nvPr/>
        </p:nvGrpSpPr>
        <p:grpSpPr bwMode="auto">
          <a:xfrm>
            <a:off x="3046716" y="4232476"/>
            <a:ext cx="617009" cy="585259"/>
            <a:chOff x="1699" y="5586"/>
            <a:chExt cx="583" cy="553"/>
          </a:xfrm>
          <a:solidFill>
            <a:schemeClr val="bg2"/>
          </a:solidFill>
        </p:grpSpPr>
        <p:sp>
          <p:nvSpPr>
            <p:cNvPr id="36" name="Freeform 501">
              <a:extLst>
                <a:ext uri="{FF2B5EF4-FFF2-40B4-BE49-F238E27FC236}">
                  <a16:creationId xmlns:a16="http://schemas.microsoft.com/office/drawing/2014/main" id="{C90A5199-8994-B539-FEB8-D92064642206}"/>
                </a:ext>
              </a:extLst>
            </p:cNvPr>
            <p:cNvSpPr>
              <a:spLocks noEditPoints="1"/>
            </p:cNvSpPr>
            <p:nvPr/>
          </p:nvSpPr>
          <p:spPr bwMode="auto">
            <a:xfrm>
              <a:off x="2106" y="5653"/>
              <a:ext cx="109" cy="109"/>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7 h 36"/>
                <a:gd name="T12" fmla="*/ 8 w 36"/>
                <a:gd name="T13" fmla="*/ 18 h 36"/>
                <a:gd name="T14" fmla="*/ 18 w 36"/>
                <a:gd name="T15" fmla="*/ 28 h 36"/>
                <a:gd name="T16" fmla="*/ 29 w 36"/>
                <a:gd name="T17" fmla="*/ 18 h 36"/>
                <a:gd name="T18" fmla="*/ 18 w 36"/>
                <a:gd name="T1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9" y="36"/>
                    <a:pt x="0" y="28"/>
                    <a:pt x="0" y="18"/>
                  </a:cubicBezTo>
                  <a:cubicBezTo>
                    <a:pt x="0" y="8"/>
                    <a:pt x="9" y="0"/>
                    <a:pt x="18" y="0"/>
                  </a:cubicBezTo>
                  <a:cubicBezTo>
                    <a:pt x="28" y="0"/>
                    <a:pt x="36" y="8"/>
                    <a:pt x="36" y="18"/>
                  </a:cubicBezTo>
                  <a:cubicBezTo>
                    <a:pt x="36" y="28"/>
                    <a:pt x="28" y="36"/>
                    <a:pt x="18" y="36"/>
                  </a:cubicBezTo>
                  <a:close/>
                  <a:moveTo>
                    <a:pt x="18" y="7"/>
                  </a:moveTo>
                  <a:cubicBezTo>
                    <a:pt x="12" y="7"/>
                    <a:pt x="8" y="12"/>
                    <a:pt x="8" y="18"/>
                  </a:cubicBezTo>
                  <a:cubicBezTo>
                    <a:pt x="8" y="24"/>
                    <a:pt x="12" y="28"/>
                    <a:pt x="18" y="28"/>
                  </a:cubicBezTo>
                  <a:cubicBezTo>
                    <a:pt x="24" y="28"/>
                    <a:pt x="29" y="24"/>
                    <a:pt x="29" y="18"/>
                  </a:cubicBezTo>
                  <a:cubicBezTo>
                    <a:pt x="29" y="12"/>
                    <a:pt x="24" y="7"/>
                    <a:pt x="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502">
              <a:extLst>
                <a:ext uri="{FF2B5EF4-FFF2-40B4-BE49-F238E27FC236}">
                  <a16:creationId xmlns:a16="http://schemas.microsoft.com/office/drawing/2014/main" id="{27FD930F-0347-5ED2-A40F-9CB0A0BD6652}"/>
                </a:ext>
              </a:extLst>
            </p:cNvPr>
            <p:cNvSpPr>
              <a:spLocks noEditPoints="1"/>
            </p:cNvSpPr>
            <p:nvPr/>
          </p:nvSpPr>
          <p:spPr bwMode="auto">
            <a:xfrm>
              <a:off x="1699" y="5586"/>
              <a:ext cx="583" cy="553"/>
            </a:xfrm>
            <a:custGeom>
              <a:avLst/>
              <a:gdLst>
                <a:gd name="T0" fmla="*/ 77 w 192"/>
                <a:gd name="T1" fmla="*/ 182 h 182"/>
                <a:gd name="T2" fmla="*/ 59 w 192"/>
                <a:gd name="T3" fmla="*/ 175 h 182"/>
                <a:gd name="T4" fmla="*/ 57 w 192"/>
                <a:gd name="T5" fmla="*/ 173 h 182"/>
                <a:gd name="T6" fmla="*/ 2 w 192"/>
                <a:gd name="T7" fmla="*/ 118 h 182"/>
                <a:gd name="T8" fmla="*/ 2 w 192"/>
                <a:gd name="T9" fmla="*/ 113 h 182"/>
                <a:gd name="T10" fmla="*/ 20 w 192"/>
                <a:gd name="T11" fmla="*/ 94 h 182"/>
                <a:gd name="T12" fmla="*/ 108 w 192"/>
                <a:gd name="T13" fmla="*/ 6 h 182"/>
                <a:gd name="T14" fmla="*/ 118 w 192"/>
                <a:gd name="T15" fmla="*/ 2 h 182"/>
                <a:gd name="T16" fmla="*/ 178 w 192"/>
                <a:gd name="T17" fmla="*/ 0 h 182"/>
                <a:gd name="T18" fmla="*/ 178 w 192"/>
                <a:gd name="T19" fmla="*/ 0 h 182"/>
                <a:gd name="T20" fmla="*/ 192 w 192"/>
                <a:gd name="T21" fmla="*/ 15 h 182"/>
                <a:gd name="T22" fmla="*/ 190 w 192"/>
                <a:gd name="T23" fmla="*/ 74 h 182"/>
                <a:gd name="T24" fmla="*/ 186 w 192"/>
                <a:gd name="T25" fmla="*/ 84 h 182"/>
                <a:gd name="T26" fmla="*/ 95 w 192"/>
                <a:gd name="T27" fmla="*/ 175 h 182"/>
                <a:gd name="T28" fmla="*/ 77 w 192"/>
                <a:gd name="T29" fmla="*/ 182 h 182"/>
                <a:gd name="T30" fmla="*/ 9 w 192"/>
                <a:gd name="T31" fmla="*/ 115 h 182"/>
                <a:gd name="T32" fmla="*/ 64 w 192"/>
                <a:gd name="T33" fmla="*/ 170 h 182"/>
                <a:gd name="T34" fmla="*/ 90 w 192"/>
                <a:gd name="T35" fmla="*/ 170 h 182"/>
                <a:gd name="T36" fmla="*/ 181 w 192"/>
                <a:gd name="T37" fmla="*/ 79 h 182"/>
                <a:gd name="T38" fmla="*/ 183 w 192"/>
                <a:gd name="T39" fmla="*/ 74 h 182"/>
                <a:gd name="T40" fmla="*/ 185 w 192"/>
                <a:gd name="T41" fmla="*/ 14 h 182"/>
                <a:gd name="T42" fmla="*/ 178 w 192"/>
                <a:gd name="T43" fmla="*/ 7 h 182"/>
                <a:gd name="T44" fmla="*/ 118 w 192"/>
                <a:gd name="T45" fmla="*/ 9 h 182"/>
                <a:gd name="T46" fmla="*/ 113 w 192"/>
                <a:gd name="T47" fmla="*/ 11 h 182"/>
                <a:gd name="T48" fmla="*/ 9 w 192"/>
                <a:gd name="T49" fmla="*/ 11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82">
                  <a:moveTo>
                    <a:pt x="77" y="182"/>
                  </a:moveTo>
                  <a:cubicBezTo>
                    <a:pt x="70" y="182"/>
                    <a:pt x="64" y="180"/>
                    <a:pt x="59" y="175"/>
                  </a:cubicBezTo>
                  <a:cubicBezTo>
                    <a:pt x="57" y="173"/>
                    <a:pt x="57" y="173"/>
                    <a:pt x="57" y="173"/>
                  </a:cubicBezTo>
                  <a:cubicBezTo>
                    <a:pt x="2" y="118"/>
                    <a:pt x="2" y="118"/>
                    <a:pt x="2" y="118"/>
                  </a:cubicBezTo>
                  <a:cubicBezTo>
                    <a:pt x="0" y="116"/>
                    <a:pt x="0" y="114"/>
                    <a:pt x="2" y="113"/>
                  </a:cubicBezTo>
                  <a:cubicBezTo>
                    <a:pt x="20" y="94"/>
                    <a:pt x="20" y="94"/>
                    <a:pt x="20" y="94"/>
                  </a:cubicBezTo>
                  <a:cubicBezTo>
                    <a:pt x="108" y="6"/>
                    <a:pt x="108" y="6"/>
                    <a:pt x="108" y="6"/>
                  </a:cubicBezTo>
                  <a:cubicBezTo>
                    <a:pt x="111" y="3"/>
                    <a:pt x="114" y="2"/>
                    <a:pt x="118" y="2"/>
                  </a:cubicBezTo>
                  <a:cubicBezTo>
                    <a:pt x="178" y="0"/>
                    <a:pt x="178" y="0"/>
                    <a:pt x="178" y="0"/>
                  </a:cubicBezTo>
                  <a:cubicBezTo>
                    <a:pt x="178" y="0"/>
                    <a:pt x="178" y="0"/>
                    <a:pt x="178" y="0"/>
                  </a:cubicBezTo>
                  <a:cubicBezTo>
                    <a:pt x="186" y="0"/>
                    <a:pt x="192" y="7"/>
                    <a:pt x="192" y="15"/>
                  </a:cubicBezTo>
                  <a:cubicBezTo>
                    <a:pt x="190" y="74"/>
                    <a:pt x="190" y="74"/>
                    <a:pt x="190" y="74"/>
                  </a:cubicBezTo>
                  <a:cubicBezTo>
                    <a:pt x="190" y="78"/>
                    <a:pt x="189" y="81"/>
                    <a:pt x="186" y="84"/>
                  </a:cubicBezTo>
                  <a:cubicBezTo>
                    <a:pt x="95" y="175"/>
                    <a:pt x="95" y="175"/>
                    <a:pt x="95" y="175"/>
                  </a:cubicBezTo>
                  <a:cubicBezTo>
                    <a:pt x="90" y="180"/>
                    <a:pt x="83" y="182"/>
                    <a:pt x="77" y="182"/>
                  </a:cubicBezTo>
                  <a:close/>
                  <a:moveTo>
                    <a:pt x="9" y="115"/>
                  </a:moveTo>
                  <a:cubicBezTo>
                    <a:pt x="64" y="170"/>
                    <a:pt x="64" y="170"/>
                    <a:pt x="64" y="170"/>
                  </a:cubicBezTo>
                  <a:cubicBezTo>
                    <a:pt x="71" y="177"/>
                    <a:pt x="83" y="177"/>
                    <a:pt x="90" y="170"/>
                  </a:cubicBezTo>
                  <a:cubicBezTo>
                    <a:pt x="181" y="79"/>
                    <a:pt x="181" y="79"/>
                    <a:pt x="181" y="79"/>
                  </a:cubicBezTo>
                  <a:cubicBezTo>
                    <a:pt x="182" y="77"/>
                    <a:pt x="183" y="76"/>
                    <a:pt x="183" y="74"/>
                  </a:cubicBezTo>
                  <a:cubicBezTo>
                    <a:pt x="185" y="14"/>
                    <a:pt x="185" y="14"/>
                    <a:pt x="185" y="14"/>
                  </a:cubicBezTo>
                  <a:cubicBezTo>
                    <a:pt x="185" y="11"/>
                    <a:pt x="182" y="7"/>
                    <a:pt x="178" y="7"/>
                  </a:cubicBezTo>
                  <a:cubicBezTo>
                    <a:pt x="118" y="9"/>
                    <a:pt x="118" y="9"/>
                    <a:pt x="118" y="9"/>
                  </a:cubicBezTo>
                  <a:cubicBezTo>
                    <a:pt x="116" y="9"/>
                    <a:pt x="114" y="10"/>
                    <a:pt x="113" y="11"/>
                  </a:cubicBezTo>
                  <a:lnTo>
                    <a:pt x="9"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503">
              <a:extLst>
                <a:ext uri="{FF2B5EF4-FFF2-40B4-BE49-F238E27FC236}">
                  <a16:creationId xmlns:a16="http://schemas.microsoft.com/office/drawing/2014/main" id="{19A7A6D2-4706-F283-2477-BAC289288CA5}"/>
                </a:ext>
              </a:extLst>
            </p:cNvPr>
            <p:cNvSpPr>
              <a:spLocks/>
            </p:cNvSpPr>
            <p:nvPr/>
          </p:nvSpPr>
          <p:spPr bwMode="auto">
            <a:xfrm>
              <a:off x="1890" y="5777"/>
              <a:ext cx="198" cy="192"/>
            </a:xfrm>
            <a:custGeom>
              <a:avLst/>
              <a:gdLst>
                <a:gd name="T0" fmla="*/ 26 w 65"/>
                <a:gd name="T1" fmla="*/ 63 h 63"/>
                <a:gd name="T2" fmla="*/ 9 w 65"/>
                <a:gd name="T3" fmla="*/ 55 h 63"/>
                <a:gd name="T4" fmla="*/ 7 w 65"/>
                <a:gd name="T5" fmla="*/ 27 h 63"/>
                <a:gd name="T6" fmla="*/ 12 w 65"/>
                <a:gd name="T7" fmla="*/ 27 h 63"/>
                <a:gd name="T8" fmla="*/ 12 w 65"/>
                <a:gd name="T9" fmla="*/ 33 h 63"/>
                <a:gd name="T10" fmla="*/ 15 w 65"/>
                <a:gd name="T11" fmla="*/ 50 h 63"/>
                <a:gd name="T12" fmla="*/ 32 w 65"/>
                <a:gd name="T13" fmla="*/ 53 h 63"/>
                <a:gd name="T14" fmla="*/ 30 w 65"/>
                <a:gd name="T15" fmla="*/ 35 h 63"/>
                <a:gd name="T16" fmla="*/ 27 w 65"/>
                <a:gd name="T17" fmla="*/ 7 h 63"/>
                <a:gd name="T18" fmla="*/ 55 w 65"/>
                <a:gd name="T19" fmla="*/ 10 h 63"/>
                <a:gd name="T20" fmla="*/ 58 w 65"/>
                <a:gd name="T21" fmla="*/ 38 h 63"/>
                <a:gd name="T22" fmla="*/ 53 w 65"/>
                <a:gd name="T23" fmla="*/ 38 h 63"/>
                <a:gd name="T24" fmla="*/ 53 w 65"/>
                <a:gd name="T25" fmla="*/ 33 h 63"/>
                <a:gd name="T26" fmla="*/ 55 w 65"/>
                <a:gd name="T27" fmla="*/ 25 h 63"/>
                <a:gd name="T28" fmla="*/ 50 w 65"/>
                <a:gd name="T29" fmla="*/ 15 h 63"/>
                <a:gd name="T30" fmla="*/ 32 w 65"/>
                <a:gd name="T31" fmla="*/ 12 h 63"/>
                <a:gd name="T32" fmla="*/ 35 w 65"/>
                <a:gd name="T33" fmla="*/ 30 h 63"/>
                <a:gd name="T34" fmla="*/ 37 w 65"/>
                <a:gd name="T35" fmla="*/ 58 h 63"/>
                <a:gd name="T36" fmla="*/ 26 w 65"/>
                <a:gd name="T3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 h="63">
                  <a:moveTo>
                    <a:pt x="26" y="63"/>
                  </a:moveTo>
                  <a:cubicBezTo>
                    <a:pt x="20" y="63"/>
                    <a:pt x="14" y="60"/>
                    <a:pt x="9" y="55"/>
                  </a:cubicBezTo>
                  <a:cubicBezTo>
                    <a:pt x="1" y="47"/>
                    <a:pt x="0" y="35"/>
                    <a:pt x="7" y="27"/>
                  </a:cubicBezTo>
                  <a:cubicBezTo>
                    <a:pt x="8" y="26"/>
                    <a:pt x="11" y="26"/>
                    <a:pt x="12" y="27"/>
                  </a:cubicBezTo>
                  <a:cubicBezTo>
                    <a:pt x="13" y="29"/>
                    <a:pt x="13" y="31"/>
                    <a:pt x="12" y="33"/>
                  </a:cubicBezTo>
                  <a:cubicBezTo>
                    <a:pt x="8" y="37"/>
                    <a:pt x="9" y="45"/>
                    <a:pt x="15" y="50"/>
                  </a:cubicBezTo>
                  <a:cubicBezTo>
                    <a:pt x="20" y="56"/>
                    <a:pt x="28" y="57"/>
                    <a:pt x="32" y="53"/>
                  </a:cubicBezTo>
                  <a:cubicBezTo>
                    <a:pt x="37" y="49"/>
                    <a:pt x="35" y="41"/>
                    <a:pt x="30" y="35"/>
                  </a:cubicBezTo>
                  <a:cubicBezTo>
                    <a:pt x="21" y="27"/>
                    <a:pt x="20" y="14"/>
                    <a:pt x="27" y="7"/>
                  </a:cubicBezTo>
                  <a:cubicBezTo>
                    <a:pt x="34" y="0"/>
                    <a:pt x="47" y="1"/>
                    <a:pt x="55" y="10"/>
                  </a:cubicBezTo>
                  <a:cubicBezTo>
                    <a:pt x="64" y="18"/>
                    <a:pt x="65" y="31"/>
                    <a:pt x="58" y="38"/>
                  </a:cubicBezTo>
                  <a:cubicBezTo>
                    <a:pt x="56" y="39"/>
                    <a:pt x="54" y="39"/>
                    <a:pt x="53" y="38"/>
                  </a:cubicBezTo>
                  <a:cubicBezTo>
                    <a:pt x="51" y="36"/>
                    <a:pt x="51" y="34"/>
                    <a:pt x="53" y="33"/>
                  </a:cubicBezTo>
                  <a:cubicBezTo>
                    <a:pt x="55" y="31"/>
                    <a:pt x="55" y="28"/>
                    <a:pt x="55" y="25"/>
                  </a:cubicBezTo>
                  <a:cubicBezTo>
                    <a:pt x="55" y="21"/>
                    <a:pt x="53" y="18"/>
                    <a:pt x="50" y="15"/>
                  </a:cubicBezTo>
                  <a:cubicBezTo>
                    <a:pt x="45" y="9"/>
                    <a:pt x="37" y="8"/>
                    <a:pt x="32" y="12"/>
                  </a:cubicBezTo>
                  <a:cubicBezTo>
                    <a:pt x="28" y="16"/>
                    <a:pt x="29" y="24"/>
                    <a:pt x="35" y="30"/>
                  </a:cubicBezTo>
                  <a:cubicBezTo>
                    <a:pt x="43" y="38"/>
                    <a:pt x="44" y="51"/>
                    <a:pt x="37" y="58"/>
                  </a:cubicBezTo>
                  <a:cubicBezTo>
                    <a:pt x="34" y="61"/>
                    <a:pt x="30" y="63"/>
                    <a:pt x="2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504">
              <a:extLst>
                <a:ext uri="{FF2B5EF4-FFF2-40B4-BE49-F238E27FC236}">
                  <a16:creationId xmlns:a16="http://schemas.microsoft.com/office/drawing/2014/main" id="{18F10AC7-FFDB-FF01-EAA9-1A5301A2355E}"/>
                </a:ext>
              </a:extLst>
            </p:cNvPr>
            <p:cNvSpPr>
              <a:spLocks/>
            </p:cNvSpPr>
            <p:nvPr/>
          </p:nvSpPr>
          <p:spPr bwMode="auto">
            <a:xfrm>
              <a:off x="1887" y="5926"/>
              <a:ext cx="52" cy="49"/>
            </a:xfrm>
            <a:custGeom>
              <a:avLst/>
              <a:gdLst>
                <a:gd name="T0" fmla="*/ 4 w 17"/>
                <a:gd name="T1" fmla="*/ 16 h 16"/>
                <a:gd name="T2" fmla="*/ 2 w 17"/>
                <a:gd name="T3" fmla="*/ 15 h 16"/>
                <a:gd name="T4" fmla="*/ 2 w 17"/>
                <a:gd name="T5" fmla="*/ 10 h 16"/>
                <a:gd name="T6" fmla="*/ 10 w 17"/>
                <a:gd name="T7" fmla="*/ 1 h 16"/>
                <a:gd name="T8" fmla="*/ 16 w 17"/>
                <a:gd name="T9" fmla="*/ 1 h 16"/>
                <a:gd name="T10" fmla="*/ 16 w 17"/>
                <a:gd name="T11" fmla="*/ 6 h 16"/>
                <a:gd name="T12" fmla="*/ 7 w 17"/>
                <a:gd name="T13" fmla="*/ 15 h 16"/>
                <a:gd name="T14" fmla="*/ 4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4" y="16"/>
                  </a:moveTo>
                  <a:cubicBezTo>
                    <a:pt x="3" y="16"/>
                    <a:pt x="2" y="16"/>
                    <a:pt x="2" y="15"/>
                  </a:cubicBezTo>
                  <a:cubicBezTo>
                    <a:pt x="0" y="14"/>
                    <a:pt x="0" y="11"/>
                    <a:pt x="2" y="10"/>
                  </a:cubicBezTo>
                  <a:cubicBezTo>
                    <a:pt x="10" y="1"/>
                    <a:pt x="10" y="1"/>
                    <a:pt x="10" y="1"/>
                  </a:cubicBezTo>
                  <a:cubicBezTo>
                    <a:pt x="12" y="0"/>
                    <a:pt x="14" y="0"/>
                    <a:pt x="16" y="1"/>
                  </a:cubicBezTo>
                  <a:cubicBezTo>
                    <a:pt x="17" y="3"/>
                    <a:pt x="17" y="5"/>
                    <a:pt x="16" y="6"/>
                  </a:cubicBezTo>
                  <a:cubicBezTo>
                    <a:pt x="7" y="15"/>
                    <a:pt x="7" y="15"/>
                    <a:pt x="7" y="15"/>
                  </a:cubicBezTo>
                  <a:cubicBezTo>
                    <a:pt x="6" y="16"/>
                    <a:pt x="5"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505">
              <a:extLst>
                <a:ext uri="{FF2B5EF4-FFF2-40B4-BE49-F238E27FC236}">
                  <a16:creationId xmlns:a16="http://schemas.microsoft.com/office/drawing/2014/main" id="{73FAF59D-C90D-00EC-6652-2F9B72B90976}"/>
                </a:ext>
              </a:extLst>
            </p:cNvPr>
            <p:cNvSpPr>
              <a:spLocks/>
            </p:cNvSpPr>
            <p:nvPr/>
          </p:nvSpPr>
          <p:spPr bwMode="auto">
            <a:xfrm>
              <a:off x="2039" y="5777"/>
              <a:ext cx="49" cy="49"/>
            </a:xfrm>
            <a:custGeom>
              <a:avLst/>
              <a:gdLst>
                <a:gd name="T0" fmla="*/ 4 w 16"/>
                <a:gd name="T1" fmla="*/ 16 h 16"/>
                <a:gd name="T2" fmla="*/ 1 w 16"/>
                <a:gd name="T3" fmla="*/ 15 h 16"/>
                <a:gd name="T4" fmla="*/ 1 w 16"/>
                <a:gd name="T5" fmla="*/ 10 h 16"/>
                <a:gd name="T6" fmla="*/ 9 w 16"/>
                <a:gd name="T7" fmla="*/ 2 h 16"/>
                <a:gd name="T8" fmla="*/ 14 w 16"/>
                <a:gd name="T9" fmla="*/ 2 h 16"/>
                <a:gd name="T10" fmla="*/ 14 w 16"/>
                <a:gd name="T11" fmla="*/ 7 h 16"/>
                <a:gd name="T12" fmla="*/ 6 w 16"/>
                <a:gd name="T13" fmla="*/ 15 h 16"/>
                <a:gd name="T14" fmla="*/ 4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4" y="16"/>
                  </a:moveTo>
                  <a:cubicBezTo>
                    <a:pt x="3" y="16"/>
                    <a:pt x="2" y="15"/>
                    <a:pt x="1" y="15"/>
                  </a:cubicBezTo>
                  <a:cubicBezTo>
                    <a:pt x="0" y="13"/>
                    <a:pt x="0" y="11"/>
                    <a:pt x="1" y="10"/>
                  </a:cubicBezTo>
                  <a:cubicBezTo>
                    <a:pt x="9" y="2"/>
                    <a:pt x="9" y="2"/>
                    <a:pt x="9" y="2"/>
                  </a:cubicBezTo>
                  <a:cubicBezTo>
                    <a:pt x="11" y="0"/>
                    <a:pt x="13" y="0"/>
                    <a:pt x="14" y="2"/>
                  </a:cubicBezTo>
                  <a:cubicBezTo>
                    <a:pt x="16" y="3"/>
                    <a:pt x="16" y="5"/>
                    <a:pt x="14" y="7"/>
                  </a:cubicBezTo>
                  <a:cubicBezTo>
                    <a:pt x="6" y="15"/>
                    <a:pt x="6" y="15"/>
                    <a:pt x="6" y="15"/>
                  </a:cubicBezTo>
                  <a:cubicBezTo>
                    <a:pt x="6" y="15"/>
                    <a:pt x="5"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5601794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group of people walking on a path with bicycles&#10;&#10;Description automatically generated with low confidence">
            <a:extLst>
              <a:ext uri="{FF2B5EF4-FFF2-40B4-BE49-F238E27FC236}">
                <a16:creationId xmlns:a16="http://schemas.microsoft.com/office/drawing/2014/main" id="{5F712079-6F1C-D25E-1861-C5BA6C1547FF}"/>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1983" t="1674" r="50000" b="17924"/>
          <a:stretch/>
        </p:blipFill>
        <p:spPr>
          <a:xfrm>
            <a:off x="7329488" y="0"/>
            <a:ext cx="4862512" cy="6858000"/>
          </a:xfrm>
        </p:spPr>
      </p:pic>
      <p:sp>
        <p:nvSpPr>
          <p:cNvPr id="12" name="Text Placeholder 11">
            <a:extLst>
              <a:ext uri="{FF2B5EF4-FFF2-40B4-BE49-F238E27FC236}">
                <a16:creationId xmlns:a16="http://schemas.microsoft.com/office/drawing/2014/main" id="{7A212FE6-A04B-B696-B8BC-BDF7CF3388A6}"/>
              </a:ext>
            </a:extLst>
          </p:cNvPr>
          <p:cNvSpPr>
            <a:spLocks noGrp="1"/>
          </p:cNvSpPr>
          <p:nvPr>
            <p:ph type="body" sz="quarter" idx="12"/>
          </p:nvPr>
        </p:nvSpPr>
        <p:spPr/>
        <p:txBody>
          <a:bodyPr/>
          <a:lstStyle/>
          <a:p>
            <a:r>
              <a:rPr lang="en-US"/>
              <a:t>Real-world examples</a:t>
            </a:r>
          </a:p>
        </p:txBody>
      </p:sp>
      <p:sp>
        <p:nvSpPr>
          <p:cNvPr id="13" name="TextBox 12">
            <a:extLst>
              <a:ext uri="{FF2B5EF4-FFF2-40B4-BE49-F238E27FC236}">
                <a16:creationId xmlns:a16="http://schemas.microsoft.com/office/drawing/2014/main" id="{51845BF3-9476-7B9C-5C36-B4B924E429B8}"/>
              </a:ext>
            </a:extLst>
          </p:cNvPr>
          <p:cNvSpPr txBox="1"/>
          <p:nvPr/>
        </p:nvSpPr>
        <p:spPr>
          <a:xfrm>
            <a:off x="460993" y="6277707"/>
            <a:ext cx="4401520" cy="261610"/>
          </a:xfrm>
          <a:prstGeom prst="rect">
            <a:avLst/>
          </a:prstGeom>
          <a:noFill/>
        </p:spPr>
        <p:txBody>
          <a:bodyPr wrap="square" rtlCol="0">
            <a:spAutoFit/>
          </a:bodyPr>
          <a:lstStyle/>
          <a:p>
            <a:r>
              <a:rPr lang="en-US" sz="1100">
                <a:solidFill>
                  <a:schemeClr val="bg1">
                    <a:lumMod val="20000"/>
                    <a:lumOff val="80000"/>
                  </a:schemeClr>
                </a:solidFill>
              </a:rPr>
              <a:t>For agent use only. Confidential and proprietary. Do not distribute.</a:t>
            </a:r>
          </a:p>
        </p:txBody>
      </p:sp>
    </p:spTree>
    <p:extLst>
      <p:ext uri="{BB962C8B-B14F-4D97-AF65-F5344CB8AC3E}">
        <p14:creationId xmlns:p14="http://schemas.microsoft.com/office/powerpoint/2010/main" val="1895158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386731F-A026-91CA-43ED-834EB0EEB4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71313" b="57075"/>
          <a:stretch/>
        </p:blipFill>
        <p:spPr>
          <a:xfrm rot="20441691">
            <a:off x="4143692" y="1052053"/>
            <a:ext cx="1589470" cy="2616720"/>
          </a:xfrm>
          <a:prstGeom prst="rect">
            <a:avLst/>
          </a:prstGeom>
        </p:spPr>
      </p:pic>
      <p:sp>
        <p:nvSpPr>
          <p:cNvPr id="3" name="Title 2">
            <a:extLst>
              <a:ext uri="{FF2B5EF4-FFF2-40B4-BE49-F238E27FC236}">
                <a16:creationId xmlns:a16="http://schemas.microsoft.com/office/drawing/2014/main" id="{EF180A3C-6554-EB8B-D10E-3C932E8CD934}"/>
              </a:ext>
            </a:extLst>
          </p:cNvPr>
          <p:cNvSpPr>
            <a:spLocks noGrp="1"/>
          </p:cNvSpPr>
          <p:nvPr>
            <p:ph type="title"/>
          </p:nvPr>
        </p:nvSpPr>
        <p:spPr/>
        <p:txBody>
          <a:bodyPr/>
          <a:lstStyle/>
          <a:p>
            <a:r>
              <a:rPr lang="en-US"/>
              <a:t>Example 1: Andrew, 67</a:t>
            </a:r>
          </a:p>
        </p:txBody>
      </p:sp>
      <p:sp>
        <p:nvSpPr>
          <p:cNvPr id="5" name="Content Placeholder 2">
            <a:extLst>
              <a:ext uri="{FF2B5EF4-FFF2-40B4-BE49-F238E27FC236}">
                <a16:creationId xmlns:a16="http://schemas.microsoft.com/office/drawing/2014/main" id="{A76C4CCC-4D3F-489B-E6DF-735208E37263}"/>
              </a:ext>
            </a:extLst>
          </p:cNvPr>
          <p:cNvSpPr txBox="1">
            <a:spLocks/>
          </p:cNvSpPr>
          <p:nvPr/>
        </p:nvSpPr>
        <p:spPr>
          <a:xfrm>
            <a:off x="6096000" y="1804958"/>
            <a:ext cx="4891088" cy="41810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2"/>
              </a:buClr>
              <a:buNone/>
            </a:pPr>
            <a:r>
              <a:rPr lang="en-US" sz="2400" b="1">
                <a:solidFill>
                  <a:srgbClr val="5B991A"/>
                </a:solidFill>
              </a:rPr>
              <a:t>Which might be the best fit for Andrew’s needs?</a:t>
            </a:r>
          </a:p>
          <a:p>
            <a:pPr marL="457200" indent="-457200">
              <a:buClr>
                <a:schemeClr val="accent2"/>
              </a:buClr>
              <a:buAutoNum type="alphaUcParenR"/>
            </a:pPr>
            <a:endParaRPr lang="en-US" sz="2400"/>
          </a:p>
          <a:p>
            <a:pPr marL="457200" indent="-457200">
              <a:buClr>
                <a:schemeClr val="accent2"/>
              </a:buClr>
              <a:buAutoNum type="alphaUcParenR"/>
            </a:pPr>
            <a:r>
              <a:rPr lang="en-US" sz="2400"/>
              <a:t>MA-only plan</a:t>
            </a:r>
            <a:endParaRPr lang="en-US" sz="2400">
              <a:cs typeface="Calibri"/>
            </a:endParaRPr>
          </a:p>
          <a:p>
            <a:pPr marL="457200" indent="-457200">
              <a:buClr>
                <a:schemeClr val="accent2"/>
              </a:buClr>
              <a:buAutoNum type="alphaUcParenR"/>
            </a:pPr>
            <a:r>
              <a:rPr lang="en-US" sz="2400"/>
              <a:t>MAPD plan</a:t>
            </a:r>
            <a:endParaRPr lang="en-US" sz="2400">
              <a:cs typeface="Calibri"/>
            </a:endParaRPr>
          </a:p>
          <a:p>
            <a:pPr marL="457200" indent="-457200">
              <a:buClr>
                <a:schemeClr val="accent2"/>
              </a:buClr>
              <a:buAutoNum type="alphaUcParenR"/>
            </a:pPr>
            <a:r>
              <a:rPr lang="en-US" sz="2400"/>
              <a:t>Med Supp plan with PDP</a:t>
            </a:r>
            <a:endParaRPr lang="en-US" sz="2400">
              <a:cs typeface="Calibri"/>
            </a:endParaRPr>
          </a:p>
          <a:p>
            <a:pPr marL="457200" indent="-457200">
              <a:buClr>
                <a:schemeClr val="accent2"/>
              </a:buClr>
              <a:buAutoNum type="alphaUcParenR"/>
            </a:pPr>
            <a:r>
              <a:rPr lang="en-US" sz="2400"/>
              <a:t>Humana Extend plan</a:t>
            </a:r>
            <a:endParaRPr lang="en-US" sz="2400">
              <a:cs typeface="Calibri"/>
            </a:endParaRPr>
          </a:p>
        </p:txBody>
      </p:sp>
      <p:pic>
        <p:nvPicPr>
          <p:cNvPr id="14" name="Picture Placeholder 13" descr="A person standing next to a workbench&#10;&#10;Description automatically generated with low confidence">
            <a:extLst>
              <a:ext uri="{FF2B5EF4-FFF2-40B4-BE49-F238E27FC236}">
                <a16:creationId xmlns:a16="http://schemas.microsoft.com/office/drawing/2014/main" id="{84669D9C-1EBD-6D03-419A-D099A15B3F8E}"/>
              </a:ext>
            </a:extLst>
          </p:cNvPr>
          <p:cNvPicPr>
            <a:picLocks noGrp="1" noChangeAspect="1"/>
          </p:cNvPicPr>
          <p:nvPr>
            <p:ph type="pic" sz="quarter" idx="11"/>
          </p:nvPr>
        </p:nvPicPr>
        <p:blipFill rotWithShape="1">
          <a:blip r:embed="rId4" cstate="print">
            <a:extLst>
              <a:ext uri="{28A0092B-C50C-407E-A947-70E740481C1C}">
                <a14:useLocalDpi xmlns:a14="http://schemas.microsoft.com/office/drawing/2010/main"/>
              </a:ext>
            </a:extLst>
          </a:blip>
          <a:srcRect l="46026" t="10087" r="10962" b="25415"/>
          <a:stretch/>
        </p:blipFill>
        <p:spPr>
          <a:xfrm>
            <a:off x="1082293" y="1444752"/>
            <a:ext cx="3657600" cy="3657600"/>
          </a:xfrm>
        </p:spPr>
      </p:pic>
      <p:sp>
        <p:nvSpPr>
          <p:cNvPr id="16" name="TextBox 15">
            <a:extLst>
              <a:ext uri="{FF2B5EF4-FFF2-40B4-BE49-F238E27FC236}">
                <a16:creationId xmlns:a16="http://schemas.microsoft.com/office/drawing/2014/main" id="{D85A548C-2E94-5D39-62FD-54802222B58F}"/>
              </a:ext>
            </a:extLst>
          </p:cNvPr>
          <p:cNvSpPr txBox="1"/>
          <p:nvPr/>
        </p:nvSpPr>
        <p:spPr>
          <a:xfrm>
            <a:off x="1471613" y="5291911"/>
            <a:ext cx="4624387" cy="1200329"/>
          </a:xfrm>
          <a:prstGeom prst="rect">
            <a:avLst/>
          </a:prstGeom>
          <a:noFill/>
        </p:spPr>
        <p:txBody>
          <a:bodyPr wrap="square">
            <a:spAutoFit/>
          </a:bodyPr>
          <a:lstStyle/>
          <a:p>
            <a:pPr marL="285750" lvl="0" indent="-285750">
              <a:buClr>
                <a:schemeClr val="accent1"/>
              </a:buClr>
              <a:buFont typeface="Arial" panose="020B0604020202020204" pitchFamily="34" charset="0"/>
              <a:buChar char="•"/>
            </a:pPr>
            <a:r>
              <a:rPr lang="en-US"/>
              <a:t>Still working, budget-conscious</a:t>
            </a:r>
          </a:p>
          <a:p>
            <a:pPr marL="285750" lvl="0" indent="-285750">
              <a:buClr>
                <a:schemeClr val="accent1"/>
              </a:buClr>
              <a:buFont typeface="Arial" panose="020B0604020202020204" pitchFamily="34" charset="0"/>
              <a:buChar char="•"/>
            </a:pPr>
            <a:r>
              <a:rPr lang="en-US"/>
              <a:t>Wants dental, vision, Rx coverage</a:t>
            </a:r>
          </a:p>
          <a:p>
            <a:pPr marL="285750" lvl="0" indent="-285750">
              <a:buClr>
                <a:schemeClr val="accent1"/>
              </a:buClr>
              <a:buFont typeface="Arial" panose="020B0604020202020204" pitchFamily="34" charset="0"/>
              <a:buChar char="•"/>
            </a:pPr>
            <a:r>
              <a:rPr lang="en-US"/>
              <a:t>Looking for savings and convenience</a:t>
            </a:r>
          </a:p>
          <a:p>
            <a:pPr marL="285750" lvl="0" indent="-285750">
              <a:buClr>
                <a:schemeClr val="accent1"/>
              </a:buClr>
              <a:buFont typeface="Arial" panose="020B0604020202020204" pitchFamily="34" charset="0"/>
              <a:buChar char="•"/>
            </a:pPr>
            <a:r>
              <a:rPr lang="en-US"/>
              <a:t>Few medical costs</a:t>
            </a:r>
          </a:p>
        </p:txBody>
      </p:sp>
    </p:spTree>
    <p:extLst>
      <p:ext uri="{BB962C8B-B14F-4D97-AF65-F5344CB8AC3E}">
        <p14:creationId xmlns:p14="http://schemas.microsoft.com/office/powerpoint/2010/main" val="3440797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4A918-DEBB-D325-E21A-968B1F921B70}"/>
              </a:ext>
            </a:extLst>
          </p:cNvPr>
          <p:cNvSpPr>
            <a:spLocks noGrp="1"/>
          </p:cNvSpPr>
          <p:nvPr>
            <p:ph type="title"/>
          </p:nvPr>
        </p:nvSpPr>
        <p:spPr/>
        <p:txBody>
          <a:bodyPr/>
          <a:lstStyle/>
          <a:p>
            <a:r>
              <a:rPr lang="en-US"/>
              <a:t>Agenda</a:t>
            </a:r>
          </a:p>
        </p:txBody>
      </p:sp>
      <p:sp>
        <p:nvSpPr>
          <p:cNvPr id="3" name="Content Placeholder 2">
            <a:extLst>
              <a:ext uri="{FF2B5EF4-FFF2-40B4-BE49-F238E27FC236}">
                <a16:creationId xmlns:a16="http://schemas.microsoft.com/office/drawing/2014/main" id="{8A452524-717A-5A5E-6689-F21F8ABE2C5E}"/>
              </a:ext>
            </a:extLst>
          </p:cNvPr>
          <p:cNvSpPr>
            <a:spLocks noGrp="1"/>
          </p:cNvSpPr>
          <p:nvPr>
            <p:ph type="body" sz="quarter" idx="13"/>
          </p:nvPr>
        </p:nvSpPr>
        <p:spPr/>
        <p:txBody>
          <a:bodyPr>
            <a:normAutofit/>
          </a:bodyPr>
          <a:lstStyle/>
          <a:p>
            <a:pPr marL="0" indent="0">
              <a:buNone/>
            </a:pPr>
            <a:r>
              <a:rPr lang="en-US"/>
              <a:t>01</a:t>
            </a:r>
            <a:r>
              <a:rPr lang="en-US" b="1"/>
              <a:t> </a:t>
            </a:r>
            <a:r>
              <a:rPr lang="en-US">
                <a:solidFill>
                  <a:schemeClr val="bg2"/>
                </a:solidFill>
              </a:rPr>
              <a:t>|</a:t>
            </a:r>
            <a:r>
              <a:rPr lang="en-US" b="1"/>
              <a:t>  </a:t>
            </a:r>
            <a:r>
              <a:rPr lang="en-US"/>
              <a:t>Offering a varied product portfolio</a:t>
            </a:r>
          </a:p>
          <a:p>
            <a:pPr marL="0" indent="0">
              <a:buNone/>
            </a:pPr>
            <a:r>
              <a:rPr lang="en-US"/>
              <a:t>02 </a:t>
            </a:r>
            <a:r>
              <a:rPr lang="en-US">
                <a:solidFill>
                  <a:schemeClr val="bg2"/>
                </a:solidFill>
              </a:rPr>
              <a:t>|</a:t>
            </a:r>
            <a:r>
              <a:rPr lang="en-US"/>
              <a:t>  Meet the consumers</a:t>
            </a:r>
          </a:p>
          <a:p>
            <a:pPr marL="0" indent="0">
              <a:buNone/>
            </a:pPr>
            <a:r>
              <a:rPr lang="en-US"/>
              <a:t>03</a:t>
            </a:r>
            <a:r>
              <a:rPr lang="en-US" b="1"/>
              <a:t> </a:t>
            </a:r>
            <a:r>
              <a:rPr lang="en-US">
                <a:solidFill>
                  <a:schemeClr val="bg2"/>
                </a:solidFill>
              </a:rPr>
              <a:t>|</a:t>
            </a:r>
            <a:r>
              <a:rPr lang="en-US" b="1"/>
              <a:t>  </a:t>
            </a:r>
            <a:r>
              <a:rPr lang="en-US"/>
              <a:t>Real-world examples</a:t>
            </a:r>
          </a:p>
          <a:p>
            <a:pPr marL="0" indent="0">
              <a:buNone/>
            </a:pPr>
            <a:r>
              <a:rPr lang="en-US"/>
              <a:t>04</a:t>
            </a:r>
            <a:r>
              <a:rPr lang="en-US" b="1"/>
              <a:t> </a:t>
            </a:r>
            <a:r>
              <a:rPr lang="en-US">
                <a:solidFill>
                  <a:schemeClr val="bg2"/>
                </a:solidFill>
              </a:rPr>
              <a:t>|</a:t>
            </a:r>
            <a:r>
              <a:rPr lang="en-US" b="1"/>
              <a:t>  </a:t>
            </a:r>
            <a:r>
              <a:rPr lang="en-US"/>
              <a:t>Selling tips</a:t>
            </a:r>
          </a:p>
          <a:p>
            <a:pPr marL="0" indent="0">
              <a:buNone/>
            </a:pPr>
            <a:r>
              <a:rPr lang="en-US"/>
              <a:t>05</a:t>
            </a:r>
            <a:r>
              <a:rPr lang="en-US" b="1"/>
              <a:t> </a:t>
            </a:r>
            <a:r>
              <a:rPr lang="en-US">
                <a:solidFill>
                  <a:schemeClr val="bg2"/>
                </a:solidFill>
              </a:rPr>
              <a:t>|</a:t>
            </a:r>
            <a:r>
              <a:rPr lang="en-US"/>
              <a:t> </a:t>
            </a:r>
            <a:r>
              <a:rPr lang="en-US" b="1"/>
              <a:t> </a:t>
            </a:r>
            <a:r>
              <a:rPr lang="en-US"/>
              <a:t>Additional resources</a:t>
            </a:r>
          </a:p>
        </p:txBody>
      </p:sp>
      <p:sp>
        <p:nvSpPr>
          <p:cNvPr id="8" name="Text Placeholder 3">
            <a:extLst>
              <a:ext uri="{FF2B5EF4-FFF2-40B4-BE49-F238E27FC236}">
                <a16:creationId xmlns:a16="http://schemas.microsoft.com/office/drawing/2014/main" id="{6A5791EE-4529-A423-8ED4-0E64252E1640}"/>
              </a:ext>
            </a:extLst>
          </p:cNvPr>
          <p:cNvSpPr txBox="1">
            <a:spLocks/>
          </p:cNvSpPr>
          <p:nvPr/>
        </p:nvSpPr>
        <p:spPr>
          <a:xfrm>
            <a:off x="8970772" y="5168383"/>
            <a:ext cx="2852419" cy="69048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solidFill>
                  <a:schemeClr val="tx2"/>
                </a:solidFill>
              </a:rPr>
              <a:t>Frank </a:t>
            </a:r>
            <a:r>
              <a:rPr lang="en-US" err="1">
                <a:solidFill>
                  <a:schemeClr val="tx2"/>
                </a:solidFill>
              </a:rPr>
              <a:t>Semenek</a:t>
            </a:r>
            <a:r>
              <a:rPr lang="en-US">
                <a:solidFill>
                  <a:schemeClr val="tx2"/>
                </a:solidFill>
              </a:rPr>
              <a:t> </a:t>
            </a:r>
            <a:br>
              <a:rPr lang="en-US">
                <a:solidFill>
                  <a:schemeClr val="tx2"/>
                </a:solidFill>
              </a:rPr>
            </a:br>
            <a:r>
              <a:rPr lang="en-US" sz="1600">
                <a:solidFill>
                  <a:schemeClr val="tx2"/>
                </a:solidFill>
                <a:ea typeface="+mn-lt"/>
                <a:cs typeface="+mn-lt"/>
              </a:rPr>
              <a:t>Broker Relationship Executive</a:t>
            </a:r>
            <a:endParaRPr lang="en-US">
              <a:solidFill>
                <a:schemeClr val="tx2"/>
              </a:solidFill>
              <a:cs typeface="Calibri"/>
            </a:endParaRPr>
          </a:p>
        </p:txBody>
      </p:sp>
      <p:pic>
        <p:nvPicPr>
          <p:cNvPr id="12" name="Picture 12">
            <a:extLst>
              <a:ext uri="{FF2B5EF4-FFF2-40B4-BE49-F238E27FC236}">
                <a16:creationId xmlns:a16="http://schemas.microsoft.com/office/drawing/2014/main" id="{0CE8D15C-F897-A943-2165-4F905156A906}"/>
              </a:ext>
            </a:extLst>
          </p:cNvPr>
          <p:cNvPicPr>
            <a:picLocks noChangeAspect="1"/>
          </p:cNvPicPr>
          <p:nvPr/>
        </p:nvPicPr>
        <p:blipFill rotWithShape="1">
          <a:blip r:embed="rId3"/>
          <a:srcRect l="14531" t="11371" r="11808" b="14968"/>
          <a:stretch/>
        </p:blipFill>
        <p:spPr>
          <a:xfrm>
            <a:off x="2912532" y="4778856"/>
            <a:ext cx="1291298" cy="1380976"/>
          </a:xfrm>
          <a:prstGeom prst="rect">
            <a:avLst/>
          </a:prstGeom>
        </p:spPr>
      </p:pic>
      <p:pic>
        <p:nvPicPr>
          <p:cNvPr id="13" name="Picture 13">
            <a:extLst>
              <a:ext uri="{FF2B5EF4-FFF2-40B4-BE49-F238E27FC236}">
                <a16:creationId xmlns:a16="http://schemas.microsoft.com/office/drawing/2014/main" id="{91351E6B-DDB9-458C-5646-F651D3F1B34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1959" t="9681" r="15526" b="35557"/>
          <a:stretch/>
        </p:blipFill>
        <p:spPr>
          <a:xfrm>
            <a:off x="7422168" y="4760744"/>
            <a:ext cx="1374116" cy="1380976"/>
          </a:xfrm>
          <a:prstGeom prst="rect">
            <a:avLst/>
          </a:prstGeom>
        </p:spPr>
      </p:pic>
      <p:sp>
        <p:nvSpPr>
          <p:cNvPr id="5" name="Text Placeholder 3">
            <a:extLst>
              <a:ext uri="{FF2B5EF4-FFF2-40B4-BE49-F238E27FC236}">
                <a16:creationId xmlns:a16="http://schemas.microsoft.com/office/drawing/2014/main" id="{51DC3C0E-5679-EAB9-B135-20D4694F9EDB}"/>
              </a:ext>
            </a:extLst>
          </p:cNvPr>
          <p:cNvSpPr txBox="1">
            <a:spLocks/>
          </p:cNvSpPr>
          <p:nvPr/>
        </p:nvSpPr>
        <p:spPr>
          <a:xfrm>
            <a:off x="4378318" y="5168383"/>
            <a:ext cx="2852419" cy="69048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solidFill>
                  <a:srgbClr val="114A21"/>
                </a:solidFill>
              </a:rPr>
              <a:t>Brad Wooten</a:t>
            </a:r>
            <a:br>
              <a:rPr lang="en-US">
                <a:solidFill>
                  <a:schemeClr val="bg1">
                    <a:lumMod val="20000"/>
                    <a:lumOff val="80000"/>
                  </a:schemeClr>
                </a:solidFill>
              </a:rPr>
            </a:br>
            <a:r>
              <a:rPr lang="en-US" sz="1600">
                <a:solidFill>
                  <a:srgbClr val="114A21"/>
                </a:solidFill>
                <a:ea typeface="+mn-lt"/>
                <a:cs typeface="+mn-lt"/>
              </a:rPr>
              <a:t>Broker Relationship Executive</a:t>
            </a:r>
            <a:endParaRPr lang="en-US">
              <a:solidFill>
                <a:srgbClr val="114A21"/>
              </a:solidFill>
              <a:cs typeface="Calibri"/>
            </a:endParaRPr>
          </a:p>
        </p:txBody>
      </p:sp>
    </p:spTree>
    <p:extLst>
      <p:ext uri="{BB962C8B-B14F-4D97-AF65-F5344CB8AC3E}">
        <p14:creationId xmlns:p14="http://schemas.microsoft.com/office/powerpoint/2010/main" val="606114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E261139-BA3C-043A-D2D0-0370B85A762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71313" b="57075"/>
          <a:stretch/>
        </p:blipFill>
        <p:spPr>
          <a:xfrm rot="20441691">
            <a:off x="4143692" y="1052053"/>
            <a:ext cx="1589470" cy="2616720"/>
          </a:xfrm>
          <a:prstGeom prst="rect">
            <a:avLst/>
          </a:prstGeom>
        </p:spPr>
      </p:pic>
      <p:pic>
        <p:nvPicPr>
          <p:cNvPr id="13" name="Picture Placeholder 12" descr="A picture containing person, tree, outdoor, human face&#10;&#10;Description automatically generated">
            <a:extLst>
              <a:ext uri="{FF2B5EF4-FFF2-40B4-BE49-F238E27FC236}">
                <a16:creationId xmlns:a16="http://schemas.microsoft.com/office/drawing/2014/main" id="{14E52BF8-27A7-F052-C5E2-3CF326E9AFF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a:ext>
            </a:extLst>
          </a:blip>
          <a:srcRect t="16656" b="16656"/>
          <a:stretch>
            <a:fillRect/>
          </a:stretch>
        </p:blipFill>
        <p:spPr>
          <a:xfrm>
            <a:off x="1082293" y="1498691"/>
            <a:ext cx="3657600" cy="3657600"/>
          </a:xfrm>
        </p:spPr>
      </p:pic>
      <p:sp>
        <p:nvSpPr>
          <p:cNvPr id="2" name="Title 1">
            <a:extLst>
              <a:ext uri="{FF2B5EF4-FFF2-40B4-BE49-F238E27FC236}">
                <a16:creationId xmlns:a16="http://schemas.microsoft.com/office/drawing/2014/main" id="{53AACEB5-24D6-7D9C-E50A-CA9AEC3EC61D}"/>
              </a:ext>
            </a:extLst>
          </p:cNvPr>
          <p:cNvSpPr>
            <a:spLocks noGrp="1"/>
          </p:cNvSpPr>
          <p:nvPr>
            <p:ph type="title"/>
          </p:nvPr>
        </p:nvSpPr>
        <p:spPr/>
        <p:txBody>
          <a:bodyPr/>
          <a:lstStyle/>
          <a:p>
            <a:r>
              <a:rPr lang="en-US"/>
              <a:t>Example 2: Janet, 66</a:t>
            </a:r>
          </a:p>
        </p:txBody>
      </p:sp>
      <p:sp>
        <p:nvSpPr>
          <p:cNvPr id="8" name="Content Placeholder 2">
            <a:extLst>
              <a:ext uri="{FF2B5EF4-FFF2-40B4-BE49-F238E27FC236}">
                <a16:creationId xmlns:a16="http://schemas.microsoft.com/office/drawing/2014/main" id="{65E1B0CC-F4D0-051B-B265-C9BDB416F61F}"/>
              </a:ext>
            </a:extLst>
          </p:cNvPr>
          <p:cNvSpPr txBox="1">
            <a:spLocks/>
          </p:cNvSpPr>
          <p:nvPr/>
        </p:nvSpPr>
        <p:spPr>
          <a:xfrm>
            <a:off x="6096000" y="1498691"/>
            <a:ext cx="4805363" cy="41810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5B991A"/>
              </a:buClr>
              <a:buNone/>
            </a:pPr>
            <a:r>
              <a:rPr lang="en-US" sz="2400" b="1">
                <a:solidFill>
                  <a:srgbClr val="5B991A"/>
                </a:solidFill>
              </a:rPr>
              <a:t>Which might be the best fit for Janet’s needs?</a:t>
            </a:r>
          </a:p>
          <a:p>
            <a:pPr marL="457200" indent="-457200">
              <a:buClr>
                <a:srgbClr val="5B991A"/>
              </a:buClr>
              <a:buAutoNum type="alphaUcParenR"/>
            </a:pPr>
            <a:endParaRPr lang="en-US" sz="2400"/>
          </a:p>
          <a:p>
            <a:pPr marL="457200" indent="-457200">
              <a:buClr>
                <a:srgbClr val="5B991A"/>
              </a:buClr>
              <a:buAutoNum type="alphaUcParenR"/>
            </a:pPr>
            <a:r>
              <a:rPr lang="en-US" sz="2400"/>
              <a:t>MA-only plan</a:t>
            </a:r>
            <a:endParaRPr lang="en-US" sz="2400">
              <a:cs typeface="Calibri"/>
            </a:endParaRPr>
          </a:p>
          <a:p>
            <a:pPr marL="457200" indent="-457200">
              <a:buClr>
                <a:srgbClr val="5B991A"/>
              </a:buClr>
              <a:buAutoNum type="alphaUcParenR"/>
            </a:pPr>
            <a:r>
              <a:rPr lang="en-US" sz="2400"/>
              <a:t>MAPD plan</a:t>
            </a:r>
            <a:endParaRPr lang="en-US" sz="2400">
              <a:cs typeface="Calibri"/>
            </a:endParaRPr>
          </a:p>
          <a:p>
            <a:pPr marL="457200" indent="-457200">
              <a:buClr>
                <a:srgbClr val="5B991A"/>
              </a:buClr>
              <a:buAutoNum type="alphaUcParenR"/>
            </a:pPr>
            <a:r>
              <a:rPr lang="en-US" sz="2400"/>
              <a:t>Humana Extend plan</a:t>
            </a:r>
          </a:p>
          <a:p>
            <a:pPr marL="457200" indent="-457200">
              <a:buClr>
                <a:srgbClr val="5B991A"/>
              </a:buClr>
              <a:buAutoNum type="alphaUcParenR"/>
            </a:pPr>
            <a:r>
              <a:rPr lang="en-US" sz="2400"/>
              <a:t>Med Supp plan with PDP and Humana Extend plan</a:t>
            </a:r>
            <a:endParaRPr lang="en-US" sz="2400">
              <a:cs typeface="Calibri"/>
            </a:endParaRPr>
          </a:p>
        </p:txBody>
      </p:sp>
      <p:sp>
        <p:nvSpPr>
          <p:cNvPr id="14" name="TextBox 13">
            <a:extLst>
              <a:ext uri="{FF2B5EF4-FFF2-40B4-BE49-F238E27FC236}">
                <a16:creationId xmlns:a16="http://schemas.microsoft.com/office/drawing/2014/main" id="{0545981A-C10D-8B9E-AC19-130831107E21}"/>
              </a:ext>
            </a:extLst>
          </p:cNvPr>
          <p:cNvSpPr txBox="1"/>
          <p:nvPr/>
        </p:nvSpPr>
        <p:spPr>
          <a:xfrm>
            <a:off x="1471613" y="5291911"/>
            <a:ext cx="4624387" cy="1200329"/>
          </a:xfrm>
          <a:prstGeom prst="rect">
            <a:avLst/>
          </a:prstGeom>
          <a:noFill/>
        </p:spPr>
        <p:txBody>
          <a:bodyPr wrap="square">
            <a:spAutoFit/>
          </a:bodyPr>
          <a:lstStyle/>
          <a:p>
            <a:pPr marL="285750" lvl="0" indent="-285750">
              <a:buClr>
                <a:schemeClr val="accent1"/>
              </a:buClr>
              <a:buFont typeface="Arial" panose="020B0604020202020204" pitchFamily="34" charset="0"/>
              <a:buChar char="•"/>
            </a:pPr>
            <a:r>
              <a:rPr lang="en-US"/>
              <a:t>Fixed income</a:t>
            </a:r>
          </a:p>
          <a:p>
            <a:pPr marL="285750" lvl="0" indent="-285750">
              <a:buClr>
                <a:schemeClr val="accent1"/>
              </a:buClr>
              <a:buFont typeface="Arial" panose="020B0604020202020204" pitchFamily="34" charset="0"/>
              <a:buChar char="•"/>
            </a:pPr>
            <a:r>
              <a:rPr lang="en-US"/>
              <a:t>Wants dental, vision, Rx coverage</a:t>
            </a:r>
          </a:p>
          <a:p>
            <a:pPr marL="285750" lvl="0" indent="-285750">
              <a:buClr>
                <a:schemeClr val="accent1"/>
              </a:buClr>
              <a:buFont typeface="Arial" panose="020B0604020202020204" pitchFamily="34" charset="0"/>
              <a:buChar char="•"/>
            </a:pPr>
            <a:r>
              <a:rPr lang="en-US"/>
              <a:t>Wants predictable OOP costs</a:t>
            </a:r>
          </a:p>
          <a:p>
            <a:pPr marL="285750" lvl="0" indent="-285750">
              <a:buClr>
                <a:schemeClr val="accent1"/>
              </a:buClr>
              <a:buFont typeface="Arial" panose="020B0604020202020204" pitchFamily="34" charset="0"/>
              <a:buChar char="•"/>
            </a:pPr>
            <a:r>
              <a:rPr lang="en-US"/>
              <a:t>Some health conditions and Rx needs</a:t>
            </a:r>
          </a:p>
        </p:txBody>
      </p:sp>
    </p:spTree>
    <p:extLst>
      <p:ext uri="{BB962C8B-B14F-4D97-AF65-F5344CB8AC3E}">
        <p14:creationId xmlns:p14="http://schemas.microsoft.com/office/powerpoint/2010/main" val="2268900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30059B3-6549-82E6-EBC0-016CC10C2A0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71313" b="57075"/>
          <a:stretch/>
        </p:blipFill>
        <p:spPr>
          <a:xfrm rot="20441691">
            <a:off x="4143692" y="1052053"/>
            <a:ext cx="1589470" cy="2616720"/>
          </a:xfrm>
          <a:prstGeom prst="rect">
            <a:avLst/>
          </a:prstGeom>
        </p:spPr>
      </p:pic>
      <p:sp>
        <p:nvSpPr>
          <p:cNvPr id="2" name="Title 1">
            <a:extLst>
              <a:ext uri="{FF2B5EF4-FFF2-40B4-BE49-F238E27FC236}">
                <a16:creationId xmlns:a16="http://schemas.microsoft.com/office/drawing/2014/main" id="{88297AD6-9CB6-035C-B813-53E22181E584}"/>
              </a:ext>
            </a:extLst>
          </p:cNvPr>
          <p:cNvSpPr>
            <a:spLocks noGrp="1"/>
          </p:cNvSpPr>
          <p:nvPr>
            <p:ph type="title"/>
          </p:nvPr>
        </p:nvSpPr>
        <p:spPr/>
        <p:txBody>
          <a:bodyPr/>
          <a:lstStyle/>
          <a:p>
            <a:r>
              <a:rPr lang="en-US"/>
              <a:t>Example 3: Ron, 79</a:t>
            </a:r>
          </a:p>
        </p:txBody>
      </p:sp>
      <p:sp>
        <p:nvSpPr>
          <p:cNvPr id="6" name="Content Placeholder 2">
            <a:extLst>
              <a:ext uri="{FF2B5EF4-FFF2-40B4-BE49-F238E27FC236}">
                <a16:creationId xmlns:a16="http://schemas.microsoft.com/office/drawing/2014/main" id="{FE8817F9-1EC6-2CE3-C361-0B38E394C361}"/>
              </a:ext>
            </a:extLst>
          </p:cNvPr>
          <p:cNvSpPr txBox="1">
            <a:spLocks/>
          </p:cNvSpPr>
          <p:nvPr/>
        </p:nvSpPr>
        <p:spPr>
          <a:xfrm>
            <a:off x="6243638" y="1219170"/>
            <a:ext cx="4866069" cy="41810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2"/>
              </a:buClr>
              <a:buNone/>
            </a:pPr>
            <a:r>
              <a:rPr lang="en-US" sz="2400" b="1">
                <a:solidFill>
                  <a:srgbClr val="5B991A"/>
                </a:solidFill>
              </a:rPr>
              <a:t>Which plan might be the best fit for Ron’s needs?</a:t>
            </a:r>
          </a:p>
          <a:p>
            <a:pPr marL="457200" indent="-457200">
              <a:buClr>
                <a:schemeClr val="accent2"/>
              </a:buClr>
              <a:buAutoNum type="alphaUcParenR"/>
            </a:pPr>
            <a:endParaRPr lang="en-US" sz="2400"/>
          </a:p>
          <a:p>
            <a:pPr marL="457200" indent="-457200">
              <a:buClr>
                <a:schemeClr val="accent2"/>
              </a:buClr>
              <a:buAutoNum type="alphaUcParenR"/>
            </a:pPr>
            <a:r>
              <a:rPr lang="en-US" sz="2400"/>
              <a:t>MA-only plan</a:t>
            </a:r>
            <a:endParaRPr lang="en-US" sz="2400">
              <a:cs typeface="Calibri"/>
            </a:endParaRPr>
          </a:p>
          <a:p>
            <a:pPr marL="457200" indent="-457200">
              <a:buClr>
                <a:schemeClr val="accent2"/>
              </a:buClr>
              <a:buAutoNum type="alphaUcParenR"/>
            </a:pPr>
            <a:r>
              <a:rPr lang="en-US" sz="2400"/>
              <a:t>MAPD plan</a:t>
            </a:r>
            <a:endParaRPr lang="en-US" sz="2400">
              <a:cs typeface="Calibri"/>
            </a:endParaRPr>
          </a:p>
          <a:p>
            <a:pPr marL="457200" indent="-457200">
              <a:buClr>
                <a:schemeClr val="accent2"/>
              </a:buClr>
              <a:buAutoNum type="alphaUcParenR"/>
            </a:pPr>
            <a:r>
              <a:rPr lang="en-US" sz="2400"/>
              <a:t>Med Supp plan with PDP and Humana Extend plan</a:t>
            </a:r>
            <a:endParaRPr lang="en-US" sz="2400">
              <a:cs typeface="Calibri"/>
            </a:endParaRPr>
          </a:p>
          <a:p>
            <a:pPr marL="457200" indent="-457200">
              <a:buClr>
                <a:schemeClr val="accent2"/>
              </a:buClr>
              <a:buAutoNum type="alphaUcParenR"/>
            </a:pPr>
            <a:r>
              <a:rPr lang="en-US" sz="2400"/>
              <a:t>Other IDV plan options</a:t>
            </a:r>
            <a:endParaRPr lang="en-US" sz="2400">
              <a:cs typeface="Calibri"/>
            </a:endParaRPr>
          </a:p>
        </p:txBody>
      </p:sp>
      <p:pic>
        <p:nvPicPr>
          <p:cNvPr id="10" name="Picture Placeholder 7" descr="A person wearing a hat and sunglasses&#10;&#10;Description automatically generated with medium confidence">
            <a:extLst>
              <a:ext uri="{FF2B5EF4-FFF2-40B4-BE49-F238E27FC236}">
                <a16:creationId xmlns:a16="http://schemas.microsoft.com/office/drawing/2014/main" id="{88C18CB7-9D5F-80B0-7A63-5AC03DA13AF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a:ext>
            </a:extLst>
          </a:blip>
          <a:srcRect l="16656" r="16656"/>
          <a:stretch>
            <a:fillRect/>
          </a:stretch>
        </p:blipFill>
        <p:spPr>
          <a:xfrm>
            <a:off x="1082293" y="1219170"/>
            <a:ext cx="3657600" cy="3657600"/>
          </a:xfrm>
        </p:spPr>
      </p:pic>
      <p:sp>
        <p:nvSpPr>
          <p:cNvPr id="13" name="TextBox 12">
            <a:extLst>
              <a:ext uri="{FF2B5EF4-FFF2-40B4-BE49-F238E27FC236}">
                <a16:creationId xmlns:a16="http://schemas.microsoft.com/office/drawing/2014/main" id="{FEB18E55-8906-37C9-52DA-2E7DE192FFD1}"/>
              </a:ext>
            </a:extLst>
          </p:cNvPr>
          <p:cNvSpPr txBox="1"/>
          <p:nvPr/>
        </p:nvSpPr>
        <p:spPr>
          <a:xfrm>
            <a:off x="685800" y="5291911"/>
            <a:ext cx="5772150" cy="1200329"/>
          </a:xfrm>
          <a:prstGeom prst="rect">
            <a:avLst/>
          </a:prstGeom>
          <a:noFill/>
        </p:spPr>
        <p:txBody>
          <a:bodyPr wrap="square">
            <a:spAutoFit/>
          </a:bodyPr>
          <a:lstStyle/>
          <a:p>
            <a:pPr marL="285750" lvl="0" indent="-285750">
              <a:buClr>
                <a:schemeClr val="accent1"/>
              </a:buClr>
              <a:buFont typeface="Arial" panose="020B0604020202020204" pitchFamily="34" charset="0"/>
              <a:buChar char="•"/>
            </a:pPr>
            <a:r>
              <a:rPr lang="en-US"/>
              <a:t>Some health concerns, no major Rx needs</a:t>
            </a:r>
          </a:p>
          <a:p>
            <a:pPr marL="285750" lvl="0" indent="-285750">
              <a:buClr>
                <a:schemeClr val="accent1"/>
              </a:buClr>
              <a:buFont typeface="Arial" panose="020B0604020202020204" pitchFamily="34" charset="0"/>
              <a:buChar char="•"/>
            </a:pPr>
            <a:r>
              <a:rPr lang="en-US"/>
              <a:t>Needs transportation, support for activities of daily living</a:t>
            </a:r>
          </a:p>
          <a:p>
            <a:pPr marL="285750" lvl="0" indent="-285750">
              <a:buClr>
                <a:schemeClr val="accent1"/>
              </a:buClr>
              <a:buFont typeface="Arial" panose="020B0604020202020204" pitchFamily="34" charset="0"/>
              <a:buChar char="•"/>
            </a:pPr>
            <a:r>
              <a:rPr lang="en-US"/>
              <a:t>Little social support</a:t>
            </a:r>
          </a:p>
          <a:p>
            <a:pPr marL="285750" lvl="0" indent="-285750">
              <a:buClr>
                <a:schemeClr val="accent1"/>
              </a:buClr>
              <a:buFont typeface="Arial" panose="020B0604020202020204" pitchFamily="34" charset="0"/>
              <a:buChar char="•"/>
            </a:pPr>
            <a:r>
              <a:rPr lang="en-US"/>
              <a:t>Med Supp premium has gone up, income hasn’t</a:t>
            </a:r>
          </a:p>
        </p:txBody>
      </p:sp>
    </p:spTree>
    <p:extLst>
      <p:ext uri="{BB962C8B-B14F-4D97-AF65-F5344CB8AC3E}">
        <p14:creationId xmlns:p14="http://schemas.microsoft.com/office/powerpoint/2010/main" val="4195958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person handing a green bag to another person&#10;&#10;Description automatically generated with medium confidence">
            <a:extLst>
              <a:ext uri="{FF2B5EF4-FFF2-40B4-BE49-F238E27FC236}">
                <a16:creationId xmlns:a16="http://schemas.microsoft.com/office/drawing/2014/main" id="{1042A362-E963-869C-7C1A-8D64AE4BD8CE}"/>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6922" r="35810"/>
          <a:stretch/>
        </p:blipFill>
        <p:spPr>
          <a:xfrm>
            <a:off x="7329488" y="0"/>
            <a:ext cx="4862512" cy="6858000"/>
          </a:xfrm>
        </p:spPr>
      </p:pic>
      <p:sp>
        <p:nvSpPr>
          <p:cNvPr id="12" name="Text Placeholder 11">
            <a:extLst>
              <a:ext uri="{FF2B5EF4-FFF2-40B4-BE49-F238E27FC236}">
                <a16:creationId xmlns:a16="http://schemas.microsoft.com/office/drawing/2014/main" id="{B51C593F-2165-8B05-4051-6C002F0338DA}"/>
              </a:ext>
            </a:extLst>
          </p:cNvPr>
          <p:cNvSpPr>
            <a:spLocks noGrp="1"/>
          </p:cNvSpPr>
          <p:nvPr>
            <p:ph type="body" sz="quarter" idx="12"/>
          </p:nvPr>
        </p:nvSpPr>
        <p:spPr/>
        <p:txBody>
          <a:bodyPr/>
          <a:lstStyle/>
          <a:p>
            <a:r>
              <a:rPr lang="en-US"/>
              <a:t>Tips for closing more sales</a:t>
            </a:r>
          </a:p>
        </p:txBody>
      </p:sp>
      <p:sp>
        <p:nvSpPr>
          <p:cNvPr id="13" name="TextBox 12">
            <a:extLst>
              <a:ext uri="{FF2B5EF4-FFF2-40B4-BE49-F238E27FC236}">
                <a16:creationId xmlns:a16="http://schemas.microsoft.com/office/drawing/2014/main" id="{7B4B844F-6487-EB2A-FACC-FB3940D2B317}"/>
              </a:ext>
            </a:extLst>
          </p:cNvPr>
          <p:cNvSpPr txBox="1"/>
          <p:nvPr/>
        </p:nvSpPr>
        <p:spPr>
          <a:xfrm>
            <a:off x="460993" y="6277707"/>
            <a:ext cx="4401520" cy="261610"/>
          </a:xfrm>
          <a:prstGeom prst="rect">
            <a:avLst/>
          </a:prstGeom>
          <a:noFill/>
        </p:spPr>
        <p:txBody>
          <a:bodyPr wrap="square" rtlCol="0">
            <a:spAutoFit/>
          </a:bodyPr>
          <a:lstStyle/>
          <a:p>
            <a:r>
              <a:rPr lang="en-US" sz="1100">
                <a:solidFill>
                  <a:schemeClr val="bg1">
                    <a:lumMod val="20000"/>
                    <a:lumOff val="80000"/>
                  </a:schemeClr>
                </a:solidFill>
              </a:rPr>
              <a:t>For agent use only. Confidential and proprietary. Do not distribute.</a:t>
            </a:r>
          </a:p>
        </p:txBody>
      </p:sp>
    </p:spTree>
    <p:extLst>
      <p:ext uri="{BB962C8B-B14F-4D97-AF65-F5344CB8AC3E}">
        <p14:creationId xmlns:p14="http://schemas.microsoft.com/office/powerpoint/2010/main" val="16028986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21DC-5FAC-01A9-F5BB-CCEE26574F64}"/>
              </a:ext>
            </a:extLst>
          </p:cNvPr>
          <p:cNvSpPr>
            <a:spLocks noGrp="1"/>
          </p:cNvSpPr>
          <p:nvPr>
            <p:ph type="title"/>
          </p:nvPr>
        </p:nvSpPr>
        <p:spPr/>
        <p:txBody>
          <a:bodyPr/>
          <a:lstStyle/>
          <a:p>
            <a:r>
              <a:rPr lang="en-US"/>
              <a:t>Make it easy to say yes</a:t>
            </a:r>
          </a:p>
        </p:txBody>
      </p:sp>
      <p:sp>
        <p:nvSpPr>
          <p:cNvPr id="3" name="Content Placeholder 2">
            <a:extLst>
              <a:ext uri="{FF2B5EF4-FFF2-40B4-BE49-F238E27FC236}">
                <a16:creationId xmlns:a16="http://schemas.microsoft.com/office/drawing/2014/main" id="{BEC16792-1142-A6BD-5B85-F2B8C96AC1E8}"/>
              </a:ext>
            </a:extLst>
          </p:cNvPr>
          <p:cNvSpPr>
            <a:spLocks noGrp="1"/>
          </p:cNvSpPr>
          <p:nvPr>
            <p:ph idx="4294967295"/>
          </p:nvPr>
        </p:nvSpPr>
        <p:spPr>
          <a:xfrm>
            <a:off x="1738312" y="2799544"/>
            <a:ext cx="2819400" cy="1385888"/>
          </a:xfrm>
        </p:spPr>
        <p:txBody>
          <a:bodyPr>
            <a:normAutofit/>
          </a:bodyPr>
          <a:lstStyle/>
          <a:p>
            <a:pPr marL="0" indent="0">
              <a:buNone/>
            </a:pPr>
            <a:r>
              <a:rPr lang="en-US" sz="3200" b="1">
                <a:solidFill>
                  <a:schemeClr val="tx2"/>
                </a:solidFill>
              </a:rPr>
              <a:t>Establish trust</a:t>
            </a:r>
            <a:br>
              <a:rPr lang="en-US" sz="3200" b="1">
                <a:solidFill>
                  <a:schemeClr val="tx2"/>
                </a:solidFill>
              </a:rPr>
            </a:br>
            <a:r>
              <a:rPr lang="en-US" sz="3200" b="1">
                <a:solidFill>
                  <a:schemeClr val="tx2"/>
                </a:solidFill>
              </a:rPr>
              <a:t>and reliability</a:t>
            </a:r>
          </a:p>
          <a:p>
            <a:pPr marL="0" indent="0">
              <a:buNone/>
            </a:pPr>
            <a:endParaRPr lang="en-US" sz="3200"/>
          </a:p>
        </p:txBody>
      </p:sp>
      <p:sp>
        <p:nvSpPr>
          <p:cNvPr id="4" name="Content Placeholder 2">
            <a:extLst>
              <a:ext uri="{FF2B5EF4-FFF2-40B4-BE49-F238E27FC236}">
                <a16:creationId xmlns:a16="http://schemas.microsoft.com/office/drawing/2014/main" id="{FEC6FD2C-0BFF-306E-F0DF-E936546FA3FD}"/>
              </a:ext>
            </a:extLst>
          </p:cNvPr>
          <p:cNvSpPr txBox="1">
            <a:spLocks/>
          </p:cNvSpPr>
          <p:nvPr/>
        </p:nvSpPr>
        <p:spPr>
          <a:xfrm>
            <a:off x="4857494" y="4806209"/>
            <a:ext cx="2981581" cy="12492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rPr>
              <a:t>Come prepared to close</a:t>
            </a:r>
          </a:p>
        </p:txBody>
      </p:sp>
      <p:sp>
        <p:nvSpPr>
          <p:cNvPr id="5" name="Content Placeholder 2">
            <a:extLst>
              <a:ext uri="{FF2B5EF4-FFF2-40B4-BE49-F238E27FC236}">
                <a16:creationId xmlns:a16="http://schemas.microsoft.com/office/drawing/2014/main" id="{966EC6F8-098D-0BC5-2029-58B6568EF310}"/>
              </a:ext>
            </a:extLst>
          </p:cNvPr>
          <p:cNvSpPr txBox="1">
            <a:spLocks/>
          </p:cNvSpPr>
          <p:nvPr/>
        </p:nvSpPr>
        <p:spPr>
          <a:xfrm>
            <a:off x="7839075" y="2800351"/>
            <a:ext cx="3662364" cy="13850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rPr>
              <a:t>Meet prospects where they’re at</a:t>
            </a:r>
          </a:p>
        </p:txBody>
      </p:sp>
      <p:pic>
        <p:nvPicPr>
          <p:cNvPr id="7" name="Picture Placeholder 140">
            <a:extLst>
              <a:ext uri="{FF2B5EF4-FFF2-40B4-BE49-F238E27FC236}">
                <a16:creationId xmlns:a16="http://schemas.microsoft.com/office/drawing/2014/main" id="{AEA48D13-68EC-465D-517E-5E7AF4AF795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628481" y="3434196"/>
            <a:ext cx="1143794" cy="1143794"/>
          </a:xfrm>
          <a:prstGeom prst="rect">
            <a:avLst/>
          </a:prstGeom>
        </p:spPr>
      </p:pic>
      <p:pic>
        <p:nvPicPr>
          <p:cNvPr id="8" name="Picture Placeholder 110">
            <a:extLst>
              <a:ext uri="{FF2B5EF4-FFF2-40B4-BE49-F238E27FC236}">
                <a16:creationId xmlns:a16="http://schemas.microsoft.com/office/drawing/2014/main" id="{1302A96B-D8B1-017B-4313-01601102C384}"/>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559801" y="1349807"/>
            <a:ext cx="1598612" cy="1598614"/>
          </a:xfrm>
          <a:prstGeom prst="rect">
            <a:avLst/>
          </a:prstGeom>
        </p:spPr>
      </p:pic>
      <p:pic>
        <p:nvPicPr>
          <p:cNvPr id="9" name="Picture Placeholder 104">
            <a:extLst>
              <a:ext uri="{FF2B5EF4-FFF2-40B4-BE49-F238E27FC236}">
                <a16:creationId xmlns:a16="http://schemas.microsoft.com/office/drawing/2014/main" id="{E351D5E6-F051-EAAA-B5AD-D3677D2397E3}"/>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2327446" y="1498683"/>
            <a:ext cx="1219026" cy="1219026"/>
          </a:xfrm>
          <a:prstGeom prst="rect">
            <a:avLst/>
          </a:prstGeom>
        </p:spPr>
      </p:pic>
    </p:spTree>
    <p:extLst>
      <p:ext uri="{BB962C8B-B14F-4D97-AF65-F5344CB8AC3E}">
        <p14:creationId xmlns:p14="http://schemas.microsoft.com/office/powerpoint/2010/main" val="35923295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B41C7-6E6E-AD84-232C-069126BFB22E}"/>
              </a:ext>
            </a:extLst>
          </p:cNvPr>
          <p:cNvSpPr>
            <a:spLocks noGrp="1"/>
          </p:cNvSpPr>
          <p:nvPr>
            <p:ph type="title"/>
          </p:nvPr>
        </p:nvSpPr>
        <p:spPr/>
        <p:txBody>
          <a:bodyPr/>
          <a:lstStyle/>
          <a:p>
            <a:r>
              <a:rPr lang="en-US"/>
              <a:t>Some no-pressure invitations to enroll</a:t>
            </a:r>
          </a:p>
        </p:txBody>
      </p:sp>
      <p:sp>
        <p:nvSpPr>
          <p:cNvPr id="8" name="Content Placeholder 2">
            <a:extLst>
              <a:ext uri="{FF2B5EF4-FFF2-40B4-BE49-F238E27FC236}">
                <a16:creationId xmlns:a16="http://schemas.microsoft.com/office/drawing/2014/main" id="{3D6B25AA-5D5A-32E7-9FDA-5CC6A17E9DBD}"/>
              </a:ext>
            </a:extLst>
          </p:cNvPr>
          <p:cNvSpPr txBox="1">
            <a:spLocks/>
          </p:cNvSpPr>
          <p:nvPr/>
        </p:nvSpPr>
        <p:spPr>
          <a:xfrm>
            <a:off x="1313992" y="2291387"/>
            <a:ext cx="5322087" cy="9232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a:t>“It sounds like that’s the plan you’d prefer, is that right? Would you like to enroll?”</a:t>
            </a:r>
          </a:p>
        </p:txBody>
      </p:sp>
      <p:sp>
        <p:nvSpPr>
          <p:cNvPr id="9" name="Content Placeholder 2">
            <a:extLst>
              <a:ext uri="{FF2B5EF4-FFF2-40B4-BE49-F238E27FC236}">
                <a16:creationId xmlns:a16="http://schemas.microsoft.com/office/drawing/2014/main" id="{CDB4DFD7-089D-A068-57AF-A31062C15BFE}"/>
              </a:ext>
            </a:extLst>
          </p:cNvPr>
          <p:cNvSpPr txBox="1">
            <a:spLocks/>
          </p:cNvSpPr>
          <p:nvPr/>
        </p:nvSpPr>
        <p:spPr>
          <a:xfrm>
            <a:off x="1113891" y="4872301"/>
            <a:ext cx="5706879" cy="10567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a:effectLst/>
                <a:latin typeface="Calibri" panose="020F0502020204030204" pitchFamily="34" charset="0"/>
                <a:ea typeface="DengXian" panose="02010600030101010101" pitchFamily="2" charset="-122"/>
                <a:cs typeface="Times New Roman" panose="02020603050405020304" pitchFamily="18" charset="0"/>
              </a:rPr>
              <a:t>“I’ll send you these plan details electronically. Sign up whenever you’re ready. Feel free to call me with any questions you might have.”</a:t>
            </a:r>
            <a:r>
              <a:rPr lang="en-US" sz="2000">
                <a:effectLst/>
              </a:rPr>
              <a:t> </a:t>
            </a:r>
            <a:endParaRPr lang="en-US" sz="2000"/>
          </a:p>
        </p:txBody>
      </p:sp>
      <p:sp>
        <p:nvSpPr>
          <p:cNvPr id="14" name="Rectangle 13">
            <a:extLst>
              <a:ext uri="{FF2B5EF4-FFF2-40B4-BE49-F238E27FC236}">
                <a16:creationId xmlns:a16="http://schemas.microsoft.com/office/drawing/2014/main" id="{520FE24D-A383-DE37-D656-E32D0415544A}"/>
              </a:ext>
            </a:extLst>
          </p:cNvPr>
          <p:cNvSpPr/>
          <p:nvPr/>
        </p:nvSpPr>
        <p:spPr>
          <a:xfrm>
            <a:off x="971175" y="1365795"/>
            <a:ext cx="5849596" cy="6517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F0584FEE-F84D-A474-25BB-9C07D739AE96}"/>
              </a:ext>
            </a:extLst>
          </p:cNvPr>
          <p:cNvSpPr txBox="1">
            <a:spLocks/>
          </p:cNvSpPr>
          <p:nvPr/>
        </p:nvSpPr>
        <p:spPr>
          <a:xfrm>
            <a:off x="2983630" y="1523036"/>
            <a:ext cx="1839929" cy="507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a:solidFill>
                  <a:schemeClr val="tx2"/>
                </a:solidFill>
              </a:rPr>
              <a:t>Ready to enroll</a:t>
            </a:r>
          </a:p>
        </p:txBody>
      </p:sp>
      <p:sp>
        <p:nvSpPr>
          <p:cNvPr id="6" name="Rounded Rectangle 5">
            <a:extLst>
              <a:ext uri="{FF2B5EF4-FFF2-40B4-BE49-F238E27FC236}">
                <a16:creationId xmlns:a16="http://schemas.microsoft.com/office/drawing/2014/main" id="{6047AD8D-60BB-3442-D771-099E8705A5FD}"/>
              </a:ext>
            </a:extLst>
          </p:cNvPr>
          <p:cNvSpPr/>
          <p:nvPr/>
        </p:nvSpPr>
        <p:spPr>
          <a:xfrm>
            <a:off x="7916222" y="1243013"/>
            <a:ext cx="3419061" cy="4467007"/>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7" name="TextBox 6">
            <a:extLst>
              <a:ext uri="{FF2B5EF4-FFF2-40B4-BE49-F238E27FC236}">
                <a16:creationId xmlns:a16="http://schemas.microsoft.com/office/drawing/2014/main" id="{E742C647-0514-1012-BA75-695A8D341F41}"/>
              </a:ext>
            </a:extLst>
          </p:cNvPr>
          <p:cNvSpPr txBox="1"/>
          <p:nvPr/>
        </p:nvSpPr>
        <p:spPr>
          <a:xfrm>
            <a:off x="8331893" y="2149463"/>
            <a:ext cx="2817493" cy="2031325"/>
          </a:xfrm>
          <a:prstGeom prst="rect">
            <a:avLst/>
          </a:prstGeom>
          <a:noFill/>
        </p:spPr>
        <p:txBody>
          <a:bodyPr wrap="square">
            <a:spAutoFit/>
          </a:bodyPr>
          <a:lstStyle/>
          <a:p>
            <a:r>
              <a:rPr lang="en-US" sz="1800">
                <a:solidFill>
                  <a:schemeClr val="tx2"/>
                </a:solidFill>
              </a:rPr>
              <a:t>Have confidence knowing that you have a great product behind you. You don't have to fall all over yourself to make a sale because the product is excellent.</a:t>
            </a:r>
          </a:p>
        </p:txBody>
      </p:sp>
      <p:sp>
        <p:nvSpPr>
          <p:cNvPr id="10" name="Freeform 6">
            <a:extLst>
              <a:ext uri="{FF2B5EF4-FFF2-40B4-BE49-F238E27FC236}">
                <a16:creationId xmlns:a16="http://schemas.microsoft.com/office/drawing/2014/main" id="{9EED6FDF-4646-4726-01CC-C98FC2B5AF09}"/>
              </a:ext>
            </a:extLst>
          </p:cNvPr>
          <p:cNvSpPr>
            <a:spLocks noEditPoints="1"/>
          </p:cNvSpPr>
          <p:nvPr/>
        </p:nvSpPr>
        <p:spPr bwMode="auto">
          <a:xfrm>
            <a:off x="9473507" y="1687080"/>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1" name="Freeform 5">
            <a:extLst>
              <a:ext uri="{FF2B5EF4-FFF2-40B4-BE49-F238E27FC236}">
                <a16:creationId xmlns:a16="http://schemas.microsoft.com/office/drawing/2014/main" id="{77BC10FA-F9FF-FC3F-B4F7-15B53B535257}"/>
              </a:ext>
            </a:extLst>
          </p:cNvPr>
          <p:cNvSpPr>
            <a:spLocks noEditPoints="1"/>
          </p:cNvSpPr>
          <p:nvPr/>
        </p:nvSpPr>
        <p:spPr bwMode="auto">
          <a:xfrm>
            <a:off x="9473507" y="4124327"/>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6" name="TextBox 15">
            <a:extLst>
              <a:ext uri="{FF2B5EF4-FFF2-40B4-BE49-F238E27FC236}">
                <a16:creationId xmlns:a16="http://schemas.microsoft.com/office/drawing/2014/main" id="{12AA54C9-6206-C886-60BE-864329EB268C}"/>
              </a:ext>
            </a:extLst>
          </p:cNvPr>
          <p:cNvSpPr txBox="1"/>
          <p:nvPr/>
        </p:nvSpPr>
        <p:spPr>
          <a:xfrm>
            <a:off x="8331893" y="4604667"/>
            <a:ext cx="2587717" cy="523220"/>
          </a:xfrm>
          <a:prstGeom prst="rect">
            <a:avLst/>
          </a:prstGeom>
          <a:noFill/>
        </p:spPr>
        <p:txBody>
          <a:bodyPr wrap="square">
            <a:spAutoFit/>
          </a:bodyPr>
          <a:lstStyle/>
          <a:p>
            <a:pPr algn="ctr"/>
            <a:r>
              <a:rPr lang="en-US" sz="1600" b="1">
                <a:solidFill>
                  <a:schemeClr val="tx2"/>
                </a:solidFill>
              </a:rPr>
              <a:t>Joe </a:t>
            </a:r>
            <a:r>
              <a:rPr lang="en-US" sz="1600" b="1" err="1">
                <a:solidFill>
                  <a:schemeClr val="tx2"/>
                </a:solidFill>
              </a:rPr>
              <a:t>Katherin</a:t>
            </a:r>
            <a:br>
              <a:rPr lang="en-US" sz="1200">
                <a:solidFill>
                  <a:srgbClr val="114A21"/>
                </a:solidFill>
              </a:rPr>
            </a:br>
            <a:r>
              <a:rPr lang="en-US" sz="1200">
                <a:solidFill>
                  <a:srgbClr val="114A21"/>
                </a:solidFill>
              </a:rPr>
              <a:t>Licensed sales agent with Humana</a:t>
            </a:r>
          </a:p>
        </p:txBody>
      </p:sp>
      <p:sp>
        <p:nvSpPr>
          <p:cNvPr id="19" name="TextBox 18">
            <a:extLst>
              <a:ext uri="{FF2B5EF4-FFF2-40B4-BE49-F238E27FC236}">
                <a16:creationId xmlns:a16="http://schemas.microsoft.com/office/drawing/2014/main" id="{3F0A0BD5-C60C-9D17-440C-79B41245017A}"/>
              </a:ext>
            </a:extLst>
          </p:cNvPr>
          <p:cNvSpPr txBox="1"/>
          <p:nvPr/>
        </p:nvSpPr>
        <p:spPr>
          <a:xfrm>
            <a:off x="7751109" y="1418381"/>
            <a:ext cx="184731" cy="400110"/>
          </a:xfrm>
          <a:prstGeom prst="rect">
            <a:avLst/>
          </a:prstGeom>
          <a:noFill/>
        </p:spPr>
        <p:txBody>
          <a:bodyPr wrap="none" rtlCol="0">
            <a:spAutoFit/>
          </a:bodyPr>
          <a:lstStyle/>
          <a:p>
            <a:endParaRPr lang="en-US" sz="2000">
              <a:solidFill>
                <a:schemeClr val="tx2"/>
              </a:solidFill>
            </a:endParaRPr>
          </a:p>
        </p:txBody>
      </p:sp>
      <p:sp>
        <p:nvSpPr>
          <p:cNvPr id="20" name="Rounded Rectangle 19">
            <a:extLst>
              <a:ext uri="{FF2B5EF4-FFF2-40B4-BE49-F238E27FC236}">
                <a16:creationId xmlns:a16="http://schemas.microsoft.com/office/drawing/2014/main" id="{E4656028-E896-1431-5DDA-B20DCA67C77F}"/>
              </a:ext>
            </a:extLst>
          </p:cNvPr>
          <p:cNvSpPr/>
          <p:nvPr/>
        </p:nvSpPr>
        <p:spPr>
          <a:xfrm>
            <a:off x="627154" y="1028696"/>
            <a:ext cx="6516596" cy="2343151"/>
          </a:xfrm>
          <a:prstGeom prst="roundRect">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1" name="Rectangle 20">
            <a:extLst>
              <a:ext uri="{FF2B5EF4-FFF2-40B4-BE49-F238E27FC236}">
                <a16:creationId xmlns:a16="http://schemas.microsoft.com/office/drawing/2014/main" id="{5AFA8F87-4B09-BC6D-5F31-6E0F10689685}"/>
              </a:ext>
            </a:extLst>
          </p:cNvPr>
          <p:cNvSpPr/>
          <p:nvPr/>
        </p:nvSpPr>
        <p:spPr>
          <a:xfrm>
            <a:off x="971175" y="3980407"/>
            <a:ext cx="5849596" cy="6517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DE8F0ED0-7880-4014-1630-6355849922F0}"/>
              </a:ext>
            </a:extLst>
          </p:cNvPr>
          <p:cNvSpPr txBox="1">
            <a:spLocks/>
          </p:cNvSpPr>
          <p:nvPr/>
        </p:nvSpPr>
        <p:spPr>
          <a:xfrm>
            <a:off x="2983630" y="4137648"/>
            <a:ext cx="2031283" cy="507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a:solidFill>
                  <a:schemeClr val="tx2"/>
                </a:solidFill>
              </a:rPr>
              <a:t>Needs more time</a:t>
            </a:r>
          </a:p>
        </p:txBody>
      </p:sp>
      <p:sp>
        <p:nvSpPr>
          <p:cNvPr id="23" name="Rounded Rectangle 22">
            <a:extLst>
              <a:ext uri="{FF2B5EF4-FFF2-40B4-BE49-F238E27FC236}">
                <a16:creationId xmlns:a16="http://schemas.microsoft.com/office/drawing/2014/main" id="{ECB72100-79C6-3331-746D-24CBF7CD767A}"/>
              </a:ext>
            </a:extLst>
          </p:cNvPr>
          <p:cNvSpPr/>
          <p:nvPr/>
        </p:nvSpPr>
        <p:spPr>
          <a:xfrm>
            <a:off x="627154" y="3643308"/>
            <a:ext cx="6516596" cy="2343151"/>
          </a:xfrm>
          <a:prstGeom prst="roundRect">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488026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42632C65-0AD9-1234-20BA-8E6114CB5A7E}"/>
              </a:ext>
            </a:extLst>
          </p:cNvPr>
          <p:cNvSpPr/>
          <p:nvPr/>
        </p:nvSpPr>
        <p:spPr>
          <a:xfrm>
            <a:off x="708712" y="1243013"/>
            <a:ext cx="3520388" cy="4800600"/>
          </a:xfrm>
          <a:prstGeom prst="round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853418C0-2C2F-E974-EAF0-DA1AA810D3D2}"/>
              </a:ext>
            </a:extLst>
          </p:cNvPr>
          <p:cNvSpPr>
            <a:spLocks noGrp="1"/>
          </p:cNvSpPr>
          <p:nvPr>
            <p:ph type="title"/>
          </p:nvPr>
        </p:nvSpPr>
        <p:spPr/>
        <p:txBody>
          <a:bodyPr/>
          <a:lstStyle/>
          <a:p>
            <a:r>
              <a:rPr lang="en-US"/>
              <a:t>How to address 5 common objections</a:t>
            </a:r>
          </a:p>
        </p:txBody>
      </p:sp>
      <p:sp>
        <p:nvSpPr>
          <p:cNvPr id="3" name="Content Placeholder 2">
            <a:extLst>
              <a:ext uri="{FF2B5EF4-FFF2-40B4-BE49-F238E27FC236}">
                <a16:creationId xmlns:a16="http://schemas.microsoft.com/office/drawing/2014/main" id="{E0A57E32-472A-60A2-CED8-0F27070076D4}"/>
              </a:ext>
            </a:extLst>
          </p:cNvPr>
          <p:cNvSpPr>
            <a:spLocks noGrp="1"/>
          </p:cNvSpPr>
          <p:nvPr>
            <p:ph idx="4294967295"/>
          </p:nvPr>
        </p:nvSpPr>
        <p:spPr>
          <a:xfrm>
            <a:off x="1035837" y="4200040"/>
            <a:ext cx="2866138" cy="1603375"/>
          </a:xfrm>
        </p:spPr>
        <p:txBody>
          <a:bodyPr>
            <a:normAutofit/>
          </a:bodyPr>
          <a:lstStyle/>
          <a:p>
            <a:pPr marL="0" indent="0">
              <a:buNone/>
            </a:pPr>
            <a:r>
              <a:rPr lang="en-US" sz="1600">
                <a:solidFill>
                  <a:schemeClr val="bg2"/>
                </a:solidFill>
                <a:effectLst/>
                <a:ea typeface="DengXian" panose="02010600030101010101" pitchFamily="2" charset="-122"/>
                <a:cs typeface="Times New Roman" panose="02020603050405020304" pitchFamily="18" charset="0"/>
              </a:rPr>
              <a:t>Explain how a private Medicare plan could benefit their health and their wallet.</a:t>
            </a:r>
          </a:p>
        </p:txBody>
      </p:sp>
      <p:sp>
        <p:nvSpPr>
          <p:cNvPr id="11" name="Oval 10">
            <a:extLst>
              <a:ext uri="{FF2B5EF4-FFF2-40B4-BE49-F238E27FC236}">
                <a16:creationId xmlns:a16="http://schemas.microsoft.com/office/drawing/2014/main" id="{B48DB7B5-FB3D-076F-2F30-3CBD5F91F0C8}"/>
              </a:ext>
            </a:extLst>
          </p:cNvPr>
          <p:cNvSpPr/>
          <p:nvPr/>
        </p:nvSpPr>
        <p:spPr>
          <a:xfrm>
            <a:off x="2151853" y="1815562"/>
            <a:ext cx="532781" cy="532781"/>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2" name="TextBox 11">
            <a:extLst>
              <a:ext uri="{FF2B5EF4-FFF2-40B4-BE49-F238E27FC236}">
                <a16:creationId xmlns:a16="http://schemas.microsoft.com/office/drawing/2014/main" id="{6F02CD8D-B704-047E-7D6B-01C721843DE5}"/>
              </a:ext>
            </a:extLst>
          </p:cNvPr>
          <p:cNvSpPr txBox="1"/>
          <p:nvPr/>
        </p:nvSpPr>
        <p:spPr>
          <a:xfrm>
            <a:off x="2240149" y="1811598"/>
            <a:ext cx="367408" cy="523220"/>
          </a:xfrm>
          <a:prstGeom prst="rect">
            <a:avLst/>
          </a:prstGeom>
          <a:noFill/>
        </p:spPr>
        <p:txBody>
          <a:bodyPr wrap="none" rtlCol="0">
            <a:spAutoFit/>
          </a:bodyPr>
          <a:lstStyle/>
          <a:p>
            <a:r>
              <a:rPr lang="en-US" sz="2800">
                <a:solidFill>
                  <a:schemeClr val="tx2"/>
                </a:solidFill>
              </a:rPr>
              <a:t>1</a:t>
            </a:r>
          </a:p>
        </p:txBody>
      </p:sp>
      <p:sp>
        <p:nvSpPr>
          <p:cNvPr id="14" name="TextBox 13">
            <a:extLst>
              <a:ext uri="{FF2B5EF4-FFF2-40B4-BE49-F238E27FC236}">
                <a16:creationId xmlns:a16="http://schemas.microsoft.com/office/drawing/2014/main" id="{D99BC640-1884-2656-4921-1154796F51B6}"/>
              </a:ext>
            </a:extLst>
          </p:cNvPr>
          <p:cNvSpPr txBox="1"/>
          <p:nvPr/>
        </p:nvSpPr>
        <p:spPr>
          <a:xfrm>
            <a:off x="874274" y="2715595"/>
            <a:ext cx="3354826" cy="830997"/>
          </a:xfrm>
          <a:prstGeom prst="rect">
            <a:avLst/>
          </a:prstGeom>
          <a:noFill/>
        </p:spPr>
        <p:txBody>
          <a:bodyPr wrap="square">
            <a:spAutoFit/>
          </a:bodyPr>
          <a:lstStyle/>
          <a:p>
            <a:pPr marL="0" indent="0">
              <a:buNone/>
            </a:pPr>
            <a:r>
              <a:rPr lang="en-US" sz="2400" b="1">
                <a:solidFill>
                  <a:schemeClr val="bg2"/>
                </a:solidFill>
              </a:rPr>
              <a:t>“I’m not interested in a private Medicare plan.”</a:t>
            </a:r>
          </a:p>
        </p:txBody>
      </p:sp>
      <p:sp>
        <p:nvSpPr>
          <p:cNvPr id="16" name="Rounded Rectangle 15">
            <a:extLst>
              <a:ext uri="{FF2B5EF4-FFF2-40B4-BE49-F238E27FC236}">
                <a16:creationId xmlns:a16="http://schemas.microsoft.com/office/drawing/2014/main" id="{7CFB7A4D-5A52-4EE7-19E5-1A1C2CCF86A3}"/>
              </a:ext>
            </a:extLst>
          </p:cNvPr>
          <p:cNvSpPr/>
          <p:nvPr/>
        </p:nvSpPr>
        <p:spPr>
          <a:xfrm>
            <a:off x="4452037" y="1243013"/>
            <a:ext cx="3520388" cy="4800600"/>
          </a:xfrm>
          <a:prstGeom prst="round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7" name="Content Placeholder 2">
            <a:extLst>
              <a:ext uri="{FF2B5EF4-FFF2-40B4-BE49-F238E27FC236}">
                <a16:creationId xmlns:a16="http://schemas.microsoft.com/office/drawing/2014/main" id="{CFC2AB13-79F9-2B99-32F3-B67967747A93}"/>
              </a:ext>
            </a:extLst>
          </p:cNvPr>
          <p:cNvSpPr txBox="1">
            <a:spLocks/>
          </p:cNvSpPr>
          <p:nvPr/>
        </p:nvSpPr>
        <p:spPr>
          <a:xfrm>
            <a:off x="4729165" y="4200040"/>
            <a:ext cx="2866138" cy="1603375"/>
          </a:xfrm>
          <a:prstGeom prst="rect">
            <a:avLst/>
          </a:prstGeom>
        </p:spPr>
        <p:txBody>
          <a:bodyPr vert="horz" lIns="0" tIns="0" rIns="0" bIns="0" rtlCol="0">
            <a:norm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0" indent="0">
              <a:buNone/>
            </a:pPr>
            <a:r>
              <a:rPr lang="en-US" sz="1600">
                <a:solidFill>
                  <a:schemeClr val="bg2"/>
                </a:solidFill>
                <a:effectLst/>
                <a:ea typeface="DengXian" panose="02010600030101010101" pitchFamily="2" charset="-122"/>
                <a:cs typeface="Times New Roman" panose="02020603050405020304" pitchFamily="18" charset="0"/>
              </a:rPr>
              <a:t>Explain the importance of re-evaluating their plan each year.</a:t>
            </a:r>
          </a:p>
        </p:txBody>
      </p:sp>
      <p:sp>
        <p:nvSpPr>
          <p:cNvPr id="18" name="Oval 17">
            <a:extLst>
              <a:ext uri="{FF2B5EF4-FFF2-40B4-BE49-F238E27FC236}">
                <a16:creationId xmlns:a16="http://schemas.microsoft.com/office/drawing/2014/main" id="{930FBCC7-277F-B959-CB9F-D3348136F0F9}"/>
              </a:ext>
            </a:extLst>
          </p:cNvPr>
          <p:cNvSpPr/>
          <p:nvPr/>
        </p:nvSpPr>
        <p:spPr>
          <a:xfrm>
            <a:off x="5895178" y="1815562"/>
            <a:ext cx="532781" cy="532781"/>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9" name="TextBox 18">
            <a:extLst>
              <a:ext uri="{FF2B5EF4-FFF2-40B4-BE49-F238E27FC236}">
                <a16:creationId xmlns:a16="http://schemas.microsoft.com/office/drawing/2014/main" id="{5F8E5537-DC66-5A1D-C235-2606BAE329DF}"/>
              </a:ext>
            </a:extLst>
          </p:cNvPr>
          <p:cNvSpPr txBox="1"/>
          <p:nvPr/>
        </p:nvSpPr>
        <p:spPr>
          <a:xfrm>
            <a:off x="5983474" y="1811598"/>
            <a:ext cx="367408" cy="523220"/>
          </a:xfrm>
          <a:prstGeom prst="rect">
            <a:avLst/>
          </a:prstGeom>
          <a:noFill/>
        </p:spPr>
        <p:txBody>
          <a:bodyPr wrap="none" rtlCol="0">
            <a:spAutoFit/>
          </a:bodyPr>
          <a:lstStyle/>
          <a:p>
            <a:r>
              <a:rPr lang="en-US" sz="2800">
                <a:solidFill>
                  <a:schemeClr val="accent3"/>
                </a:solidFill>
              </a:rPr>
              <a:t>2</a:t>
            </a:r>
          </a:p>
        </p:txBody>
      </p:sp>
      <p:sp>
        <p:nvSpPr>
          <p:cNvPr id="20" name="TextBox 19">
            <a:extLst>
              <a:ext uri="{FF2B5EF4-FFF2-40B4-BE49-F238E27FC236}">
                <a16:creationId xmlns:a16="http://schemas.microsoft.com/office/drawing/2014/main" id="{F57EE8E9-119F-9565-D7DC-DE26109D8CE3}"/>
              </a:ext>
            </a:extLst>
          </p:cNvPr>
          <p:cNvSpPr txBox="1"/>
          <p:nvPr/>
        </p:nvSpPr>
        <p:spPr>
          <a:xfrm>
            <a:off x="4600575" y="2715595"/>
            <a:ext cx="3286156" cy="830997"/>
          </a:xfrm>
          <a:prstGeom prst="rect">
            <a:avLst/>
          </a:prstGeom>
          <a:noFill/>
        </p:spPr>
        <p:txBody>
          <a:bodyPr wrap="square">
            <a:spAutoFit/>
          </a:bodyPr>
          <a:lstStyle/>
          <a:p>
            <a:pPr marL="0" indent="0">
              <a:buNone/>
            </a:pPr>
            <a:r>
              <a:rPr lang="en-US" sz="2400" b="1">
                <a:solidFill>
                  <a:schemeClr val="bg2"/>
                </a:solidFill>
              </a:rPr>
              <a:t>“I already have Medicare taken care of.”</a:t>
            </a:r>
          </a:p>
        </p:txBody>
      </p:sp>
      <p:sp>
        <p:nvSpPr>
          <p:cNvPr id="21" name="Rounded Rectangle 20">
            <a:extLst>
              <a:ext uri="{FF2B5EF4-FFF2-40B4-BE49-F238E27FC236}">
                <a16:creationId xmlns:a16="http://schemas.microsoft.com/office/drawing/2014/main" id="{8036FBFC-64D8-787A-4403-5A2D1A030C58}"/>
              </a:ext>
            </a:extLst>
          </p:cNvPr>
          <p:cNvSpPr/>
          <p:nvPr/>
        </p:nvSpPr>
        <p:spPr>
          <a:xfrm>
            <a:off x="8223937" y="1243013"/>
            <a:ext cx="3520388" cy="4800600"/>
          </a:xfrm>
          <a:prstGeom prst="roundRect">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2" name="Oval 21">
            <a:extLst>
              <a:ext uri="{FF2B5EF4-FFF2-40B4-BE49-F238E27FC236}">
                <a16:creationId xmlns:a16="http://schemas.microsoft.com/office/drawing/2014/main" id="{3E6E7DF0-B176-C9F0-B58A-AA4A6D490E44}"/>
              </a:ext>
            </a:extLst>
          </p:cNvPr>
          <p:cNvSpPr/>
          <p:nvPr/>
        </p:nvSpPr>
        <p:spPr>
          <a:xfrm>
            <a:off x="9667078" y="1815562"/>
            <a:ext cx="532781" cy="532781"/>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23" name="TextBox 22">
            <a:extLst>
              <a:ext uri="{FF2B5EF4-FFF2-40B4-BE49-F238E27FC236}">
                <a16:creationId xmlns:a16="http://schemas.microsoft.com/office/drawing/2014/main" id="{1419E1B6-C4B4-E4EA-ADB8-00151E9D3BF2}"/>
              </a:ext>
            </a:extLst>
          </p:cNvPr>
          <p:cNvSpPr txBox="1"/>
          <p:nvPr/>
        </p:nvSpPr>
        <p:spPr>
          <a:xfrm>
            <a:off x="9755374" y="1811598"/>
            <a:ext cx="367408" cy="523220"/>
          </a:xfrm>
          <a:prstGeom prst="rect">
            <a:avLst/>
          </a:prstGeom>
          <a:noFill/>
        </p:spPr>
        <p:txBody>
          <a:bodyPr wrap="none" rtlCol="0">
            <a:spAutoFit/>
          </a:bodyPr>
          <a:lstStyle/>
          <a:p>
            <a:r>
              <a:rPr lang="en-US" sz="2800">
                <a:solidFill>
                  <a:schemeClr val="accent4"/>
                </a:solidFill>
              </a:rPr>
              <a:t>3</a:t>
            </a:r>
          </a:p>
        </p:txBody>
      </p:sp>
      <p:sp>
        <p:nvSpPr>
          <p:cNvPr id="24" name="TextBox 23">
            <a:extLst>
              <a:ext uri="{FF2B5EF4-FFF2-40B4-BE49-F238E27FC236}">
                <a16:creationId xmlns:a16="http://schemas.microsoft.com/office/drawing/2014/main" id="{318C8473-49A6-5596-AC5A-90768F18DE3C}"/>
              </a:ext>
            </a:extLst>
          </p:cNvPr>
          <p:cNvSpPr txBox="1"/>
          <p:nvPr/>
        </p:nvSpPr>
        <p:spPr>
          <a:xfrm>
            <a:off x="8615363" y="2715595"/>
            <a:ext cx="2725051" cy="461665"/>
          </a:xfrm>
          <a:prstGeom prst="rect">
            <a:avLst/>
          </a:prstGeom>
          <a:noFill/>
        </p:spPr>
        <p:txBody>
          <a:bodyPr wrap="square">
            <a:spAutoFit/>
          </a:bodyPr>
          <a:lstStyle/>
          <a:p>
            <a:pPr marL="0" indent="0">
              <a:buNone/>
            </a:pPr>
            <a:r>
              <a:rPr lang="en-US" sz="2400" b="1">
                <a:solidFill>
                  <a:schemeClr val="bg2"/>
                </a:solidFill>
              </a:rPr>
              <a:t>“I can’t afford that.”</a:t>
            </a:r>
          </a:p>
        </p:txBody>
      </p:sp>
      <p:sp>
        <p:nvSpPr>
          <p:cNvPr id="6" name="Content Placeholder 2">
            <a:extLst>
              <a:ext uri="{FF2B5EF4-FFF2-40B4-BE49-F238E27FC236}">
                <a16:creationId xmlns:a16="http://schemas.microsoft.com/office/drawing/2014/main" id="{6D9A0D9F-D3B4-E076-C828-DA9BABCE5A91}"/>
              </a:ext>
            </a:extLst>
          </p:cNvPr>
          <p:cNvSpPr txBox="1">
            <a:spLocks/>
          </p:cNvSpPr>
          <p:nvPr/>
        </p:nvSpPr>
        <p:spPr>
          <a:xfrm>
            <a:off x="8352507" y="3643313"/>
            <a:ext cx="3380474" cy="26533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Help consumers understand both their monthly and total annual costs so they can find the plan that’s right for their budget.</a:t>
            </a:r>
          </a:p>
          <a:p>
            <a: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Educate them on ways they could save.</a:t>
            </a:r>
          </a:p>
          <a:p>
            <a:r>
              <a:rPr lang="en-US" sz="1600">
                <a:solidFill>
                  <a:schemeClr val="bg2"/>
                </a:solidFill>
                <a:latin typeface="Calibri" panose="020F0502020204030204" pitchFamily="34" charset="0"/>
                <a:ea typeface="DengXian" panose="02010600030101010101" pitchFamily="2" charset="-122"/>
                <a:cs typeface="Times New Roman" panose="02020603050405020304" pitchFamily="18" charset="0"/>
              </a:rPr>
              <a:t>Help them get additional support from government or local services.</a:t>
            </a:r>
            <a:endPar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700865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418C0-2C2F-E974-EAF0-DA1AA810D3D2}"/>
              </a:ext>
            </a:extLst>
          </p:cNvPr>
          <p:cNvSpPr>
            <a:spLocks noGrp="1"/>
          </p:cNvSpPr>
          <p:nvPr>
            <p:ph type="title"/>
          </p:nvPr>
        </p:nvSpPr>
        <p:spPr/>
        <p:txBody>
          <a:bodyPr/>
          <a:lstStyle/>
          <a:p>
            <a:r>
              <a:rPr lang="en-US"/>
              <a:t>How to address 5 common objections (continued)</a:t>
            </a:r>
          </a:p>
        </p:txBody>
      </p:sp>
      <p:sp>
        <p:nvSpPr>
          <p:cNvPr id="5" name="Rounded Rectangle 4">
            <a:extLst>
              <a:ext uri="{FF2B5EF4-FFF2-40B4-BE49-F238E27FC236}">
                <a16:creationId xmlns:a16="http://schemas.microsoft.com/office/drawing/2014/main" id="{A118C2F3-E2FC-1B9C-5120-BED4428D14DC}"/>
              </a:ext>
            </a:extLst>
          </p:cNvPr>
          <p:cNvSpPr/>
          <p:nvPr/>
        </p:nvSpPr>
        <p:spPr>
          <a:xfrm>
            <a:off x="708712" y="1243013"/>
            <a:ext cx="3520388" cy="4800600"/>
          </a:xfrm>
          <a:prstGeom prst="round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7" name="Content Placeholder 2">
            <a:extLst>
              <a:ext uri="{FF2B5EF4-FFF2-40B4-BE49-F238E27FC236}">
                <a16:creationId xmlns:a16="http://schemas.microsoft.com/office/drawing/2014/main" id="{0634FC51-4D96-7A42-0A34-EB53CCFC7E5D}"/>
              </a:ext>
            </a:extLst>
          </p:cNvPr>
          <p:cNvSpPr txBox="1">
            <a:spLocks/>
          </p:cNvSpPr>
          <p:nvPr/>
        </p:nvSpPr>
        <p:spPr>
          <a:xfrm>
            <a:off x="1035837" y="4200040"/>
            <a:ext cx="2873554" cy="3067188"/>
          </a:xfrm>
          <a:prstGeom prst="rect">
            <a:avLst/>
          </a:prstGeom>
        </p:spPr>
        <p:txBody>
          <a:bodyPr vert="horz" lIns="0" tIns="0" rIns="0" bIns="0" rtlCol="0">
            <a:norm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285750" indent="-285750">
              <a:buClr>
                <a:schemeClr val="bg2"/>
              </a:buClr>
              <a:buFont typeface="Arial" panose="020B0604020202020204" pitchFamily="34" charset="0"/>
              <a:buChar char="•"/>
            </a:pPr>
            <a: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Let them know the timeframe they have to make a change, such as various election periods and when you’ll </a:t>
            </a:r>
            <a:b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br>
            <a: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follow up.</a:t>
            </a:r>
          </a:p>
          <a:p>
            <a:pPr marL="285750" indent="-285750">
              <a:buClr>
                <a:schemeClr val="bg2"/>
              </a:buClr>
              <a:buFont typeface="Arial" panose="020B0604020202020204" pitchFamily="34" charset="0"/>
              <a:buChar char="•"/>
            </a:pPr>
            <a:r>
              <a:rPr lang="en-US" sz="1600">
                <a:solidFill>
                  <a:schemeClr val="bg2"/>
                </a:solidFill>
                <a:latin typeface="Calibri" panose="020F0502020204030204" pitchFamily="34" charset="0"/>
                <a:ea typeface="DengXian" panose="02010600030101010101" pitchFamily="2" charset="-122"/>
                <a:cs typeface="Times New Roman" panose="02020603050405020304" pitchFamily="18" charset="0"/>
              </a:rPr>
              <a:t>S</a:t>
            </a:r>
            <a: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end up to 3 plans using DMM</a:t>
            </a:r>
            <a:r>
              <a:rPr lang="en-US" sz="18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a:t>
            </a:r>
            <a:endPar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Oval 7">
            <a:extLst>
              <a:ext uri="{FF2B5EF4-FFF2-40B4-BE49-F238E27FC236}">
                <a16:creationId xmlns:a16="http://schemas.microsoft.com/office/drawing/2014/main" id="{D5F029A4-B58D-88E3-789B-4C0423BB7DF1}"/>
              </a:ext>
            </a:extLst>
          </p:cNvPr>
          <p:cNvSpPr/>
          <p:nvPr/>
        </p:nvSpPr>
        <p:spPr>
          <a:xfrm>
            <a:off x="2151853" y="1815562"/>
            <a:ext cx="532781" cy="532781"/>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1" name="TextBox 10">
            <a:extLst>
              <a:ext uri="{FF2B5EF4-FFF2-40B4-BE49-F238E27FC236}">
                <a16:creationId xmlns:a16="http://schemas.microsoft.com/office/drawing/2014/main" id="{4C9788A5-984F-3279-12A7-693FF1F1C268}"/>
              </a:ext>
            </a:extLst>
          </p:cNvPr>
          <p:cNvSpPr txBox="1"/>
          <p:nvPr/>
        </p:nvSpPr>
        <p:spPr>
          <a:xfrm>
            <a:off x="2240149" y="1811598"/>
            <a:ext cx="367408" cy="523220"/>
          </a:xfrm>
          <a:prstGeom prst="rect">
            <a:avLst/>
          </a:prstGeom>
          <a:noFill/>
        </p:spPr>
        <p:txBody>
          <a:bodyPr wrap="none" rtlCol="0">
            <a:spAutoFit/>
          </a:bodyPr>
          <a:lstStyle/>
          <a:p>
            <a:r>
              <a:rPr lang="en-US" sz="2800">
                <a:solidFill>
                  <a:schemeClr val="tx2"/>
                </a:solidFill>
              </a:rPr>
              <a:t>4</a:t>
            </a:r>
          </a:p>
        </p:txBody>
      </p:sp>
      <p:sp>
        <p:nvSpPr>
          <p:cNvPr id="12" name="TextBox 11">
            <a:extLst>
              <a:ext uri="{FF2B5EF4-FFF2-40B4-BE49-F238E27FC236}">
                <a16:creationId xmlns:a16="http://schemas.microsoft.com/office/drawing/2014/main" id="{46FD3B46-E6A0-F516-7C4C-219FDF842EAA}"/>
              </a:ext>
            </a:extLst>
          </p:cNvPr>
          <p:cNvSpPr txBox="1"/>
          <p:nvPr/>
        </p:nvSpPr>
        <p:spPr>
          <a:xfrm>
            <a:off x="874274" y="2715595"/>
            <a:ext cx="3354826" cy="830997"/>
          </a:xfrm>
          <a:prstGeom prst="rect">
            <a:avLst/>
          </a:prstGeom>
          <a:noFill/>
        </p:spPr>
        <p:txBody>
          <a:bodyPr wrap="square">
            <a:spAutoFit/>
          </a:bodyPr>
          <a:lstStyle/>
          <a:p>
            <a:pPr marL="0" indent="0">
              <a:buNone/>
            </a:pPr>
            <a:r>
              <a:rPr lang="en-US" sz="2400" b="1">
                <a:solidFill>
                  <a:schemeClr val="bg2"/>
                </a:solidFill>
              </a:rPr>
              <a:t>“I don’t want to make any changes right now.”</a:t>
            </a:r>
          </a:p>
        </p:txBody>
      </p:sp>
      <p:sp>
        <p:nvSpPr>
          <p:cNvPr id="13" name="Rounded Rectangle 12">
            <a:extLst>
              <a:ext uri="{FF2B5EF4-FFF2-40B4-BE49-F238E27FC236}">
                <a16:creationId xmlns:a16="http://schemas.microsoft.com/office/drawing/2014/main" id="{1926CB2C-39DC-651F-32B9-5730925E243C}"/>
              </a:ext>
            </a:extLst>
          </p:cNvPr>
          <p:cNvSpPr/>
          <p:nvPr/>
        </p:nvSpPr>
        <p:spPr>
          <a:xfrm>
            <a:off x="4452037" y="1243013"/>
            <a:ext cx="3520388" cy="4800600"/>
          </a:xfrm>
          <a:prstGeom prst="round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4" name="Content Placeholder 2">
            <a:extLst>
              <a:ext uri="{FF2B5EF4-FFF2-40B4-BE49-F238E27FC236}">
                <a16:creationId xmlns:a16="http://schemas.microsoft.com/office/drawing/2014/main" id="{38277414-5DCE-D0C1-D395-5420D87E9044}"/>
              </a:ext>
            </a:extLst>
          </p:cNvPr>
          <p:cNvSpPr txBox="1">
            <a:spLocks/>
          </p:cNvSpPr>
          <p:nvPr/>
        </p:nvSpPr>
        <p:spPr>
          <a:xfrm>
            <a:off x="4785890" y="4200040"/>
            <a:ext cx="2866138" cy="1603375"/>
          </a:xfrm>
          <a:prstGeom prst="rect">
            <a:avLst/>
          </a:prstGeom>
        </p:spPr>
        <p:txBody>
          <a:bodyPr vert="horz" lIns="0" tIns="0" rIns="0" bIns="0" rtlCol="0">
            <a:norm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0" indent="0">
              <a:buNone/>
            </a:pPr>
            <a:r>
              <a:rPr lang="en-US" sz="1600">
                <a:solidFill>
                  <a:schemeClr val="bg2"/>
                </a:solidFill>
                <a:effectLst/>
                <a:latin typeface="Calibri" panose="020F0502020204030204" pitchFamily="34" charset="0"/>
                <a:ea typeface="DengXian" panose="02010600030101010101" pitchFamily="2" charset="-122"/>
                <a:cs typeface="Times New Roman" panose="02020603050405020304" pitchFamily="18" charset="0"/>
              </a:rPr>
              <a:t>Let them know you’re available to talk with their caregiver.</a:t>
            </a:r>
          </a:p>
        </p:txBody>
      </p:sp>
      <p:sp>
        <p:nvSpPr>
          <p:cNvPr id="15" name="Oval 14">
            <a:extLst>
              <a:ext uri="{FF2B5EF4-FFF2-40B4-BE49-F238E27FC236}">
                <a16:creationId xmlns:a16="http://schemas.microsoft.com/office/drawing/2014/main" id="{BFF24EC9-4AE2-4258-465E-9294915EC21E}"/>
              </a:ext>
            </a:extLst>
          </p:cNvPr>
          <p:cNvSpPr/>
          <p:nvPr/>
        </p:nvSpPr>
        <p:spPr>
          <a:xfrm>
            <a:off x="5895178" y="1815562"/>
            <a:ext cx="532781" cy="532781"/>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6" name="TextBox 15">
            <a:extLst>
              <a:ext uri="{FF2B5EF4-FFF2-40B4-BE49-F238E27FC236}">
                <a16:creationId xmlns:a16="http://schemas.microsoft.com/office/drawing/2014/main" id="{0A454E93-D0B5-E2AC-57E6-613B160F2563}"/>
              </a:ext>
            </a:extLst>
          </p:cNvPr>
          <p:cNvSpPr txBox="1"/>
          <p:nvPr/>
        </p:nvSpPr>
        <p:spPr>
          <a:xfrm>
            <a:off x="5983474" y="1811598"/>
            <a:ext cx="367408" cy="523220"/>
          </a:xfrm>
          <a:prstGeom prst="rect">
            <a:avLst/>
          </a:prstGeom>
          <a:noFill/>
        </p:spPr>
        <p:txBody>
          <a:bodyPr wrap="none" rtlCol="0">
            <a:spAutoFit/>
          </a:bodyPr>
          <a:lstStyle/>
          <a:p>
            <a:r>
              <a:rPr lang="en-US" sz="2800">
                <a:solidFill>
                  <a:schemeClr val="accent3"/>
                </a:solidFill>
              </a:rPr>
              <a:t>5</a:t>
            </a:r>
          </a:p>
        </p:txBody>
      </p:sp>
      <p:sp>
        <p:nvSpPr>
          <p:cNvPr id="17" name="TextBox 16">
            <a:extLst>
              <a:ext uri="{FF2B5EF4-FFF2-40B4-BE49-F238E27FC236}">
                <a16:creationId xmlns:a16="http://schemas.microsoft.com/office/drawing/2014/main" id="{49D585DC-BB0C-74AB-A519-CB1929978998}"/>
              </a:ext>
            </a:extLst>
          </p:cNvPr>
          <p:cNvSpPr txBox="1"/>
          <p:nvPr/>
        </p:nvSpPr>
        <p:spPr>
          <a:xfrm>
            <a:off x="4712849" y="2715595"/>
            <a:ext cx="3183376" cy="1200329"/>
          </a:xfrm>
          <a:prstGeom prst="rect">
            <a:avLst/>
          </a:prstGeom>
          <a:noFill/>
        </p:spPr>
        <p:txBody>
          <a:bodyPr wrap="square">
            <a:spAutoFit/>
          </a:bodyPr>
          <a:lstStyle/>
          <a:p>
            <a:pPr marL="0" indent="0">
              <a:buNone/>
            </a:pPr>
            <a:r>
              <a:rPr lang="en-US" sz="2400" b="1">
                <a:solidFill>
                  <a:schemeClr val="bg2"/>
                </a:solidFill>
              </a:rPr>
              <a:t>“I need time to think</a:t>
            </a:r>
            <a:br>
              <a:rPr lang="en-US" sz="2400" b="1">
                <a:solidFill>
                  <a:schemeClr val="bg2"/>
                </a:solidFill>
              </a:rPr>
            </a:br>
            <a:r>
              <a:rPr lang="en-US" sz="2400" b="1">
                <a:solidFill>
                  <a:schemeClr val="bg2"/>
                </a:solidFill>
              </a:rPr>
              <a:t>or follow up with my caregiver”</a:t>
            </a:r>
          </a:p>
        </p:txBody>
      </p:sp>
      <p:sp>
        <p:nvSpPr>
          <p:cNvPr id="18" name="Rounded Rectangle 17">
            <a:extLst>
              <a:ext uri="{FF2B5EF4-FFF2-40B4-BE49-F238E27FC236}">
                <a16:creationId xmlns:a16="http://schemas.microsoft.com/office/drawing/2014/main" id="{EA9FB763-0CD8-5F07-C2C0-729C0A5D1F1B}"/>
              </a:ext>
            </a:extLst>
          </p:cNvPr>
          <p:cNvSpPr/>
          <p:nvPr/>
        </p:nvSpPr>
        <p:spPr>
          <a:xfrm>
            <a:off x="8273415" y="1385889"/>
            <a:ext cx="3419061" cy="4657724"/>
          </a:xfrm>
          <a:prstGeom prst="round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9" name="TextBox 18">
            <a:extLst>
              <a:ext uri="{FF2B5EF4-FFF2-40B4-BE49-F238E27FC236}">
                <a16:creationId xmlns:a16="http://schemas.microsoft.com/office/drawing/2014/main" id="{FA7E4BA5-D8CF-D739-BFC9-8E5C66A069A9}"/>
              </a:ext>
            </a:extLst>
          </p:cNvPr>
          <p:cNvSpPr txBox="1"/>
          <p:nvPr/>
        </p:nvSpPr>
        <p:spPr>
          <a:xfrm>
            <a:off x="8660510" y="2477179"/>
            <a:ext cx="2817493" cy="1477328"/>
          </a:xfrm>
          <a:prstGeom prst="rect">
            <a:avLst/>
          </a:prstGeom>
          <a:noFill/>
        </p:spPr>
        <p:txBody>
          <a:bodyPr wrap="square">
            <a:spAutoFit/>
          </a:bodyPr>
          <a:lstStyle/>
          <a:p>
            <a:r>
              <a:rPr lang="en-US" sz="1800">
                <a:solidFill>
                  <a:schemeClr val="tx2"/>
                </a:solidFill>
              </a:rPr>
              <a:t>I show up with a sincere interest in the people I’m working with. When I leave an appointment, people know me, and I know them.</a:t>
            </a:r>
          </a:p>
        </p:txBody>
      </p:sp>
      <p:sp>
        <p:nvSpPr>
          <p:cNvPr id="20" name="Freeform 6">
            <a:extLst>
              <a:ext uri="{FF2B5EF4-FFF2-40B4-BE49-F238E27FC236}">
                <a16:creationId xmlns:a16="http://schemas.microsoft.com/office/drawing/2014/main" id="{30853D16-CC41-8065-9451-F19A0CEC853D}"/>
              </a:ext>
            </a:extLst>
          </p:cNvPr>
          <p:cNvSpPr>
            <a:spLocks noEditPoints="1"/>
          </p:cNvSpPr>
          <p:nvPr/>
        </p:nvSpPr>
        <p:spPr bwMode="auto">
          <a:xfrm>
            <a:off x="9830700" y="1829956"/>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solidFill>
                <a:schemeClr val="accent2"/>
              </a:solidFill>
            </a:endParaRPr>
          </a:p>
        </p:txBody>
      </p:sp>
      <p:sp>
        <p:nvSpPr>
          <p:cNvPr id="21" name="Freeform 5">
            <a:extLst>
              <a:ext uri="{FF2B5EF4-FFF2-40B4-BE49-F238E27FC236}">
                <a16:creationId xmlns:a16="http://schemas.microsoft.com/office/drawing/2014/main" id="{8BE49069-9333-7AA3-298F-A9E91D3AEBFC}"/>
              </a:ext>
            </a:extLst>
          </p:cNvPr>
          <p:cNvSpPr>
            <a:spLocks noEditPoints="1"/>
          </p:cNvSpPr>
          <p:nvPr/>
        </p:nvSpPr>
        <p:spPr bwMode="auto">
          <a:xfrm>
            <a:off x="9830700" y="4267203"/>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22" name="TextBox 21">
            <a:extLst>
              <a:ext uri="{FF2B5EF4-FFF2-40B4-BE49-F238E27FC236}">
                <a16:creationId xmlns:a16="http://schemas.microsoft.com/office/drawing/2014/main" id="{0C351237-446D-14ED-12A3-1848238A0864}"/>
              </a:ext>
            </a:extLst>
          </p:cNvPr>
          <p:cNvSpPr txBox="1"/>
          <p:nvPr/>
        </p:nvSpPr>
        <p:spPr>
          <a:xfrm>
            <a:off x="8689086" y="4747543"/>
            <a:ext cx="2587717" cy="523220"/>
          </a:xfrm>
          <a:prstGeom prst="rect">
            <a:avLst/>
          </a:prstGeom>
          <a:noFill/>
        </p:spPr>
        <p:txBody>
          <a:bodyPr wrap="square">
            <a:spAutoFit/>
          </a:bodyPr>
          <a:lstStyle/>
          <a:p>
            <a:pPr algn="ctr"/>
            <a:r>
              <a:rPr lang="en-US" sz="1600" b="1">
                <a:solidFill>
                  <a:schemeClr val="tx2"/>
                </a:solidFill>
              </a:rPr>
              <a:t>Glenn Berkley</a:t>
            </a:r>
            <a:br>
              <a:rPr lang="en-US" sz="1200">
                <a:solidFill>
                  <a:schemeClr val="tx2"/>
                </a:solidFill>
              </a:rPr>
            </a:br>
            <a:r>
              <a:rPr lang="en-US" sz="1200">
                <a:solidFill>
                  <a:schemeClr val="tx2"/>
                </a:solidFill>
              </a:rPr>
              <a:t>Licensed sales agent with Humana</a:t>
            </a:r>
          </a:p>
        </p:txBody>
      </p:sp>
    </p:spTree>
    <p:extLst>
      <p:ext uri="{BB962C8B-B14F-4D97-AF65-F5344CB8AC3E}">
        <p14:creationId xmlns:p14="http://schemas.microsoft.com/office/powerpoint/2010/main" val="3298218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A8E1B-B8CF-7F84-42BA-D50FDCD94A9B}"/>
              </a:ext>
            </a:extLst>
          </p:cNvPr>
          <p:cNvSpPr>
            <a:spLocks noGrp="1"/>
          </p:cNvSpPr>
          <p:nvPr>
            <p:ph type="title"/>
          </p:nvPr>
        </p:nvSpPr>
        <p:spPr/>
        <p:txBody>
          <a:bodyPr/>
          <a:lstStyle/>
          <a:p>
            <a:r>
              <a:rPr lang="en-US"/>
              <a:t>Create sales opportunities</a:t>
            </a:r>
          </a:p>
        </p:txBody>
      </p:sp>
      <p:sp>
        <p:nvSpPr>
          <p:cNvPr id="3" name="Content Placeholder 2">
            <a:extLst>
              <a:ext uri="{FF2B5EF4-FFF2-40B4-BE49-F238E27FC236}">
                <a16:creationId xmlns:a16="http://schemas.microsoft.com/office/drawing/2014/main" id="{D8E04142-CEA4-8613-B657-B0E12B045453}"/>
              </a:ext>
            </a:extLst>
          </p:cNvPr>
          <p:cNvSpPr>
            <a:spLocks noGrp="1"/>
          </p:cNvSpPr>
          <p:nvPr>
            <p:ph idx="4294967295"/>
          </p:nvPr>
        </p:nvSpPr>
        <p:spPr>
          <a:xfrm>
            <a:off x="1894268" y="1598503"/>
            <a:ext cx="4602163" cy="1878013"/>
          </a:xfrm>
        </p:spPr>
        <p:txBody>
          <a:bodyPr>
            <a:noAutofit/>
          </a:bodyPr>
          <a:lstStyle/>
          <a:p>
            <a:pPr marL="0" indent="0">
              <a:buNone/>
            </a:pPr>
            <a:r>
              <a:rPr lang="en-US" sz="2400" b="1">
                <a:solidFill>
                  <a:schemeClr val="tx2"/>
                </a:solidFill>
              </a:rPr>
              <a:t>Reach out regularly</a:t>
            </a:r>
          </a:p>
          <a:p>
            <a:pPr marL="342900" indent="-342900">
              <a:buClr>
                <a:schemeClr val="accent1"/>
              </a:buClr>
              <a:buFont typeface="Arial" panose="020B0604020202020204" pitchFamily="34" charset="0"/>
              <a:buChar char="•"/>
            </a:pPr>
            <a:r>
              <a:rPr lang="en-US" sz="1800"/>
              <a:t>Plan updates</a:t>
            </a:r>
          </a:p>
          <a:p>
            <a:pPr marL="342900" indent="-342900">
              <a:buClr>
                <a:schemeClr val="accent1"/>
              </a:buClr>
              <a:buFont typeface="Arial" panose="020B0604020202020204" pitchFamily="34" charset="0"/>
              <a:buChar char="•"/>
            </a:pPr>
            <a:r>
              <a:rPr lang="en-US" sz="1800"/>
              <a:t>Educate and resolve issues</a:t>
            </a:r>
          </a:p>
          <a:p>
            <a:pPr marL="342900" indent="-342900">
              <a:buClr>
                <a:schemeClr val="accent1"/>
              </a:buClr>
              <a:buFont typeface="Arial" panose="020B0604020202020204" pitchFamily="34" charset="0"/>
              <a:buChar char="•"/>
            </a:pPr>
            <a:r>
              <a:rPr lang="en-US" sz="1800"/>
              <a:t>Leverage MRC assets</a:t>
            </a:r>
          </a:p>
        </p:txBody>
      </p:sp>
      <p:sp>
        <p:nvSpPr>
          <p:cNvPr id="6" name="Content Placeholder 2">
            <a:extLst>
              <a:ext uri="{FF2B5EF4-FFF2-40B4-BE49-F238E27FC236}">
                <a16:creationId xmlns:a16="http://schemas.microsoft.com/office/drawing/2014/main" id="{9B205513-AD54-E1FB-CD2A-49E7A9D6AAA2}"/>
              </a:ext>
            </a:extLst>
          </p:cNvPr>
          <p:cNvSpPr txBox="1">
            <a:spLocks/>
          </p:cNvSpPr>
          <p:nvPr/>
        </p:nvSpPr>
        <p:spPr>
          <a:xfrm>
            <a:off x="1800040" y="4568733"/>
            <a:ext cx="3276600" cy="9330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a:solidFill>
                  <a:schemeClr val="tx2"/>
                </a:solidFill>
              </a:rPr>
              <a:t>Listen for potential plan-switching triggers</a:t>
            </a:r>
          </a:p>
        </p:txBody>
      </p:sp>
      <p:sp>
        <p:nvSpPr>
          <p:cNvPr id="8" name="Rounded Rectangle 7">
            <a:extLst>
              <a:ext uri="{FF2B5EF4-FFF2-40B4-BE49-F238E27FC236}">
                <a16:creationId xmlns:a16="http://schemas.microsoft.com/office/drawing/2014/main" id="{396708B3-CC8F-8833-F307-E10B9903F57E}"/>
              </a:ext>
            </a:extLst>
          </p:cNvPr>
          <p:cNvSpPr/>
          <p:nvPr/>
        </p:nvSpPr>
        <p:spPr>
          <a:xfrm>
            <a:off x="7301860" y="1243013"/>
            <a:ext cx="3419061" cy="4467007"/>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9" name="TextBox 8">
            <a:extLst>
              <a:ext uri="{FF2B5EF4-FFF2-40B4-BE49-F238E27FC236}">
                <a16:creationId xmlns:a16="http://schemas.microsoft.com/office/drawing/2014/main" id="{4B7EAF56-A789-773B-0F03-0B1BE05D6D40}"/>
              </a:ext>
            </a:extLst>
          </p:cNvPr>
          <p:cNvSpPr txBox="1"/>
          <p:nvPr/>
        </p:nvSpPr>
        <p:spPr>
          <a:xfrm>
            <a:off x="7979020" y="2657227"/>
            <a:ext cx="3099242" cy="923330"/>
          </a:xfrm>
          <a:prstGeom prst="rect">
            <a:avLst/>
          </a:prstGeom>
          <a:noFill/>
        </p:spPr>
        <p:txBody>
          <a:bodyPr wrap="square">
            <a:spAutoFit/>
          </a:bodyPr>
          <a:lstStyle/>
          <a:p>
            <a:pPr marL="0" indent="0">
              <a:buFont typeface="Arial" panose="020B0604020202020204" pitchFamily="34" charset="0"/>
              <a:buNone/>
            </a:pPr>
            <a:r>
              <a:rPr lang="en-US" sz="1800">
                <a:solidFill>
                  <a:schemeClr val="tx2"/>
                </a:solidFill>
              </a:rPr>
              <a:t>I meet with members</a:t>
            </a:r>
            <a:br>
              <a:rPr lang="en-US" sz="1800">
                <a:solidFill>
                  <a:schemeClr val="tx2"/>
                </a:solidFill>
              </a:rPr>
            </a:br>
            <a:r>
              <a:rPr lang="en-US" sz="1800">
                <a:solidFill>
                  <a:schemeClr val="tx2"/>
                </a:solidFill>
              </a:rPr>
              <a:t>as often as they want, hopefully annually.</a:t>
            </a:r>
          </a:p>
        </p:txBody>
      </p:sp>
      <p:sp>
        <p:nvSpPr>
          <p:cNvPr id="10" name="Freeform 6">
            <a:extLst>
              <a:ext uri="{FF2B5EF4-FFF2-40B4-BE49-F238E27FC236}">
                <a16:creationId xmlns:a16="http://schemas.microsoft.com/office/drawing/2014/main" id="{8339359E-D085-C8E0-5C61-D88930C8706C}"/>
              </a:ext>
            </a:extLst>
          </p:cNvPr>
          <p:cNvSpPr>
            <a:spLocks noEditPoints="1"/>
          </p:cNvSpPr>
          <p:nvPr/>
        </p:nvSpPr>
        <p:spPr bwMode="auto">
          <a:xfrm>
            <a:off x="8859145" y="1984034"/>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1" name="Freeform 5">
            <a:extLst>
              <a:ext uri="{FF2B5EF4-FFF2-40B4-BE49-F238E27FC236}">
                <a16:creationId xmlns:a16="http://schemas.microsoft.com/office/drawing/2014/main" id="{215343B6-3D33-9988-249E-FB1C05FCF198}"/>
              </a:ext>
            </a:extLst>
          </p:cNvPr>
          <p:cNvSpPr>
            <a:spLocks noEditPoints="1"/>
          </p:cNvSpPr>
          <p:nvPr/>
        </p:nvSpPr>
        <p:spPr bwMode="auto">
          <a:xfrm>
            <a:off x="8859145" y="3888764"/>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2" name="TextBox 11">
            <a:extLst>
              <a:ext uri="{FF2B5EF4-FFF2-40B4-BE49-F238E27FC236}">
                <a16:creationId xmlns:a16="http://schemas.microsoft.com/office/drawing/2014/main" id="{29608928-64F3-3C02-C888-92F31E2743CA}"/>
              </a:ext>
            </a:extLst>
          </p:cNvPr>
          <p:cNvSpPr txBox="1"/>
          <p:nvPr/>
        </p:nvSpPr>
        <p:spPr>
          <a:xfrm>
            <a:off x="7717531" y="4604667"/>
            <a:ext cx="2587717" cy="523220"/>
          </a:xfrm>
          <a:prstGeom prst="rect">
            <a:avLst/>
          </a:prstGeom>
          <a:noFill/>
        </p:spPr>
        <p:txBody>
          <a:bodyPr wrap="square">
            <a:spAutoFit/>
          </a:bodyPr>
          <a:lstStyle/>
          <a:p>
            <a:pPr algn="ctr"/>
            <a:r>
              <a:rPr lang="en-US" sz="1600" b="1">
                <a:solidFill>
                  <a:schemeClr val="tx2"/>
                </a:solidFill>
              </a:rPr>
              <a:t>Glenn Berkley</a:t>
            </a:r>
            <a:br>
              <a:rPr lang="en-US" sz="1200">
                <a:solidFill>
                  <a:schemeClr val="tx2"/>
                </a:solidFill>
              </a:rPr>
            </a:br>
            <a:r>
              <a:rPr lang="en-US" sz="1200">
                <a:solidFill>
                  <a:schemeClr val="tx2"/>
                </a:solidFill>
              </a:rPr>
              <a:t>Licensed sales agent with Humana</a:t>
            </a:r>
          </a:p>
        </p:txBody>
      </p:sp>
      <p:pic>
        <p:nvPicPr>
          <p:cNvPr id="13" name="Picture Placeholder 78">
            <a:extLst>
              <a:ext uri="{FF2B5EF4-FFF2-40B4-BE49-F238E27FC236}">
                <a16:creationId xmlns:a16="http://schemas.microsoft.com/office/drawing/2014/main" id="{18A864C8-F92B-9128-53E8-062CCACBA0B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03658" y="4397561"/>
            <a:ext cx="994584" cy="994584"/>
          </a:xfrm>
          <a:prstGeom prst="rect">
            <a:avLst/>
          </a:prstGeom>
        </p:spPr>
      </p:pic>
      <p:pic>
        <p:nvPicPr>
          <p:cNvPr id="14" name="Picture Placeholder 68">
            <a:extLst>
              <a:ext uri="{FF2B5EF4-FFF2-40B4-BE49-F238E27FC236}">
                <a16:creationId xmlns:a16="http://schemas.microsoft.com/office/drawing/2014/main" id="{984101E1-DF3E-5802-2543-4AF8B344998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46648" y="1546309"/>
            <a:ext cx="875449" cy="875449"/>
          </a:xfrm>
          <a:prstGeom prst="rect">
            <a:avLst/>
          </a:prstGeom>
        </p:spPr>
      </p:pic>
    </p:spTree>
    <p:extLst>
      <p:ext uri="{BB962C8B-B14F-4D97-AF65-F5344CB8AC3E}">
        <p14:creationId xmlns:p14="http://schemas.microsoft.com/office/powerpoint/2010/main" val="2846241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386C9D94-9F0A-AC37-2F60-4B8D26539D82}"/>
              </a:ext>
            </a:extLst>
          </p:cNvPr>
          <p:cNvSpPr>
            <a:spLocks noGrp="1"/>
          </p:cNvSpPr>
          <p:nvPr>
            <p:ph type="pic" sz="quarter" idx="10"/>
          </p:nvPr>
        </p:nvSpPr>
        <p:spPr/>
      </p:sp>
      <p:sp>
        <p:nvSpPr>
          <p:cNvPr id="10" name="Text Placeholder 9">
            <a:extLst>
              <a:ext uri="{FF2B5EF4-FFF2-40B4-BE49-F238E27FC236}">
                <a16:creationId xmlns:a16="http://schemas.microsoft.com/office/drawing/2014/main" id="{466EC3AD-6F2A-90CB-8102-D00839F55109}"/>
              </a:ext>
            </a:extLst>
          </p:cNvPr>
          <p:cNvSpPr>
            <a:spLocks noGrp="1"/>
          </p:cNvSpPr>
          <p:nvPr>
            <p:ph type="body" sz="quarter" idx="12"/>
          </p:nvPr>
        </p:nvSpPr>
        <p:spPr/>
        <p:txBody>
          <a:bodyPr/>
          <a:lstStyle/>
          <a:p>
            <a:r>
              <a:rPr lang="en-US"/>
              <a:t>Additional Resources</a:t>
            </a:r>
          </a:p>
        </p:txBody>
      </p:sp>
      <p:sp>
        <p:nvSpPr>
          <p:cNvPr id="13" name="TextBox 12">
            <a:extLst>
              <a:ext uri="{FF2B5EF4-FFF2-40B4-BE49-F238E27FC236}">
                <a16:creationId xmlns:a16="http://schemas.microsoft.com/office/drawing/2014/main" id="{C3B93892-F5CC-B3A3-3FED-51DA0C71C096}"/>
              </a:ext>
            </a:extLst>
          </p:cNvPr>
          <p:cNvSpPr txBox="1"/>
          <p:nvPr/>
        </p:nvSpPr>
        <p:spPr>
          <a:xfrm>
            <a:off x="460993" y="6277707"/>
            <a:ext cx="4401520" cy="261610"/>
          </a:xfrm>
          <a:prstGeom prst="rect">
            <a:avLst/>
          </a:prstGeom>
          <a:noFill/>
        </p:spPr>
        <p:txBody>
          <a:bodyPr wrap="square" rtlCol="0">
            <a:spAutoFit/>
          </a:bodyPr>
          <a:lstStyle/>
          <a:p>
            <a:r>
              <a:rPr lang="en-US" sz="1100">
                <a:solidFill>
                  <a:schemeClr val="bg1">
                    <a:lumMod val="20000"/>
                    <a:lumOff val="80000"/>
                  </a:schemeClr>
                </a:solidFill>
              </a:rPr>
              <a:t>For agent use only. Confidential and proprietary. Do not distribute.</a:t>
            </a:r>
          </a:p>
        </p:txBody>
      </p:sp>
      <p:pic>
        <p:nvPicPr>
          <p:cNvPr id="14" name="Picture Placeholder 7">
            <a:extLst>
              <a:ext uri="{FF2B5EF4-FFF2-40B4-BE49-F238E27FC236}">
                <a16:creationId xmlns:a16="http://schemas.microsoft.com/office/drawing/2014/main" id="{7276745F-6605-2E96-9C1E-C2AB4A8673B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29488" y="14287"/>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pic>
    </p:spTree>
    <p:extLst>
      <p:ext uri="{BB962C8B-B14F-4D97-AF65-F5344CB8AC3E}">
        <p14:creationId xmlns:p14="http://schemas.microsoft.com/office/powerpoint/2010/main" val="2864259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5DFF5-00C9-5C93-D590-55C1FD843506}"/>
              </a:ext>
            </a:extLst>
          </p:cNvPr>
          <p:cNvSpPr>
            <a:spLocks noGrp="1"/>
          </p:cNvSpPr>
          <p:nvPr>
            <p:ph type="title"/>
          </p:nvPr>
        </p:nvSpPr>
        <p:spPr/>
        <p:txBody>
          <a:bodyPr/>
          <a:lstStyle/>
          <a:p>
            <a:r>
              <a:rPr lang="en-US"/>
              <a:t>Playbooks</a:t>
            </a:r>
          </a:p>
        </p:txBody>
      </p:sp>
      <p:pic>
        <p:nvPicPr>
          <p:cNvPr id="7" name="Picture 6" descr="Text&#10;&#10;Description automatically generated">
            <a:extLst>
              <a:ext uri="{FF2B5EF4-FFF2-40B4-BE49-F238E27FC236}">
                <a16:creationId xmlns:a16="http://schemas.microsoft.com/office/drawing/2014/main" id="{FDFBB96B-C23F-29B8-7ADE-F859617D89A9}"/>
              </a:ext>
            </a:extLst>
          </p:cNvPr>
          <p:cNvPicPr>
            <a:picLocks noChangeAspect="1"/>
          </p:cNvPicPr>
          <p:nvPr/>
        </p:nvPicPr>
        <p:blipFill>
          <a:blip r:embed="rId3"/>
          <a:stretch>
            <a:fillRect/>
          </a:stretch>
        </p:blipFill>
        <p:spPr>
          <a:xfrm>
            <a:off x="814936" y="1921885"/>
            <a:ext cx="2372648" cy="3097624"/>
          </a:xfrm>
          <a:prstGeom prst="rect">
            <a:avLst/>
          </a:prstGeom>
          <a:ln>
            <a:solidFill>
              <a:schemeClr val="bg1"/>
            </a:solidFill>
          </a:ln>
        </p:spPr>
      </p:pic>
      <p:pic>
        <p:nvPicPr>
          <p:cNvPr id="10" name="Picture 9" descr="Two people looking at a computer&#10;&#10;Description automatically generated with medium confidence">
            <a:extLst>
              <a:ext uri="{FF2B5EF4-FFF2-40B4-BE49-F238E27FC236}">
                <a16:creationId xmlns:a16="http://schemas.microsoft.com/office/drawing/2014/main" id="{14D53934-FF3E-53D9-82DD-82FD88ED5A8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395045" y="1880187"/>
            <a:ext cx="2428148" cy="3139321"/>
          </a:xfrm>
          <a:prstGeom prst="rect">
            <a:avLst/>
          </a:prstGeom>
          <a:ln>
            <a:solidFill>
              <a:schemeClr val="bg1"/>
            </a:solidFill>
          </a:ln>
        </p:spPr>
      </p:pic>
      <p:pic>
        <p:nvPicPr>
          <p:cNvPr id="12" name="Picture 11" descr="A picture containing person&#10;&#10;Description automatically generated">
            <a:extLst>
              <a:ext uri="{FF2B5EF4-FFF2-40B4-BE49-F238E27FC236}">
                <a16:creationId xmlns:a16="http://schemas.microsoft.com/office/drawing/2014/main" id="{C2112376-5A3B-5BB7-8A80-132C46D36DD4}"/>
              </a:ext>
            </a:extLst>
          </p:cNvPr>
          <p:cNvPicPr>
            <a:picLocks noChangeAspect="1"/>
          </p:cNvPicPr>
          <p:nvPr/>
        </p:nvPicPr>
        <p:blipFill>
          <a:blip r:embed="rId5"/>
          <a:stretch>
            <a:fillRect/>
          </a:stretch>
        </p:blipFill>
        <p:spPr>
          <a:xfrm>
            <a:off x="3694081" y="1908957"/>
            <a:ext cx="2395897" cy="3081781"/>
          </a:xfrm>
          <a:prstGeom prst="rect">
            <a:avLst/>
          </a:prstGeom>
          <a:ln>
            <a:solidFill>
              <a:schemeClr val="bg1"/>
            </a:solidFill>
          </a:ln>
        </p:spPr>
      </p:pic>
      <p:pic>
        <p:nvPicPr>
          <p:cNvPr id="6" name="Picture 5" descr="A picture containing clothing, text, person, tree&#10;&#10;Description automatically generated">
            <a:extLst>
              <a:ext uri="{FF2B5EF4-FFF2-40B4-BE49-F238E27FC236}">
                <a16:creationId xmlns:a16="http://schemas.microsoft.com/office/drawing/2014/main" id="{AB9692C3-9F16-03AD-15EB-663C22AFA87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96475" y="1904325"/>
            <a:ext cx="2395897" cy="3115184"/>
          </a:xfrm>
          <a:prstGeom prst="rect">
            <a:avLst/>
          </a:prstGeom>
          <a:ln>
            <a:solidFill>
              <a:schemeClr val="bg1"/>
            </a:solidFill>
          </a:ln>
        </p:spPr>
      </p:pic>
    </p:spTree>
    <p:extLst>
      <p:ext uri="{BB962C8B-B14F-4D97-AF65-F5344CB8AC3E}">
        <p14:creationId xmlns:p14="http://schemas.microsoft.com/office/powerpoint/2010/main" val="1124193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and person standing in a park&#10;&#10;Description automatically generated with low confidence">
            <a:extLst>
              <a:ext uri="{FF2B5EF4-FFF2-40B4-BE49-F238E27FC236}">
                <a16:creationId xmlns:a16="http://schemas.microsoft.com/office/drawing/2014/main" id="{A6DD77A0-FA28-2009-AEEE-F8EA353CDF4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3320" t="23745" r="19019" b="12618"/>
          <a:stretch/>
        </p:blipFill>
        <p:spPr>
          <a:xfrm>
            <a:off x="7329488" y="0"/>
            <a:ext cx="4862512" cy="6858000"/>
          </a:xfrm>
        </p:spPr>
      </p:pic>
      <p:sp>
        <p:nvSpPr>
          <p:cNvPr id="3" name="Text Placeholder 2">
            <a:extLst>
              <a:ext uri="{FF2B5EF4-FFF2-40B4-BE49-F238E27FC236}">
                <a16:creationId xmlns:a16="http://schemas.microsoft.com/office/drawing/2014/main" id="{0FE66996-BB57-B455-6DC8-F1E5AEB1348E}"/>
              </a:ext>
            </a:extLst>
          </p:cNvPr>
          <p:cNvSpPr>
            <a:spLocks noGrp="1"/>
          </p:cNvSpPr>
          <p:nvPr>
            <p:ph type="body" sz="quarter" idx="12"/>
          </p:nvPr>
        </p:nvSpPr>
        <p:spPr/>
        <p:txBody>
          <a:bodyPr/>
          <a:lstStyle/>
          <a:p>
            <a:r>
              <a:rPr lang="en-US" sz="5400"/>
              <a:t>Offering a varied product portfolio</a:t>
            </a:r>
          </a:p>
          <a:p>
            <a:endParaRPr lang="en-US"/>
          </a:p>
        </p:txBody>
      </p:sp>
      <p:sp>
        <p:nvSpPr>
          <p:cNvPr id="4" name="TextBox 3">
            <a:extLst>
              <a:ext uri="{FF2B5EF4-FFF2-40B4-BE49-F238E27FC236}">
                <a16:creationId xmlns:a16="http://schemas.microsoft.com/office/drawing/2014/main" id="{C060A9D8-4985-0FF9-B9CE-FDB9CAFD02F0}"/>
              </a:ext>
            </a:extLst>
          </p:cNvPr>
          <p:cNvSpPr txBox="1"/>
          <p:nvPr/>
        </p:nvSpPr>
        <p:spPr>
          <a:xfrm>
            <a:off x="790728" y="6277707"/>
            <a:ext cx="4401520" cy="261610"/>
          </a:xfrm>
          <a:prstGeom prst="rect">
            <a:avLst/>
          </a:prstGeom>
          <a:noFill/>
        </p:spPr>
        <p:txBody>
          <a:bodyPr wrap="square" rtlCol="0">
            <a:spAutoFit/>
          </a:bodyPr>
          <a:lstStyle/>
          <a:p>
            <a:r>
              <a:rPr lang="en-US" sz="1100"/>
              <a:t>For agent use only. Confidential and proprietary. Do not distribute.</a:t>
            </a:r>
          </a:p>
        </p:txBody>
      </p:sp>
    </p:spTree>
    <p:extLst>
      <p:ext uri="{BB962C8B-B14F-4D97-AF65-F5344CB8AC3E}">
        <p14:creationId xmlns:p14="http://schemas.microsoft.com/office/powerpoint/2010/main" val="7999585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B7192-1711-D437-A4C7-D3A07BB756F9}"/>
              </a:ext>
            </a:extLst>
          </p:cNvPr>
          <p:cNvSpPr>
            <a:spLocks noGrp="1"/>
          </p:cNvSpPr>
          <p:nvPr>
            <p:ph type="title"/>
          </p:nvPr>
        </p:nvSpPr>
        <p:spPr/>
        <p:txBody>
          <a:bodyPr/>
          <a:lstStyle/>
          <a:p>
            <a:r>
              <a:rPr lang="en-US"/>
              <a:t>Ignite and the MRC</a:t>
            </a:r>
          </a:p>
        </p:txBody>
      </p:sp>
      <p:pic>
        <p:nvPicPr>
          <p:cNvPr id="7" name="Picture 6" descr="A person sitting in a chair&#10;&#10;Description automatically generated with low confidence">
            <a:extLst>
              <a:ext uri="{FF2B5EF4-FFF2-40B4-BE49-F238E27FC236}">
                <a16:creationId xmlns:a16="http://schemas.microsoft.com/office/drawing/2014/main" id="{794351F2-807E-BA56-C691-C4E0101A503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5800" y="2392660"/>
            <a:ext cx="5207431" cy="2265066"/>
          </a:xfrm>
          <a:prstGeom prst="rect">
            <a:avLst/>
          </a:prstGeom>
          <a:ln>
            <a:solidFill>
              <a:schemeClr val="bg1"/>
            </a:solidFill>
          </a:ln>
        </p:spPr>
      </p:pic>
      <p:sp>
        <p:nvSpPr>
          <p:cNvPr id="10" name="TextBox 9">
            <a:extLst>
              <a:ext uri="{FF2B5EF4-FFF2-40B4-BE49-F238E27FC236}">
                <a16:creationId xmlns:a16="http://schemas.microsoft.com/office/drawing/2014/main" id="{4893F011-15DF-F1C2-5C67-0D06EBE65BBD}"/>
              </a:ext>
            </a:extLst>
          </p:cNvPr>
          <p:cNvSpPr txBox="1"/>
          <p:nvPr/>
        </p:nvSpPr>
        <p:spPr>
          <a:xfrm>
            <a:off x="2820442" y="5514672"/>
            <a:ext cx="715965" cy="369332"/>
          </a:xfrm>
          <a:prstGeom prst="rect">
            <a:avLst/>
          </a:prstGeom>
          <a:noFill/>
        </p:spPr>
        <p:txBody>
          <a:bodyPr wrap="none" lIns="91440" tIns="45720" rIns="91440" bIns="45720" rtlCol="0" anchor="t">
            <a:spAutoFit/>
          </a:bodyPr>
          <a:lstStyle/>
          <a:p>
            <a:r>
              <a:rPr lang="en-US"/>
              <a:t>Ignite</a:t>
            </a:r>
          </a:p>
        </p:txBody>
      </p:sp>
      <p:pic>
        <p:nvPicPr>
          <p:cNvPr id="12" name="Picture 11" descr="Diagram, text&#10;&#10;Description automatically generated">
            <a:extLst>
              <a:ext uri="{FF2B5EF4-FFF2-40B4-BE49-F238E27FC236}">
                <a16:creationId xmlns:a16="http://schemas.microsoft.com/office/drawing/2014/main" id="{E27C48C6-56D4-2097-4D6F-A337B5D73A9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45928" y="1783382"/>
            <a:ext cx="2259459" cy="32912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A picture containing text, person&#10;&#10;Description automatically generated">
            <a:extLst>
              <a:ext uri="{FF2B5EF4-FFF2-40B4-BE49-F238E27FC236}">
                <a16:creationId xmlns:a16="http://schemas.microsoft.com/office/drawing/2014/main" id="{52055262-F1B8-D2CB-BB5B-EACD5B720A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52933" y="2669274"/>
            <a:ext cx="2783832" cy="19884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3">
            <a:extLst>
              <a:ext uri="{FF2B5EF4-FFF2-40B4-BE49-F238E27FC236}">
                <a16:creationId xmlns:a16="http://schemas.microsoft.com/office/drawing/2014/main" id="{C05E967C-09A5-C8E3-CC27-C89F7694F395}"/>
              </a:ext>
            </a:extLst>
          </p:cNvPr>
          <p:cNvSpPr txBox="1"/>
          <p:nvPr/>
        </p:nvSpPr>
        <p:spPr>
          <a:xfrm>
            <a:off x="7806471" y="5514672"/>
            <a:ext cx="2738378" cy="369332"/>
          </a:xfrm>
          <a:prstGeom prst="rect">
            <a:avLst/>
          </a:prstGeom>
          <a:noFill/>
        </p:spPr>
        <p:txBody>
          <a:bodyPr wrap="none" rtlCol="0">
            <a:spAutoFit/>
          </a:bodyPr>
          <a:lstStyle/>
          <a:p>
            <a:r>
              <a:rPr lang="en-US"/>
              <a:t>Marketing Resource Center</a:t>
            </a:r>
          </a:p>
        </p:txBody>
      </p:sp>
      <p:sp>
        <p:nvSpPr>
          <p:cNvPr id="3" name="TextBox 2">
            <a:extLst>
              <a:ext uri="{FF2B5EF4-FFF2-40B4-BE49-F238E27FC236}">
                <a16:creationId xmlns:a16="http://schemas.microsoft.com/office/drawing/2014/main" id="{E28F404E-4DC9-5FEB-C837-2EB8774747BC}"/>
              </a:ext>
            </a:extLst>
          </p:cNvPr>
          <p:cNvSpPr txBox="1"/>
          <p:nvPr/>
        </p:nvSpPr>
        <p:spPr>
          <a:xfrm>
            <a:off x="2088130" y="5890723"/>
            <a:ext cx="2171685" cy="338554"/>
          </a:xfrm>
          <a:prstGeom prst="rect">
            <a:avLst/>
          </a:prstGeom>
          <a:noFill/>
        </p:spPr>
        <p:txBody>
          <a:bodyPr wrap="none" lIns="91440" tIns="45720" rIns="91440" bIns="45720" rtlCol="0" anchor="t">
            <a:spAutoFit/>
          </a:bodyPr>
          <a:lstStyle/>
          <a:p>
            <a:r>
              <a:rPr lang="en-US" sz="1600" u="sng">
                <a:solidFill>
                  <a:schemeClr val="accent4"/>
                </a:solidFill>
                <a:hlinkClick r:id="rId6">
                  <a:extLst>
                    <a:ext uri="{A12FA001-AC4F-418D-AE19-62706E023703}">
                      <ahyp:hlinkClr xmlns:ahyp="http://schemas.microsoft.com/office/drawing/2018/hyperlinkcolor" val="tx"/>
                    </a:ext>
                  </a:extLst>
                </a:hlinkClick>
              </a:rPr>
              <a:t>IgniteWithHumana.com</a:t>
            </a:r>
            <a:endParaRPr lang="en-US" sz="1600" u="sng">
              <a:solidFill>
                <a:schemeClr val="accent4"/>
              </a:solidFill>
              <a:cs typeface="Calibri"/>
            </a:endParaRPr>
          </a:p>
        </p:txBody>
      </p:sp>
    </p:spTree>
    <p:extLst>
      <p:ext uri="{BB962C8B-B14F-4D97-AF65-F5344CB8AC3E}">
        <p14:creationId xmlns:p14="http://schemas.microsoft.com/office/powerpoint/2010/main" val="3136828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46E28-1AB7-1CB4-EB9B-5AE336C2C1AE}"/>
              </a:ext>
            </a:extLst>
          </p:cNvPr>
          <p:cNvSpPr>
            <a:spLocks noGrp="1"/>
          </p:cNvSpPr>
          <p:nvPr>
            <p:ph type="title"/>
          </p:nvPr>
        </p:nvSpPr>
        <p:spPr/>
        <p:txBody>
          <a:bodyPr/>
          <a:lstStyle/>
          <a:p>
            <a:r>
              <a:rPr lang="en-US"/>
              <a:t>We’re here for you and your clients</a:t>
            </a:r>
          </a:p>
        </p:txBody>
      </p:sp>
      <p:sp>
        <p:nvSpPr>
          <p:cNvPr id="6" name="Oval 5">
            <a:extLst>
              <a:ext uri="{FF2B5EF4-FFF2-40B4-BE49-F238E27FC236}">
                <a16:creationId xmlns:a16="http://schemas.microsoft.com/office/drawing/2014/main" id="{8AE5A830-232F-F12E-74EA-C6C959B0A127}"/>
              </a:ext>
            </a:extLst>
          </p:cNvPr>
          <p:cNvSpPr/>
          <p:nvPr/>
        </p:nvSpPr>
        <p:spPr>
          <a:xfrm>
            <a:off x="7458612" y="2044461"/>
            <a:ext cx="3312159" cy="331215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E614E7B8-A999-28C6-FD0E-89F72A08E816}"/>
              </a:ext>
            </a:extLst>
          </p:cNvPr>
          <p:cNvGrpSpPr/>
          <p:nvPr/>
        </p:nvGrpSpPr>
        <p:grpSpPr>
          <a:xfrm>
            <a:off x="8212372" y="1545850"/>
            <a:ext cx="1783260" cy="1000552"/>
            <a:chOff x="8133545" y="1325768"/>
            <a:chExt cx="1783260" cy="1000552"/>
          </a:xfrm>
        </p:grpSpPr>
        <p:sp>
          <p:nvSpPr>
            <p:cNvPr id="15" name="Rounded Rectangle 14">
              <a:extLst>
                <a:ext uri="{FF2B5EF4-FFF2-40B4-BE49-F238E27FC236}">
                  <a16:creationId xmlns:a16="http://schemas.microsoft.com/office/drawing/2014/main" id="{5EE660C6-8FB8-1267-E402-5E9418072BED}"/>
                </a:ext>
              </a:extLst>
            </p:cNvPr>
            <p:cNvSpPr/>
            <p:nvPr/>
          </p:nvSpPr>
          <p:spPr>
            <a:xfrm>
              <a:off x="8133545" y="1325768"/>
              <a:ext cx="1783260" cy="1000552"/>
            </a:xfrm>
            <a:prstGeom prst="roundRect">
              <a:avLst/>
            </a:prstGeom>
            <a:solidFill>
              <a:schemeClr val="accent4"/>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6" name="Rounded Rectangle 4">
              <a:extLst>
                <a:ext uri="{FF2B5EF4-FFF2-40B4-BE49-F238E27FC236}">
                  <a16:creationId xmlns:a16="http://schemas.microsoft.com/office/drawing/2014/main" id="{77023DE7-6770-1AB1-8352-4C6659D2E5E5}"/>
                </a:ext>
              </a:extLst>
            </p:cNvPr>
            <p:cNvSpPr txBox="1"/>
            <p:nvPr/>
          </p:nvSpPr>
          <p:spPr>
            <a:xfrm>
              <a:off x="8182388" y="1374611"/>
              <a:ext cx="1685574" cy="902866"/>
            </a:xfrm>
            <a:prstGeom prst="rect">
              <a:avLst/>
            </a:prstGeom>
            <a:ln w="38100">
              <a:noFill/>
            </a:ln>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Enrollment questions</a:t>
              </a:r>
            </a:p>
          </p:txBody>
        </p:sp>
      </p:grpSp>
      <p:grpSp>
        <p:nvGrpSpPr>
          <p:cNvPr id="17" name="Group 16">
            <a:extLst>
              <a:ext uri="{FF2B5EF4-FFF2-40B4-BE49-F238E27FC236}">
                <a16:creationId xmlns:a16="http://schemas.microsoft.com/office/drawing/2014/main" id="{E5A2F5F5-BFA9-8FC0-12BF-D5EB2576AADA}"/>
              </a:ext>
            </a:extLst>
          </p:cNvPr>
          <p:cNvGrpSpPr/>
          <p:nvPr/>
        </p:nvGrpSpPr>
        <p:grpSpPr>
          <a:xfrm>
            <a:off x="9899172" y="3015197"/>
            <a:ext cx="1783260" cy="827606"/>
            <a:chOff x="9820345" y="2871378"/>
            <a:chExt cx="1783260" cy="827606"/>
          </a:xfrm>
        </p:grpSpPr>
        <p:sp>
          <p:nvSpPr>
            <p:cNvPr id="18" name="Rounded Rectangle 17">
              <a:extLst>
                <a:ext uri="{FF2B5EF4-FFF2-40B4-BE49-F238E27FC236}">
                  <a16:creationId xmlns:a16="http://schemas.microsoft.com/office/drawing/2014/main" id="{68D715AC-71DB-7552-2B11-31982A4211B7}"/>
                </a:ext>
              </a:extLst>
            </p:cNvPr>
            <p:cNvSpPr/>
            <p:nvPr/>
          </p:nvSpPr>
          <p:spPr>
            <a:xfrm>
              <a:off x="9820345" y="2871378"/>
              <a:ext cx="1783260" cy="827606"/>
            </a:xfrm>
            <a:prstGeom prst="roundRect">
              <a:avLst/>
            </a:prstGeom>
            <a:solidFill>
              <a:schemeClr val="accent5"/>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9" name="Rounded Rectangle 6">
              <a:extLst>
                <a:ext uri="{FF2B5EF4-FFF2-40B4-BE49-F238E27FC236}">
                  <a16:creationId xmlns:a16="http://schemas.microsoft.com/office/drawing/2014/main" id="{A9B840EB-1617-D7EC-5708-EF3A450B9757}"/>
                </a:ext>
              </a:extLst>
            </p:cNvPr>
            <p:cNvSpPr txBox="1"/>
            <p:nvPr/>
          </p:nvSpPr>
          <p:spPr>
            <a:xfrm>
              <a:off x="9860745" y="2911778"/>
              <a:ext cx="1702460" cy="746806"/>
            </a:xfrm>
            <a:prstGeom prst="rect">
              <a:avLst/>
            </a:prstGeom>
            <a:ln w="38100">
              <a:noFill/>
            </a:ln>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Application assistance</a:t>
              </a:r>
            </a:p>
          </p:txBody>
        </p:sp>
      </p:grpSp>
      <p:grpSp>
        <p:nvGrpSpPr>
          <p:cNvPr id="20" name="Group 19">
            <a:extLst>
              <a:ext uri="{FF2B5EF4-FFF2-40B4-BE49-F238E27FC236}">
                <a16:creationId xmlns:a16="http://schemas.microsoft.com/office/drawing/2014/main" id="{2D14FB20-7A67-694B-D9C6-178E50B7D444}"/>
              </a:ext>
            </a:extLst>
          </p:cNvPr>
          <p:cNvGrpSpPr/>
          <p:nvPr/>
        </p:nvGrpSpPr>
        <p:grpSpPr>
          <a:xfrm>
            <a:off x="8212372" y="4854679"/>
            <a:ext cx="1783260" cy="1000552"/>
            <a:chOff x="8133545" y="4634597"/>
            <a:chExt cx="1783260" cy="1000552"/>
          </a:xfrm>
        </p:grpSpPr>
        <p:sp>
          <p:nvSpPr>
            <p:cNvPr id="21" name="Rounded Rectangle 20">
              <a:extLst>
                <a:ext uri="{FF2B5EF4-FFF2-40B4-BE49-F238E27FC236}">
                  <a16:creationId xmlns:a16="http://schemas.microsoft.com/office/drawing/2014/main" id="{85FCCB89-30BE-C3CA-D5EE-9599972C04EF}"/>
                </a:ext>
              </a:extLst>
            </p:cNvPr>
            <p:cNvSpPr/>
            <p:nvPr/>
          </p:nvSpPr>
          <p:spPr>
            <a:xfrm>
              <a:off x="8133545" y="4634597"/>
              <a:ext cx="1783260" cy="1000552"/>
            </a:xfrm>
            <a:prstGeom prst="roundRect">
              <a:avLst/>
            </a:prstGeom>
            <a:solidFill>
              <a:schemeClr val="accent6"/>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2" name="Rounded Rectangle 8">
              <a:extLst>
                <a:ext uri="{FF2B5EF4-FFF2-40B4-BE49-F238E27FC236}">
                  <a16:creationId xmlns:a16="http://schemas.microsoft.com/office/drawing/2014/main" id="{98D8F99C-ACA8-9D4D-F51C-693B77B1553A}"/>
                </a:ext>
              </a:extLst>
            </p:cNvPr>
            <p:cNvSpPr txBox="1"/>
            <p:nvPr/>
          </p:nvSpPr>
          <p:spPr>
            <a:xfrm>
              <a:off x="8182388" y="4683440"/>
              <a:ext cx="1685574" cy="902866"/>
            </a:xfrm>
            <a:prstGeom prst="rect">
              <a:avLst/>
            </a:prstGeom>
            <a:ln w="38100">
              <a:noFill/>
            </a:ln>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Paper application status checks</a:t>
              </a:r>
            </a:p>
          </p:txBody>
        </p:sp>
      </p:grpSp>
      <p:grpSp>
        <p:nvGrpSpPr>
          <p:cNvPr id="23" name="Group 22">
            <a:extLst>
              <a:ext uri="{FF2B5EF4-FFF2-40B4-BE49-F238E27FC236}">
                <a16:creationId xmlns:a16="http://schemas.microsoft.com/office/drawing/2014/main" id="{F7C59DF7-5F8E-1959-F545-20FCE5F7302E}"/>
              </a:ext>
            </a:extLst>
          </p:cNvPr>
          <p:cNvGrpSpPr/>
          <p:nvPr/>
        </p:nvGrpSpPr>
        <p:grpSpPr>
          <a:xfrm>
            <a:off x="6546950" y="2966195"/>
            <a:ext cx="1783260" cy="925610"/>
            <a:chOff x="6468123" y="2797175"/>
            <a:chExt cx="1783260" cy="925610"/>
          </a:xfrm>
        </p:grpSpPr>
        <p:sp>
          <p:nvSpPr>
            <p:cNvPr id="24" name="Rounded Rectangle 23">
              <a:extLst>
                <a:ext uri="{FF2B5EF4-FFF2-40B4-BE49-F238E27FC236}">
                  <a16:creationId xmlns:a16="http://schemas.microsoft.com/office/drawing/2014/main" id="{7A8DD7BF-F61F-8B1B-3629-C96EB91B3CCF}"/>
                </a:ext>
              </a:extLst>
            </p:cNvPr>
            <p:cNvSpPr/>
            <p:nvPr/>
          </p:nvSpPr>
          <p:spPr>
            <a:xfrm>
              <a:off x="6468123" y="2797175"/>
              <a:ext cx="1783260" cy="925610"/>
            </a:xfrm>
            <a:prstGeom prst="roundRect">
              <a:avLst/>
            </a:prstGeom>
            <a:solidFill>
              <a:srgbClr val="114A21"/>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5" name="Rounded Rectangle 10">
              <a:extLst>
                <a:ext uri="{FF2B5EF4-FFF2-40B4-BE49-F238E27FC236}">
                  <a16:creationId xmlns:a16="http://schemas.microsoft.com/office/drawing/2014/main" id="{76BBB03E-92A4-5FA2-373E-9939188C040B}"/>
                </a:ext>
              </a:extLst>
            </p:cNvPr>
            <p:cNvSpPr txBox="1"/>
            <p:nvPr/>
          </p:nvSpPr>
          <p:spPr>
            <a:xfrm>
              <a:off x="6513308" y="2842360"/>
              <a:ext cx="1692890" cy="835240"/>
            </a:xfrm>
            <a:prstGeom prst="rect">
              <a:avLst/>
            </a:prstGeom>
            <a:noFill/>
            <a:ln w="38100">
              <a:noFill/>
            </a:ln>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Technical support</a:t>
              </a:r>
            </a:p>
          </p:txBody>
        </p:sp>
      </p:grpSp>
      <p:sp>
        <p:nvSpPr>
          <p:cNvPr id="26" name="Oval 25">
            <a:extLst>
              <a:ext uri="{FF2B5EF4-FFF2-40B4-BE49-F238E27FC236}">
                <a16:creationId xmlns:a16="http://schemas.microsoft.com/office/drawing/2014/main" id="{D20E7950-90BB-5D82-E13D-94151D6FE3D6}"/>
              </a:ext>
            </a:extLst>
          </p:cNvPr>
          <p:cNvSpPr/>
          <p:nvPr/>
        </p:nvSpPr>
        <p:spPr>
          <a:xfrm>
            <a:off x="1838344" y="2044461"/>
            <a:ext cx="3312159" cy="331215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27FB4C46-0121-EBB8-1A11-ED0D11C08AD2}"/>
              </a:ext>
            </a:extLst>
          </p:cNvPr>
          <p:cNvSpPr txBox="1"/>
          <p:nvPr/>
        </p:nvSpPr>
        <p:spPr>
          <a:xfrm>
            <a:off x="2080186" y="3506955"/>
            <a:ext cx="2849455" cy="1508105"/>
          </a:xfrm>
          <a:prstGeom prst="rect">
            <a:avLst/>
          </a:prstGeom>
          <a:noFill/>
        </p:spPr>
        <p:txBody>
          <a:bodyPr wrap="square" rtlCol="0">
            <a:spAutoFit/>
          </a:bodyPr>
          <a:lstStyle/>
          <a:p>
            <a:pPr algn="ctr"/>
            <a:r>
              <a:rPr lang="en-US" b="1">
                <a:solidFill>
                  <a:srgbClr val="114A21"/>
                </a:solidFill>
                <a:latin typeface="Calibri" panose="020F0502020204030204" pitchFamily="34" charset="0"/>
                <a:cs typeface="Calibri" panose="020F0502020204030204" pitchFamily="34" charset="0"/>
              </a:rPr>
              <a:t>LOCAL</a:t>
            </a:r>
            <a:br>
              <a:rPr lang="en-US" b="1">
                <a:solidFill>
                  <a:srgbClr val="114A21"/>
                </a:solidFill>
                <a:latin typeface="Calibri" panose="020F0502020204030204" pitchFamily="34" charset="0"/>
                <a:cs typeface="Calibri" panose="020F0502020204030204" pitchFamily="34" charset="0"/>
              </a:rPr>
            </a:br>
            <a:r>
              <a:rPr lang="en-US" b="1">
                <a:solidFill>
                  <a:srgbClr val="114A21"/>
                </a:solidFill>
                <a:latin typeface="Calibri" panose="020F0502020204030204" pitchFamily="34" charset="0"/>
                <a:cs typeface="Calibri" panose="020F0502020204030204" pitchFamily="34" charset="0"/>
              </a:rPr>
              <a:t>SUPPORT TEAM</a:t>
            </a:r>
          </a:p>
          <a:p>
            <a:pPr algn="ctr"/>
            <a:r>
              <a:rPr lang="en-US" sz="1400" err="1">
                <a:cs typeface="Calibri" panose="020F0502020204030204" pitchFamily="34" charset="0"/>
              </a:rPr>
              <a:t>IgniteWithHumana.com</a:t>
            </a:r>
            <a:r>
              <a:rPr lang="en-US" sz="1400">
                <a:cs typeface="Calibri" panose="020F0502020204030204" pitchFamily="34" charset="0"/>
              </a:rPr>
              <a:t>/Support</a:t>
            </a:r>
            <a:br>
              <a:rPr lang="en-US" sz="1400">
                <a:cs typeface="Calibri" panose="020F0502020204030204" pitchFamily="34" charset="0"/>
              </a:rPr>
            </a:br>
            <a:r>
              <a:rPr lang="en-US" sz="1400" b="1">
                <a:solidFill>
                  <a:srgbClr val="5B991A"/>
                </a:solidFill>
                <a:latin typeface="Calibri" panose="020F0502020204030204" pitchFamily="34" charset="0"/>
                <a:cs typeface="Calibri" panose="020F0502020204030204" pitchFamily="34" charset="0"/>
              </a:rPr>
              <a:t>SPANISH</a:t>
            </a:r>
            <a:r>
              <a:rPr lang="en-US" sz="1400" b="1">
                <a:solidFill>
                  <a:schemeClr val="accent3"/>
                </a:solidFill>
                <a:latin typeface="Calibri" panose="020F0502020204030204" pitchFamily="34" charset="0"/>
                <a:cs typeface="Calibri" panose="020F0502020204030204" pitchFamily="34" charset="0"/>
              </a:rPr>
              <a:t> </a:t>
            </a:r>
            <a:r>
              <a:rPr lang="en-US" sz="1200" err="1"/>
              <a:t>IgniteWithHumana.com</a:t>
            </a:r>
            <a:r>
              <a:rPr lang="en-US" sz="1200"/>
              <a:t>/es/support/</a:t>
            </a:r>
          </a:p>
          <a:p>
            <a:pPr algn="ctr"/>
            <a:endParaRPr lang="en-US" sz="1400">
              <a:cs typeface="Calibri" panose="020F0502020204030204" pitchFamily="34" charset="0"/>
            </a:endParaRPr>
          </a:p>
        </p:txBody>
      </p:sp>
      <p:sp>
        <p:nvSpPr>
          <p:cNvPr id="28" name="TextBox 27">
            <a:extLst>
              <a:ext uri="{FF2B5EF4-FFF2-40B4-BE49-F238E27FC236}">
                <a16:creationId xmlns:a16="http://schemas.microsoft.com/office/drawing/2014/main" id="{B97BF3D3-FE38-68E8-162A-68BDC3BE94DD}"/>
              </a:ext>
            </a:extLst>
          </p:cNvPr>
          <p:cNvSpPr txBox="1"/>
          <p:nvPr/>
        </p:nvSpPr>
        <p:spPr>
          <a:xfrm>
            <a:off x="7804950" y="3536020"/>
            <a:ext cx="2619482" cy="1077218"/>
          </a:xfrm>
          <a:prstGeom prst="rect">
            <a:avLst/>
          </a:prstGeom>
          <a:noFill/>
        </p:spPr>
        <p:txBody>
          <a:bodyPr wrap="square" lIns="91440" tIns="45720" rIns="91440" bIns="45720" rtlCol="0" anchor="t">
            <a:spAutoFit/>
          </a:bodyPr>
          <a:lstStyle/>
          <a:p>
            <a:pPr algn="ctr"/>
            <a:r>
              <a:rPr lang="en-US" b="1">
                <a:solidFill>
                  <a:srgbClr val="114A21"/>
                </a:solidFill>
                <a:latin typeface="Calibri" panose="020F0502020204030204" pitchFamily="34" charset="0"/>
                <a:cs typeface="Calibri" panose="020F0502020204030204" pitchFamily="34" charset="0"/>
              </a:rPr>
              <a:t>AGENT</a:t>
            </a:r>
            <a:br>
              <a:rPr lang="en-US" b="1">
                <a:solidFill>
                  <a:srgbClr val="114A21"/>
                </a:solidFill>
                <a:latin typeface="Calibri" panose="020F0502020204030204" pitchFamily="34" charset="0"/>
                <a:cs typeface="Calibri" panose="020F0502020204030204" pitchFamily="34" charset="0"/>
              </a:rPr>
            </a:br>
            <a:r>
              <a:rPr lang="en-US" b="1">
                <a:solidFill>
                  <a:srgbClr val="114A21"/>
                </a:solidFill>
                <a:latin typeface="Calibri" panose="020F0502020204030204" pitchFamily="34" charset="0"/>
                <a:cs typeface="Calibri" panose="020F0502020204030204" pitchFamily="34" charset="0"/>
              </a:rPr>
              <a:t>SUPPORT UNIT</a:t>
            </a:r>
          </a:p>
          <a:p>
            <a:pPr algn="ctr"/>
            <a:r>
              <a:rPr lang="en-US" sz="1400">
                <a:cs typeface="Calibri" panose="020F0502020204030204" pitchFamily="34" charset="0"/>
              </a:rPr>
              <a:t>800-309-3136</a:t>
            </a:r>
          </a:p>
          <a:p>
            <a:pPr algn="ctr"/>
            <a:r>
              <a:rPr lang="en-US" sz="1400">
                <a:cs typeface="Calibri" panose="020F0502020204030204" pitchFamily="34" charset="0"/>
              </a:rPr>
              <a:t>Available in Spanish</a:t>
            </a:r>
          </a:p>
        </p:txBody>
      </p:sp>
      <p:pic>
        <p:nvPicPr>
          <p:cNvPr id="29" name="Picture 28">
            <a:extLst>
              <a:ext uri="{FF2B5EF4-FFF2-40B4-BE49-F238E27FC236}">
                <a16:creationId xmlns:a16="http://schemas.microsoft.com/office/drawing/2014/main" id="{1B826EAA-2697-C378-3119-6CB669444ED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800498" y="2711950"/>
            <a:ext cx="639168" cy="780002"/>
          </a:xfrm>
          <a:prstGeom prst="rect">
            <a:avLst/>
          </a:prstGeom>
        </p:spPr>
      </p:pic>
      <p:pic>
        <p:nvPicPr>
          <p:cNvPr id="30" name="Picture 29">
            <a:extLst>
              <a:ext uri="{FF2B5EF4-FFF2-40B4-BE49-F238E27FC236}">
                <a16:creationId xmlns:a16="http://schemas.microsoft.com/office/drawing/2014/main" id="{ED118748-1079-1637-A7C2-0D52EE51B6C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033472" y="2705387"/>
            <a:ext cx="840625" cy="746569"/>
          </a:xfrm>
          <a:prstGeom prst="rect">
            <a:avLst/>
          </a:prstGeom>
        </p:spPr>
      </p:pic>
      <p:grpSp>
        <p:nvGrpSpPr>
          <p:cNvPr id="31" name="Group 30">
            <a:extLst>
              <a:ext uri="{FF2B5EF4-FFF2-40B4-BE49-F238E27FC236}">
                <a16:creationId xmlns:a16="http://schemas.microsoft.com/office/drawing/2014/main" id="{03F26450-16F7-967C-79F7-DFDC9C8344E5}"/>
              </a:ext>
            </a:extLst>
          </p:cNvPr>
          <p:cNvGrpSpPr/>
          <p:nvPr/>
        </p:nvGrpSpPr>
        <p:grpSpPr>
          <a:xfrm>
            <a:off x="4400095" y="2959063"/>
            <a:ext cx="1761036" cy="939874"/>
            <a:chOff x="3415272" y="1813989"/>
            <a:chExt cx="1761036" cy="939874"/>
          </a:xfrm>
        </p:grpSpPr>
        <p:sp>
          <p:nvSpPr>
            <p:cNvPr id="32" name="Rounded Rectangle 31">
              <a:extLst>
                <a:ext uri="{FF2B5EF4-FFF2-40B4-BE49-F238E27FC236}">
                  <a16:creationId xmlns:a16="http://schemas.microsoft.com/office/drawing/2014/main" id="{FAD0D9A2-70BD-DD62-D81F-7D7251ACFFE2}"/>
                </a:ext>
              </a:extLst>
            </p:cNvPr>
            <p:cNvSpPr/>
            <p:nvPr/>
          </p:nvSpPr>
          <p:spPr>
            <a:xfrm>
              <a:off x="3415272" y="1813989"/>
              <a:ext cx="1761036" cy="939874"/>
            </a:xfrm>
            <a:prstGeom prst="roundRect">
              <a:avLst/>
            </a:prstGeom>
            <a:solidFill>
              <a:schemeClr val="accent4"/>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3" name="Rounded Rectangle 6">
              <a:extLst>
                <a:ext uri="{FF2B5EF4-FFF2-40B4-BE49-F238E27FC236}">
                  <a16:creationId xmlns:a16="http://schemas.microsoft.com/office/drawing/2014/main" id="{3E7A90C3-1D3C-3C72-BA3B-E971E9991D10}"/>
                </a:ext>
              </a:extLst>
            </p:cNvPr>
            <p:cNvSpPr txBox="1"/>
            <p:nvPr/>
          </p:nvSpPr>
          <p:spPr>
            <a:xfrm>
              <a:off x="3461153" y="1859870"/>
              <a:ext cx="1669274" cy="84811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Client </a:t>
              </a:r>
              <a:br>
                <a:rPr lang="en-US" sz="1800" b="0" i="0" kern="1200">
                  <a:solidFill>
                    <a:schemeClr val="bg2"/>
                  </a:solidFill>
                  <a:latin typeface="Calibri" panose="020F0502020204030204" pitchFamily="34" charset="0"/>
                  <a:cs typeface="Calibri" panose="020F0502020204030204" pitchFamily="34" charset="0"/>
                </a:rPr>
              </a:br>
              <a:r>
                <a:rPr lang="en-US" sz="1800" b="0" i="0" kern="1200">
                  <a:solidFill>
                    <a:schemeClr val="bg2"/>
                  </a:solidFill>
                  <a:latin typeface="Calibri" panose="020F0502020204030204" pitchFamily="34" charset="0"/>
                  <a:cs typeface="Calibri" panose="020F0502020204030204" pitchFamily="34" charset="0"/>
                </a:rPr>
                <a:t>outreach</a:t>
              </a:r>
            </a:p>
          </p:txBody>
        </p:sp>
      </p:grpSp>
      <p:grpSp>
        <p:nvGrpSpPr>
          <p:cNvPr id="34" name="Group 33">
            <a:extLst>
              <a:ext uri="{FF2B5EF4-FFF2-40B4-BE49-F238E27FC236}">
                <a16:creationId xmlns:a16="http://schemas.microsoft.com/office/drawing/2014/main" id="{1529DBB6-8A2D-42CC-444E-DCBF50347FBD}"/>
              </a:ext>
            </a:extLst>
          </p:cNvPr>
          <p:cNvGrpSpPr/>
          <p:nvPr/>
        </p:nvGrpSpPr>
        <p:grpSpPr>
          <a:xfrm>
            <a:off x="3720921" y="4885018"/>
            <a:ext cx="1761036" cy="939874"/>
            <a:chOff x="2736098" y="3742694"/>
            <a:chExt cx="1761036" cy="939874"/>
          </a:xfrm>
        </p:grpSpPr>
        <p:sp>
          <p:nvSpPr>
            <p:cNvPr id="35" name="Rounded Rectangle 34">
              <a:extLst>
                <a:ext uri="{FF2B5EF4-FFF2-40B4-BE49-F238E27FC236}">
                  <a16:creationId xmlns:a16="http://schemas.microsoft.com/office/drawing/2014/main" id="{2744AEF7-BD23-B04C-B15B-15C597A70B65}"/>
                </a:ext>
              </a:extLst>
            </p:cNvPr>
            <p:cNvSpPr/>
            <p:nvPr/>
          </p:nvSpPr>
          <p:spPr>
            <a:xfrm>
              <a:off x="2736098" y="3742694"/>
              <a:ext cx="1761036" cy="939874"/>
            </a:xfrm>
            <a:prstGeom prst="roundRect">
              <a:avLst/>
            </a:prstGeom>
            <a:solidFill>
              <a:schemeClr val="accent5"/>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6" name="Rounded Rectangle 8">
              <a:extLst>
                <a:ext uri="{FF2B5EF4-FFF2-40B4-BE49-F238E27FC236}">
                  <a16:creationId xmlns:a16="http://schemas.microsoft.com/office/drawing/2014/main" id="{07EE822E-BDEE-D24C-3C24-C106C22A5592}"/>
                </a:ext>
              </a:extLst>
            </p:cNvPr>
            <p:cNvSpPr txBox="1"/>
            <p:nvPr/>
          </p:nvSpPr>
          <p:spPr>
            <a:xfrm>
              <a:off x="2781979" y="3788575"/>
              <a:ext cx="1669274" cy="84811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Community engagement</a:t>
              </a:r>
            </a:p>
          </p:txBody>
        </p:sp>
      </p:grpSp>
      <p:grpSp>
        <p:nvGrpSpPr>
          <p:cNvPr id="37" name="Group 36">
            <a:extLst>
              <a:ext uri="{FF2B5EF4-FFF2-40B4-BE49-F238E27FC236}">
                <a16:creationId xmlns:a16="http://schemas.microsoft.com/office/drawing/2014/main" id="{D7538DDF-E731-E31A-AB65-84FE4F639BB1}"/>
              </a:ext>
            </a:extLst>
          </p:cNvPr>
          <p:cNvGrpSpPr/>
          <p:nvPr/>
        </p:nvGrpSpPr>
        <p:grpSpPr>
          <a:xfrm>
            <a:off x="1509973" y="4885018"/>
            <a:ext cx="1761036" cy="939874"/>
            <a:chOff x="525150" y="3742692"/>
            <a:chExt cx="1761036" cy="939874"/>
          </a:xfrm>
        </p:grpSpPr>
        <p:sp>
          <p:nvSpPr>
            <p:cNvPr id="38" name="Rounded Rectangle 37">
              <a:extLst>
                <a:ext uri="{FF2B5EF4-FFF2-40B4-BE49-F238E27FC236}">
                  <a16:creationId xmlns:a16="http://schemas.microsoft.com/office/drawing/2014/main" id="{B90A56EB-F505-1605-5F9D-FDAD4C532113}"/>
                </a:ext>
              </a:extLst>
            </p:cNvPr>
            <p:cNvSpPr/>
            <p:nvPr/>
          </p:nvSpPr>
          <p:spPr>
            <a:xfrm>
              <a:off x="525150" y="3742692"/>
              <a:ext cx="1761036" cy="939874"/>
            </a:xfrm>
            <a:prstGeom prst="roundRect">
              <a:avLst/>
            </a:prstGeom>
            <a:solidFill>
              <a:schemeClr val="accent6"/>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9" name="Rounded Rectangle 10">
              <a:extLst>
                <a:ext uri="{FF2B5EF4-FFF2-40B4-BE49-F238E27FC236}">
                  <a16:creationId xmlns:a16="http://schemas.microsoft.com/office/drawing/2014/main" id="{C21727FB-CF2E-75AA-10BA-0126F8CA1E12}"/>
                </a:ext>
              </a:extLst>
            </p:cNvPr>
            <p:cNvSpPr txBox="1"/>
            <p:nvPr/>
          </p:nvSpPr>
          <p:spPr>
            <a:xfrm>
              <a:off x="571031" y="3788573"/>
              <a:ext cx="1669274" cy="84811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Retention tactics</a:t>
              </a:r>
            </a:p>
          </p:txBody>
        </p:sp>
      </p:grpSp>
      <p:grpSp>
        <p:nvGrpSpPr>
          <p:cNvPr id="40" name="Group 39">
            <a:extLst>
              <a:ext uri="{FF2B5EF4-FFF2-40B4-BE49-F238E27FC236}">
                <a16:creationId xmlns:a16="http://schemas.microsoft.com/office/drawing/2014/main" id="{0643F69A-5037-CDF3-BEE4-337DBCB4AE85}"/>
              </a:ext>
            </a:extLst>
          </p:cNvPr>
          <p:cNvGrpSpPr/>
          <p:nvPr/>
        </p:nvGrpSpPr>
        <p:grpSpPr>
          <a:xfrm>
            <a:off x="827716" y="2959063"/>
            <a:ext cx="1761036" cy="939874"/>
            <a:chOff x="-157107" y="1789610"/>
            <a:chExt cx="1761036" cy="939874"/>
          </a:xfrm>
        </p:grpSpPr>
        <p:sp>
          <p:nvSpPr>
            <p:cNvPr id="41" name="Rounded Rectangle 40">
              <a:extLst>
                <a:ext uri="{FF2B5EF4-FFF2-40B4-BE49-F238E27FC236}">
                  <a16:creationId xmlns:a16="http://schemas.microsoft.com/office/drawing/2014/main" id="{F8CE2A70-0AA2-9D01-DE8A-846994BBC739}"/>
                </a:ext>
              </a:extLst>
            </p:cNvPr>
            <p:cNvSpPr/>
            <p:nvPr/>
          </p:nvSpPr>
          <p:spPr>
            <a:xfrm>
              <a:off x="-157107" y="1789610"/>
              <a:ext cx="1761036" cy="939874"/>
            </a:xfrm>
            <a:prstGeom prst="roundRect">
              <a:avLst/>
            </a:prstGeom>
            <a:solidFill>
              <a:srgbClr val="114A21"/>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2" name="Rounded Rectangle 12">
              <a:extLst>
                <a:ext uri="{FF2B5EF4-FFF2-40B4-BE49-F238E27FC236}">
                  <a16:creationId xmlns:a16="http://schemas.microsoft.com/office/drawing/2014/main" id="{5002862E-85C5-2F7B-C97E-844BD48773EB}"/>
                </a:ext>
              </a:extLst>
            </p:cNvPr>
            <p:cNvSpPr txBox="1"/>
            <p:nvPr/>
          </p:nvSpPr>
          <p:spPr>
            <a:xfrm>
              <a:off x="-111226" y="1835491"/>
              <a:ext cx="1669274" cy="84811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Humana tools and initiatives</a:t>
              </a:r>
            </a:p>
          </p:txBody>
        </p:sp>
      </p:grpSp>
      <p:grpSp>
        <p:nvGrpSpPr>
          <p:cNvPr id="43" name="Group 42">
            <a:extLst>
              <a:ext uri="{FF2B5EF4-FFF2-40B4-BE49-F238E27FC236}">
                <a16:creationId xmlns:a16="http://schemas.microsoft.com/office/drawing/2014/main" id="{CF4B070D-A43F-339E-F2B0-44963BC871CC}"/>
              </a:ext>
            </a:extLst>
          </p:cNvPr>
          <p:cNvGrpSpPr/>
          <p:nvPr/>
        </p:nvGrpSpPr>
        <p:grpSpPr>
          <a:xfrm>
            <a:off x="2592128" y="1678829"/>
            <a:ext cx="1761036" cy="939874"/>
            <a:chOff x="1607305" y="467467"/>
            <a:chExt cx="1761036" cy="939874"/>
          </a:xfrm>
        </p:grpSpPr>
        <p:sp>
          <p:nvSpPr>
            <p:cNvPr id="44" name="Rounded Rectangle 43">
              <a:extLst>
                <a:ext uri="{FF2B5EF4-FFF2-40B4-BE49-F238E27FC236}">
                  <a16:creationId xmlns:a16="http://schemas.microsoft.com/office/drawing/2014/main" id="{8FBAF42D-EAB1-FAB6-87A4-3D98BD2B451A}"/>
                </a:ext>
              </a:extLst>
            </p:cNvPr>
            <p:cNvSpPr/>
            <p:nvPr/>
          </p:nvSpPr>
          <p:spPr>
            <a:xfrm>
              <a:off x="1607305" y="467467"/>
              <a:ext cx="1761036" cy="939874"/>
            </a:xfrm>
            <a:prstGeom prst="roundRect">
              <a:avLst/>
            </a:prstGeom>
            <a:solidFill>
              <a:schemeClr val="accent3"/>
            </a:solidFill>
            <a:ln w="38100">
              <a:solidFill>
                <a:schemeClr val="bg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5" name="Rounded Rectangle 4">
              <a:extLst>
                <a:ext uri="{FF2B5EF4-FFF2-40B4-BE49-F238E27FC236}">
                  <a16:creationId xmlns:a16="http://schemas.microsoft.com/office/drawing/2014/main" id="{D2F02C12-853E-51EA-E87A-B2FC9E7DEB56}"/>
                </a:ext>
              </a:extLst>
            </p:cNvPr>
            <p:cNvSpPr txBox="1"/>
            <p:nvPr/>
          </p:nvSpPr>
          <p:spPr>
            <a:xfrm>
              <a:off x="1653186" y="513348"/>
              <a:ext cx="1669274" cy="84811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a:solidFill>
                    <a:schemeClr val="bg2"/>
                  </a:solidFill>
                  <a:latin typeface="Calibri" panose="020F0502020204030204" pitchFamily="34" charset="0"/>
                  <a:cs typeface="Calibri" panose="020F0502020204030204" pitchFamily="34" charset="0"/>
                </a:rPr>
                <a:t>Business planning</a:t>
              </a:r>
            </a:p>
          </p:txBody>
        </p:sp>
      </p:grpSp>
    </p:spTree>
    <p:extLst>
      <p:ext uri="{BB962C8B-B14F-4D97-AF65-F5344CB8AC3E}">
        <p14:creationId xmlns:p14="http://schemas.microsoft.com/office/powerpoint/2010/main" val="3555713390"/>
      </p:ext>
    </p:extLst>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0E985-27C8-2355-B181-7552C05E1817}"/>
              </a:ext>
            </a:extLst>
          </p:cNvPr>
          <p:cNvSpPr>
            <a:spLocks noGrp="1"/>
          </p:cNvSpPr>
          <p:nvPr>
            <p:ph type="ctrTitle" idx="4294967295"/>
          </p:nvPr>
        </p:nvSpPr>
        <p:spPr>
          <a:xfrm>
            <a:off x="4526287" y="3133165"/>
            <a:ext cx="8347030" cy="830356"/>
          </a:xfrm>
        </p:spPr>
        <p:txBody>
          <a:bodyPr>
            <a:normAutofit/>
          </a:bodyPr>
          <a:lstStyle/>
          <a:p>
            <a:pPr algn="ctr"/>
            <a:r>
              <a:rPr lang="en-US" b="1">
                <a:solidFill>
                  <a:schemeClr val="accent2"/>
                </a:solidFill>
              </a:rPr>
              <a:t>Thank you!</a:t>
            </a:r>
          </a:p>
        </p:txBody>
      </p:sp>
      <p:pic>
        <p:nvPicPr>
          <p:cNvPr id="5" name="Picture 4" title="Humana logo">
            <a:extLst>
              <a:ext uri="{FF2B5EF4-FFF2-40B4-BE49-F238E27FC236}">
                <a16:creationId xmlns:a16="http://schemas.microsoft.com/office/drawing/2014/main" id="{D629D5DE-90C7-25C8-2951-68D4B75611C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6446" y="5926274"/>
            <a:ext cx="2139108" cy="931726"/>
          </a:xfrm>
          <a:prstGeom prst="rect">
            <a:avLst/>
          </a:prstGeom>
        </p:spPr>
      </p:pic>
      <p:pic>
        <p:nvPicPr>
          <p:cNvPr id="6" name="Picture 5">
            <a:extLst>
              <a:ext uri="{FF2B5EF4-FFF2-40B4-BE49-F238E27FC236}">
                <a16:creationId xmlns:a16="http://schemas.microsoft.com/office/drawing/2014/main" id="{4021C07E-92E1-9D0D-0B1D-BAE1FCEE041F}"/>
              </a:ext>
            </a:extLst>
          </p:cNvPr>
          <p:cNvPicPr>
            <a:picLocks noChangeAspect="1"/>
          </p:cNvPicPr>
          <p:nvPr/>
        </p:nvPicPr>
        <p:blipFill>
          <a:blip r:embed="rId5"/>
          <a:stretch>
            <a:fillRect/>
          </a:stretch>
        </p:blipFill>
        <p:spPr>
          <a:xfrm>
            <a:off x="500156" y="555065"/>
            <a:ext cx="4737100" cy="5156200"/>
          </a:xfrm>
          <a:prstGeom prst="rect">
            <a:avLst/>
          </a:prstGeom>
        </p:spPr>
      </p:pic>
    </p:spTree>
    <p:extLst>
      <p:ext uri="{BB962C8B-B14F-4D97-AF65-F5344CB8AC3E}">
        <p14:creationId xmlns:p14="http://schemas.microsoft.com/office/powerpoint/2010/main" val="382991364"/>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61338-3B66-35CF-A91A-E6DA8D3AF501}"/>
              </a:ext>
            </a:extLst>
          </p:cNvPr>
          <p:cNvSpPr>
            <a:spLocks noGrp="1"/>
          </p:cNvSpPr>
          <p:nvPr>
            <p:ph type="title"/>
          </p:nvPr>
        </p:nvSpPr>
        <p:spPr/>
        <p:txBody>
          <a:bodyPr/>
          <a:lstStyle/>
          <a:p>
            <a:r>
              <a:rPr lang="en-US"/>
              <a:t>Sources</a:t>
            </a:r>
          </a:p>
        </p:txBody>
      </p:sp>
      <p:sp>
        <p:nvSpPr>
          <p:cNvPr id="5" name="Content Placeholder 4">
            <a:extLst>
              <a:ext uri="{FF2B5EF4-FFF2-40B4-BE49-F238E27FC236}">
                <a16:creationId xmlns:a16="http://schemas.microsoft.com/office/drawing/2014/main" id="{44C39371-4D33-ADB5-86DB-9B68AD850ADA}"/>
              </a:ext>
            </a:extLst>
          </p:cNvPr>
          <p:cNvSpPr txBox="1">
            <a:spLocks noGrp="1"/>
          </p:cNvSpPr>
          <p:nvPr>
            <p:ph idx="4294967295"/>
          </p:nvPr>
        </p:nvSpPr>
        <p:spPr>
          <a:xfrm>
            <a:off x="685800" y="1052538"/>
            <a:ext cx="10515600" cy="4524315"/>
          </a:xfrm>
          <a:prstGeom prst="rect">
            <a:avLst/>
          </a:prstGeom>
          <a:noFill/>
        </p:spPr>
        <p:txBody>
          <a:bodyPr wrap="square" rtlCol="0">
            <a:spAutoFit/>
          </a:bodyPr>
          <a:lstStyle/>
          <a:p>
            <a:pPr>
              <a:buAutoNum type="arabicPeriod"/>
            </a:pPr>
            <a:r>
              <a:rPr lang="en-US" sz="1400"/>
              <a:t> ”Hidden Crisis: The Medicare Enrollment Maze,” Sage Growth Partners, July 11, 2022, last accessed March 15, 2023, sage-</a:t>
            </a:r>
            <a:r>
              <a:rPr lang="en-US" sz="1400" err="1"/>
              <a:t>growth.com</a:t>
            </a:r>
            <a:r>
              <a:rPr lang="en-US" sz="1400"/>
              <a:t>/</a:t>
            </a:r>
            <a:r>
              <a:rPr lang="en-US" sz="1400" err="1"/>
              <a:t>index.php</a:t>
            </a:r>
            <a:r>
              <a:rPr lang="en-US" sz="1400"/>
              <a:t>/2022/07/</a:t>
            </a:r>
            <a:r>
              <a:rPr lang="en-US" sz="1400" err="1"/>
              <a:t>medicare</a:t>
            </a:r>
            <a:r>
              <a:rPr lang="en-US" sz="1400"/>
              <a:t>-market-report/.</a:t>
            </a:r>
          </a:p>
          <a:p>
            <a:pPr>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Betsy Seals and John Selby, “With More Choices than Ever, How Will Your Medicare Advantage Plan Stand Out in 2023?” </a:t>
            </a:r>
            <a:r>
              <a:rPr lang="en-US" sz="1400" err="1"/>
              <a:t>Rebellis</a:t>
            </a:r>
            <a:r>
              <a:rPr lang="en-US" sz="1400"/>
              <a:t> Group, live webinar March 10, 2022, last accessed March 15, 2023, </a:t>
            </a:r>
            <a:r>
              <a:rPr lang="en-US" sz="1400">
                <a:solidFill>
                  <a:schemeClr val="accent4"/>
                </a:solidFill>
                <a:hlinkClick r:id="rId2">
                  <a:extLst>
                    <a:ext uri="{A12FA001-AC4F-418D-AE19-62706E023703}">
                      <ahyp:hlinkClr xmlns:ahyp="http://schemas.microsoft.com/office/drawing/2018/hyperlinkcolor" val="tx"/>
                    </a:ext>
                  </a:extLst>
                </a:hlinkClick>
              </a:rPr>
              <a:t>https://www.rebellisgroup.com/post/with-more-choices-than-ever-how-will-your-medicare-advantage-plans-stand-out-in-2023</a:t>
            </a:r>
            <a:r>
              <a:rPr lang="en-US" sz="1400">
                <a:solidFill>
                  <a:schemeClr val="accent4"/>
                </a:solidFill>
              </a:rPr>
              <a:t>.</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“With More Choices than Ever, How Will Your Medicare Advantage Plan Stand Out in 2023?”</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”Hidden Crisis: The Medicare Enrollment Maze.”</a:t>
            </a:r>
          </a:p>
          <a:p>
            <a:pPr>
              <a:buFont typeface="Arial" panose="020B0604020202020204" pitchFamily="34" charset="0"/>
              <a:buAutoNum type="arabicPeriod"/>
            </a:pPr>
            <a:r>
              <a:rPr lang="en-US" sz="1400"/>
              <a:t> “Medicare Shopping and Switching Study.” Deft Research, January 31, 2023, last accessed March 7, 2023, </a:t>
            </a:r>
            <a:r>
              <a:rPr lang="en-US" sz="1400">
                <a:solidFill>
                  <a:schemeClr val="accent4"/>
                </a:solidFill>
                <a:hlinkClick r:id="rId3">
                  <a:extLst>
                    <a:ext uri="{A12FA001-AC4F-418D-AE19-62706E023703}">
                      <ahyp:hlinkClr xmlns:ahyp="http://schemas.microsoft.com/office/drawing/2018/hyperlinkcolor" val="tx"/>
                    </a:ext>
                  </a:extLst>
                </a:hlinkClick>
              </a:rPr>
              <a:t>deftresearch.com/medicare-shopping-and-switching-study/</a:t>
            </a:r>
            <a:r>
              <a:rPr lang="en-US" sz="1400">
                <a:solidFill>
                  <a:schemeClr val="accent4"/>
                </a:solidFill>
              </a:rPr>
              <a:t>.</a:t>
            </a:r>
          </a:p>
          <a:p>
            <a:pPr>
              <a:buFont typeface="Arial" panose="020B0604020202020204" pitchFamily="34" charset="0"/>
              <a:buAutoNum type="arabicPeriod"/>
            </a:pPr>
            <a:r>
              <a:rPr lang="en-US" sz="1400"/>
              <a:t> “Medicare Shopping and Switching Study.”</a:t>
            </a:r>
          </a:p>
          <a:p>
            <a:pPr>
              <a:buFont typeface="Arial" panose="020B0604020202020204" pitchFamily="34" charset="0"/>
              <a:buAutoNum type="arabicPeriod"/>
            </a:pPr>
            <a:r>
              <a:rPr lang="en-US" sz="1400"/>
              <a:t> “Medicare Shopping and Switching Study.”</a:t>
            </a:r>
          </a:p>
          <a:p>
            <a:pPr>
              <a:buFont typeface="Arial" panose="020B0604020202020204" pitchFamily="34" charset="0"/>
              <a:buAutoNum type="arabicPeriod"/>
            </a:pPr>
            <a:r>
              <a:rPr lang="en-US" sz="1400"/>
              <a:t> “Medicare Shopping and Switching Study.”</a:t>
            </a:r>
          </a:p>
        </p:txBody>
      </p:sp>
    </p:spTree>
    <p:extLst>
      <p:ext uri="{BB962C8B-B14F-4D97-AF65-F5344CB8AC3E}">
        <p14:creationId xmlns:p14="http://schemas.microsoft.com/office/powerpoint/2010/main" val="4441988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61338-3B66-35CF-A91A-E6DA8D3AF501}"/>
              </a:ext>
            </a:extLst>
          </p:cNvPr>
          <p:cNvSpPr>
            <a:spLocks noGrp="1"/>
          </p:cNvSpPr>
          <p:nvPr>
            <p:ph type="title"/>
          </p:nvPr>
        </p:nvSpPr>
        <p:spPr/>
        <p:txBody>
          <a:bodyPr/>
          <a:lstStyle/>
          <a:p>
            <a:r>
              <a:rPr lang="en-US"/>
              <a:t>Sources (continued)</a:t>
            </a:r>
          </a:p>
        </p:txBody>
      </p:sp>
      <p:sp>
        <p:nvSpPr>
          <p:cNvPr id="5" name="Content Placeholder 4">
            <a:extLst>
              <a:ext uri="{FF2B5EF4-FFF2-40B4-BE49-F238E27FC236}">
                <a16:creationId xmlns:a16="http://schemas.microsoft.com/office/drawing/2014/main" id="{44C39371-4D33-ADB5-86DB-9B68AD850ADA}"/>
              </a:ext>
            </a:extLst>
          </p:cNvPr>
          <p:cNvSpPr txBox="1">
            <a:spLocks noGrp="1"/>
          </p:cNvSpPr>
          <p:nvPr>
            <p:ph idx="4294967295"/>
          </p:nvPr>
        </p:nvSpPr>
        <p:spPr>
          <a:xfrm>
            <a:off x="685800" y="1079500"/>
            <a:ext cx="10515600" cy="2154436"/>
          </a:xfrm>
          <a:prstGeom prst="rect">
            <a:avLst/>
          </a:prstGeom>
          <a:noFill/>
        </p:spPr>
        <p:txBody>
          <a:bodyPr wrap="square" rtlCol="0">
            <a:spAutoFit/>
          </a:bodyPr>
          <a:lstStyle/>
          <a:p>
            <a:pPr>
              <a:buAutoNum type="arabicPeriod" startAt="18"/>
            </a:pPr>
            <a:r>
              <a:rPr lang="en-US" sz="1400"/>
              <a:t>”Hidden Crisis: The Medicare Enrollment Maze.”</a:t>
            </a:r>
          </a:p>
          <a:p>
            <a:pPr>
              <a:buAutoNum type="arabicPeriod" startAt="18"/>
            </a:pPr>
            <a:r>
              <a:rPr lang="en-US" sz="1400"/>
              <a:t>”Hidden Crisis: The Medicare Enrollment Maze.”</a:t>
            </a:r>
          </a:p>
          <a:p>
            <a:pPr>
              <a:buAutoNum type="arabicPeriod" startAt="18"/>
            </a:pPr>
            <a:r>
              <a:rPr lang="en-US" sz="1400"/>
              <a:t>”Hidden Crisis: The Medicare Enrollment Maze.”</a:t>
            </a:r>
          </a:p>
          <a:p>
            <a:pPr>
              <a:buAutoNum type="arabicPeriod" startAt="18"/>
            </a:pPr>
            <a:r>
              <a:rPr lang="en-US" sz="1400"/>
              <a:t>”Hidden Crisis: The Medicare Enrollment Maze.”</a:t>
            </a:r>
          </a:p>
          <a:p>
            <a:pPr>
              <a:buAutoNum type="arabicPeriod" startAt="18"/>
            </a:pPr>
            <a:r>
              <a:rPr lang="en-US" sz="1400"/>
              <a:t>Martin </a:t>
            </a:r>
            <a:r>
              <a:rPr lang="en-US" sz="1400" err="1"/>
              <a:t>Lofqvist</a:t>
            </a:r>
            <a:r>
              <a:rPr lang="en-US" sz="1400"/>
              <a:t> et al. “In a Crowded Medicare Advantage Market, Know Thy Customer,” Boston Consulting Group, May 05, 2022, last accessed March 15, 2023, </a:t>
            </a:r>
            <a:r>
              <a:rPr lang="en-US" sz="1400">
                <a:solidFill>
                  <a:schemeClr val="accent4"/>
                </a:solidFill>
                <a:hlinkClick r:id="rId2">
                  <a:extLst>
                    <a:ext uri="{A12FA001-AC4F-418D-AE19-62706E023703}">
                      <ahyp:hlinkClr xmlns:ahyp="http://schemas.microsoft.com/office/drawing/2018/hyperlinkcolor" val="tx"/>
                    </a:ext>
                  </a:extLst>
                </a:hlinkClick>
              </a:rPr>
              <a:t>https://www.bcg.com/publications/2022/understanding-customer-in-crowded-medicare-advantage-market</a:t>
            </a:r>
            <a:r>
              <a:rPr lang="en-US" sz="1400"/>
              <a:t>.</a:t>
            </a:r>
          </a:p>
          <a:p>
            <a:pPr>
              <a:buAutoNum type="arabicPeriod" startAt="18"/>
            </a:pPr>
            <a:r>
              <a:rPr lang="en-US" sz="1400"/>
              <a:t>“In a Crowded Medicare Advantage Market, Know Thy Customer.”</a:t>
            </a:r>
          </a:p>
          <a:p>
            <a:pPr>
              <a:buAutoNum type="arabicPeriod" startAt="18"/>
            </a:pPr>
            <a:r>
              <a:rPr lang="en-US" sz="1400"/>
              <a:t>“In a Crowded Medicare Advantage Market, Know Thy Customer.”</a:t>
            </a:r>
          </a:p>
          <a:p>
            <a:pPr>
              <a:buAutoNum type="arabicPeriod" startAt="18"/>
            </a:pPr>
            <a:r>
              <a:rPr lang="en-US" sz="1400"/>
              <a:t>“In a Crowded Medicare Advantage Market, Know Thy Customer.”</a:t>
            </a:r>
          </a:p>
          <a:p>
            <a:pPr>
              <a:buAutoNum type="arabicPeriod" startAt="18"/>
            </a:pPr>
            <a:r>
              <a:rPr lang="en-US" sz="1400"/>
              <a:t>“In a Crowded Medicare Advantage Market, Know Thy Customer.”</a:t>
            </a:r>
          </a:p>
        </p:txBody>
      </p:sp>
    </p:spTree>
    <p:extLst>
      <p:ext uri="{BB962C8B-B14F-4D97-AF65-F5344CB8AC3E}">
        <p14:creationId xmlns:p14="http://schemas.microsoft.com/office/powerpoint/2010/main" val="2063411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CA264-B1B3-A417-B273-B7BF57010E76}"/>
              </a:ext>
            </a:extLst>
          </p:cNvPr>
          <p:cNvSpPr>
            <a:spLocks noGrp="1"/>
          </p:cNvSpPr>
          <p:nvPr>
            <p:ph type="title"/>
          </p:nvPr>
        </p:nvSpPr>
        <p:spPr/>
        <p:txBody>
          <a:bodyPr/>
          <a:lstStyle/>
          <a:p>
            <a:r>
              <a:rPr lang="en-US">
                <a:solidFill>
                  <a:srgbClr val="5B991A"/>
                </a:solidFill>
              </a:rPr>
              <a:t>5 ways offering a variety of plans can boost your sales</a:t>
            </a:r>
          </a:p>
        </p:txBody>
      </p:sp>
      <p:sp>
        <p:nvSpPr>
          <p:cNvPr id="3" name="Content Placeholder 2">
            <a:extLst>
              <a:ext uri="{FF2B5EF4-FFF2-40B4-BE49-F238E27FC236}">
                <a16:creationId xmlns:a16="http://schemas.microsoft.com/office/drawing/2014/main" id="{07F3DB3E-8843-58AD-BF8A-765C0F89D019}"/>
              </a:ext>
            </a:extLst>
          </p:cNvPr>
          <p:cNvSpPr>
            <a:spLocks noGrp="1"/>
          </p:cNvSpPr>
          <p:nvPr>
            <p:ph idx="4294967295"/>
          </p:nvPr>
        </p:nvSpPr>
        <p:spPr>
          <a:xfrm>
            <a:off x="2184400" y="1640030"/>
            <a:ext cx="4846638" cy="642938"/>
          </a:xfrm>
        </p:spPr>
        <p:txBody>
          <a:bodyPr>
            <a:normAutofit/>
          </a:bodyPr>
          <a:lstStyle/>
          <a:p>
            <a:pPr marL="0" indent="0">
              <a:buNone/>
            </a:pPr>
            <a:r>
              <a:rPr lang="en-US" sz="2400"/>
              <a:t>Gives consumers more choices</a:t>
            </a:r>
          </a:p>
        </p:txBody>
      </p:sp>
      <p:sp>
        <p:nvSpPr>
          <p:cNvPr id="5" name="Content Placeholder 2">
            <a:extLst>
              <a:ext uri="{FF2B5EF4-FFF2-40B4-BE49-F238E27FC236}">
                <a16:creationId xmlns:a16="http://schemas.microsoft.com/office/drawing/2014/main" id="{942C7316-5582-933B-6D94-CA7D4A8928D7}"/>
              </a:ext>
            </a:extLst>
          </p:cNvPr>
          <p:cNvSpPr txBox="1">
            <a:spLocks/>
          </p:cNvSpPr>
          <p:nvPr/>
        </p:nvSpPr>
        <p:spPr>
          <a:xfrm>
            <a:off x="2796166" y="2634960"/>
            <a:ext cx="8409716" cy="5117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t>Helps consumers find the right plan or combination of plans</a:t>
            </a:r>
          </a:p>
        </p:txBody>
      </p:sp>
      <p:sp>
        <p:nvSpPr>
          <p:cNvPr id="6" name="Content Placeholder 2">
            <a:extLst>
              <a:ext uri="{FF2B5EF4-FFF2-40B4-BE49-F238E27FC236}">
                <a16:creationId xmlns:a16="http://schemas.microsoft.com/office/drawing/2014/main" id="{8CA2374E-0B09-A909-2509-65DE012E4593}"/>
              </a:ext>
            </a:extLst>
          </p:cNvPr>
          <p:cNvSpPr txBox="1">
            <a:spLocks/>
          </p:cNvSpPr>
          <p:nvPr/>
        </p:nvSpPr>
        <p:spPr>
          <a:xfrm>
            <a:off x="3518548" y="3567163"/>
            <a:ext cx="6141300" cy="4067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t>Gives consumers options as their needs change</a:t>
            </a:r>
          </a:p>
        </p:txBody>
      </p:sp>
      <p:sp>
        <p:nvSpPr>
          <p:cNvPr id="7" name="Content Placeholder 2">
            <a:extLst>
              <a:ext uri="{FF2B5EF4-FFF2-40B4-BE49-F238E27FC236}">
                <a16:creationId xmlns:a16="http://schemas.microsoft.com/office/drawing/2014/main" id="{519BF840-8FD0-536F-816C-9B45B24F07D1}"/>
              </a:ext>
            </a:extLst>
          </p:cNvPr>
          <p:cNvSpPr txBox="1">
            <a:spLocks/>
          </p:cNvSpPr>
          <p:nvPr/>
        </p:nvSpPr>
        <p:spPr>
          <a:xfrm>
            <a:off x="4504943" y="4539140"/>
            <a:ext cx="5884533" cy="2982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t>Creates year-round selling opportunities</a:t>
            </a:r>
          </a:p>
        </p:txBody>
      </p:sp>
      <p:sp>
        <p:nvSpPr>
          <p:cNvPr id="8" name="Content Placeholder 2">
            <a:extLst>
              <a:ext uri="{FF2B5EF4-FFF2-40B4-BE49-F238E27FC236}">
                <a16:creationId xmlns:a16="http://schemas.microsoft.com/office/drawing/2014/main" id="{03D82D42-EC0E-A979-D5E7-745756CD7F9F}"/>
              </a:ext>
            </a:extLst>
          </p:cNvPr>
          <p:cNvSpPr txBox="1">
            <a:spLocks/>
          </p:cNvSpPr>
          <p:nvPr/>
        </p:nvSpPr>
        <p:spPr>
          <a:xfrm>
            <a:off x="5381298" y="5438904"/>
            <a:ext cx="4278550" cy="4282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t>Helps establish brand loyalty</a:t>
            </a:r>
          </a:p>
        </p:txBody>
      </p:sp>
      <p:sp>
        <p:nvSpPr>
          <p:cNvPr id="11" name="Oval 10">
            <a:extLst>
              <a:ext uri="{FF2B5EF4-FFF2-40B4-BE49-F238E27FC236}">
                <a16:creationId xmlns:a16="http://schemas.microsoft.com/office/drawing/2014/main" id="{75AFB36B-8391-E4DD-9C2D-DAF3AFE91960}"/>
              </a:ext>
            </a:extLst>
          </p:cNvPr>
          <p:cNvSpPr/>
          <p:nvPr/>
        </p:nvSpPr>
        <p:spPr>
          <a:xfrm>
            <a:off x="1351361" y="1568310"/>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3" name="TextBox 12">
            <a:extLst>
              <a:ext uri="{FF2B5EF4-FFF2-40B4-BE49-F238E27FC236}">
                <a16:creationId xmlns:a16="http://schemas.microsoft.com/office/drawing/2014/main" id="{779D948F-9D2F-1695-8372-AF86BC9E86F3}"/>
              </a:ext>
            </a:extLst>
          </p:cNvPr>
          <p:cNvSpPr txBox="1"/>
          <p:nvPr/>
        </p:nvSpPr>
        <p:spPr>
          <a:xfrm>
            <a:off x="1439657" y="1564346"/>
            <a:ext cx="367408" cy="523220"/>
          </a:xfrm>
          <a:prstGeom prst="rect">
            <a:avLst/>
          </a:prstGeom>
          <a:noFill/>
        </p:spPr>
        <p:txBody>
          <a:bodyPr wrap="none" rtlCol="0">
            <a:spAutoFit/>
          </a:bodyPr>
          <a:lstStyle/>
          <a:p>
            <a:r>
              <a:rPr lang="en-US" sz="2800">
                <a:solidFill>
                  <a:schemeClr val="accent2"/>
                </a:solidFill>
              </a:rPr>
              <a:t>1</a:t>
            </a:r>
          </a:p>
        </p:txBody>
      </p:sp>
      <p:sp>
        <p:nvSpPr>
          <p:cNvPr id="19" name="Oval 18">
            <a:extLst>
              <a:ext uri="{FF2B5EF4-FFF2-40B4-BE49-F238E27FC236}">
                <a16:creationId xmlns:a16="http://schemas.microsoft.com/office/drawing/2014/main" id="{E79379F5-8037-13F1-40A1-AFC885F60E6C}"/>
              </a:ext>
            </a:extLst>
          </p:cNvPr>
          <p:cNvSpPr/>
          <p:nvPr/>
        </p:nvSpPr>
        <p:spPr>
          <a:xfrm>
            <a:off x="2096104" y="2549524"/>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20" name="TextBox 19">
            <a:extLst>
              <a:ext uri="{FF2B5EF4-FFF2-40B4-BE49-F238E27FC236}">
                <a16:creationId xmlns:a16="http://schemas.microsoft.com/office/drawing/2014/main" id="{C14D4DC1-24AB-4D0E-CBC6-A48F44C309FA}"/>
              </a:ext>
            </a:extLst>
          </p:cNvPr>
          <p:cNvSpPr txBox="1"/>
          <p:nvPr/>
        </p:nvSpPr>
        <p:spPr>
          <a:xfrm>
            <a:off x="2184400" y="2545560"/>
            <a:ext cx="367408" cy="523220"/>
          </a:xfrm>
          <a:prstGeom prst="rect">
            <a:avLst/>
          </a:prstGeom>
          <a:noFill/>
        </p:spPr>
        <p:txBody>
          <a:bodyPr wrap="none" rtlCol="0">
            <a:spAutoFit/>
          </a:bodyPr>
          <a:lstStyle/>
          <a:p>
            <a:r>
              <a:rPr lang="en-US" sz="2800">
                <a:solidFill>
                  <a:schemeClr val="accent2"/>
                </a:solidFill>
              </a:rPr>
              <a:t>2</a:t>
            </a:r>
          </a:p>
        </p:txBody>
      </p:sp>
      <p:sp>
        <p:nvSpPr>
          <p:cNvPr id="21" name="Oval 20">
            <a:extLst>
              <a:ext uri="{FF2B5EF4-FFF2-40B4-BE49-F238E27FC236}">
                <a16:creationId xmlns:a16="http://schemas.microsoft.com/office/drawing/2014/main" id="{9AB52379-25D9-8998-ABAF-64257F7F00F5}"/>
              </a:ext>
            </a:extLst>
          </p:cNvPr>
          <p:cNvSpPr/>
          <p:nvPr/>
        </p:nvSpPr>
        <p:spPr>
          <a:xfrm>
            <a:off x="2796167" y="3544311"/>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22" name="TextBox 21">
            <a:extLst>
              <a:ext uri="{FF2B5EF4-FFF2-40B4-BE49-F238E27FC236}">
                <a16:creationId xmlns:a16="http://schemas.microsoft.com/office/drawing/2014/main" id="{7399E8FE-2DF8-6B8A-CA3D-1A6E32522A12}"/>
              </a:ext>
            </a:extLst>
          </p:cNvPr>
          <p:cNvSpPr txBox="1"/>
          <p:nvPr/>
        </p:nvSpPr>
        <p:spPr>
          <a:xfrm>
            <a:off x="2884463" y="3540347"/>
            <a:ext cx="367408" cy="523220"/>
          </a:xfrm>
          <a:prstGeom prst="rect">
            <a:avLst/>
          </a:prstGeom>
          <a:noFill/>
        </p:spPr>
        <p:txBody>
          <a:bodyPr wrap="none" rtlCol="0">
            <a:spAutoFit/>
          </a:bodyPr>
          <a:lstStyle/>
          <a:p>
            <a:r>
              <a:rPr lang="en-US" sz="2800">
                <a:solidFill>
                  <a:schemeClr val="accent2"/>
                </a:solidFill>
              </a:rPr>
              <a:t>3</a:t>
            </a:r>
          </a:p>
        </p:txBody>
      </p:sp>
      <p:sp>
        <p:nvSpPr>
          <p:cNvPr id="23" name="Oval 22">
            <a:extLst>
              <a:ext uri="{FF2B5EF4-FFF2-40B4-BE49-F238E27FC236}">
                <a16:creationId xmlns:a16="http://schemas.microsoft.com/office/drawing/2014/main" id="{EEF1EC5E-B6A6-7B97-89FB-9ADF19EEE215}"/>
              </a:ext>
            </a:extLst>
          </p:cNvPr>
          <p:cNvSpPr/>
          <p:nvPr/>
        </p:nvSpPr>
        <p:spPr>
          <a:xfrm>
            <a:off x="3809179" y="4482905"/>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24" name="TextBox 23">
            <a:extLst>
              <a:ext uri="{FF2B5EF4-FFF2-40B4-BE49-F238E27FC236}">
                <a16:creationId xmlns:a16="http://schemas.microsoft.com/office/drawing/2014/main" id="{85682BBF-8945-98C6-A7BC-1ABA06E079A2}"/>
              </a:ext>
            </a:extLst>
          </p:cNvPr>
          <p:cNvSpPr txBox="1"/>
          <p:nvPr/>
        </p:nvSpPr>
        <p:spPr>
          <a:xfrm>
            <a:off x="3897475" y="4478941"/>
            <a:ext cx="367408" cy="523220"/>
          </a:xfrm>
          <a:prstGeom prst="rect">
            <a:avLst/>
          </a:prstGeom>
          <a:noFill/>
        </p:spPr>
        <p:txBody>
          <a:bodyPr wrap="none" rtlCol="0">
            <a:spAutoFit/>
          </a:bodyPr>
          <a:lstStyle/>
          <a:p>
            <a:r>
              <a:rPr lang="en-US" sz="2800">
                <a:solidFill>
                  <a:schemeClr val="accent2"/>
                </a:solidFill>
              </a:rPr>
              <a:t>4</a:t>
            </a:r>
          </a:p>
        </p:txBody>
      </p:sp>
      <p:sp>
        <p:nvSpPr>
          <p:cNvPr id="25" name="Oval 24">
            <a:extLst>
              <a:ext uri="{FF2B5EF4-FFF2-40B4-BE49-F238E27FC236}">
                <a16:creationId xmlns:a16="http://schemas.microsoft.com/office/drawing/2014/main" id="{F984B617-5798-51B5-210A-FD979652433A}"/>
              </a:ext>
            </a:extLst>
          </p:cNvPr>
          <p:cNvSpPr/>
          <p:nvPr/>
        </p:nvSpPr>
        <p:spPr>
          <a:xfrm>
            <a:off x="4679462" y="5379560"/>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26" name="TextBox 25">
            <a:extLst>
              <a:ext uri="{FF2B5EF4-FFF2-40B4-BE49-F238E27FC236}">
                <a16:creationId xmlns:a16="http://schemas.microsoft.com/office/drawing/2014/main" id="{8AFC6178-CEE6-F416-D38C-87DC147A659A}"/>
              </a:ext>
            </a:extLst>
          </p:cNvPr>
          <p:cNvSpPr txBox="1"/>
          <p:nvPr/>
        </p:nvSpPr>
        <p:spPr>
          <a:xfrm>
            <a:off x="4767758" y="5375596"/>
            <a:ext cx="367408" cy="523220"/>
          </a:xfrm>
          <a:prstGeom prst="rect">
            <a:avLst/>
          </a:prstGeom>
          <a:noFill/>
        </p:spPr>
        <p:txBody>
          <a:bodyPr wrap="none" rtlCol="0">
            <a:spAutoFit/>
          </a:bodyPr>
          <a:lstStyle/>
          <a:p>
            <a:r>
              <a:rPr lang="en-US" sz="2800">
                <a:solidFill>
                  <a:schemeClr val="accent2"/>
                </a:solidFill>
              </a:rPr>
              <a:t>5</a:t>
            </a:r>
          </a:p>
        </p:txBody>
      </p:sp>
    </p:spTree>
    <p:extLst>
      <p:ext uri="{BB962C8B-B14F-4D97-AF65-F5344CB8AC3E}">
        <p14:creationId xmlns:p14="http://schemas.microsoft.com/office/powerpoint/2010/main" val="3373277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98C3B-26C7-212C-BE9D-A07A1140B245}"/>
              </a:ext>
            </a:extLst>
          </p:cNvPr>
          <p:cNvSpPr>
            <a:spLocks noGrp="1"/>
          </p:cNvSpPr>
          <p:nvPr>
            <p:ph type="title"/>
          </p:nvPr>
        </p:nvSpPr>
        <p:spPr/>
        <p:txBody>
          <a:bodyPr/>
          <a:lstStyle/>
          <a:p>
            <a:r>
              <a:rPr lang="en-US"/>
              <a:t>Medicare Advantage and Medicare Supplement</a:t>
            </a:r>
          </a:p>
        </p:txBody>
      </p:sp>
      <p:graphicFrame>
        <p:nvGraphicFramePr>
          <p:cNvPr id="5" name="Table 5">
            <a:extLst>
              <a:ext uri="{FF2B5EF4-FFF2-40B4-BE49-F238E27FC236}">
                <a16:creationId xmlns:a16="http://schemas.microsoft.com/office/drawing/2014/main" id="{66B09020-DD3A-FBC3-6A55-4B7DD7BB7B32}"/>
              </a:ext>
            </a:extLst>
          </p:cNvPr>
          <p:cNvGraphicFramePr>
            <a:graphicFrameLocks noGrp="1"/>
          </p:cNvGraphicFramePr>
          <p:nvPr>
            <p:extLst>
              <p:ext uri="{D42A27DB-BD31-4B8C-83A1-F6EECF244321}">
                <p14:modId xmlns:p14="http://schemas.microsoft.com/office/powerpoint/2010/main" val="583611469"/>
              </p:ext>
            </p:extLst>
          </p:nvPr>
        </p:nvGraphicFramePr>
        <p:xfrm>
          <a:off x="5371667" y="1718338"/>
          <a:ext cx="6080745" cy="3785652"/>
        </p:xfrm>
        <a:graphic>
          <a:graphicData uri="http://schemas.openxmlformats.org/drawingml/2006/table">
            <a:tbl>
              <a:tblPr firstRow="1" bandRow="1">
                <a:tableStyleId>{5C22544A-7EE6-4342-B048-85BDC9FD1C3A}</a:tableStyleId>
              </a:tblPr>
              <a:tblGrid>
                <a:gridCol w="1150157">
                  <a:extLst>
                    <a:ext uri="{9D8B030D-6E8A-4147-A177-3AD203B41FA5}">
                      <a16:colId xmlns:a16="http://schemas.microsoft.com/office/drawing/2014/main" val="1563426496"/>
                    </a:ext>
                  </a:extLst>
                </a:gridCol>
                <a:gridCol w="2366682">
                  <a:extLst>
                    <a:ext uri="{9D8B030D-6E8A-4147-A177-3AD203B41FA5}">
                      <a16:colId xmlns:a16="http://schemas.microsoft.com/office/drawing/2014/main" val="3082814992"/>
                    </a:ext>
                  </a:extLst>
                </a:gridCol>
                <a:gridCol w="2563906">
                  <a:extLst>
                    <a:ext uri="{9D8B030D-6E8A-4147-A177-3AD203B41FA5}">
                      <a16:colId xmlns:a16="http://schemas.microsoft.com/office/drawing/2014/main" val="2566715401"/>
                    </a:ext>
                  </a:extLst>
                </a:gridCol>
              </a:tblGrid>
              <a:tr h="993231">
                <a:tc>
                  <a:txBody>
                    <a:bodyPr/>
                    <a:lstStyle/>
                    <a:p>
                      <a:endParaRPr lang="en-US" sz="1800">
                        <a:solidFill>
                          <a:schemeClr val="accent1"/>
                        </a:solidFill>
                      </a:endParaRPr>
                    </a:p>
                  </a:txBody>
                  <a:tcPr marL="70671" marR="70671" marT="35336" marB="35336">
                    <a:lnB w="12700" cap="flat" cmpd="sng" algn="ctr">
                      <a:solidFill>
                        <a:schemeClr val="tx1"/>
                      </a:solidFill>
                      <a:prstDash val="solid"/>
                      <a:round/>
                      <a:headEnd type="none" w="med" len="med"/>
                      <a:tailEnd type="none" w="med" len="med"/>
                    </a:lnB>
                    <a:solidFill>
                      <a:srgbClr val="114A21"/>
                    </a:solidFill>
                  </a:tcPr>
                </a:tc>
                <a:tc>
                  <a:txBody>
                    <a:bodyPr/>
                    <a:lstStyle/>
                    <a:p>
                      <a:br>
                        <a:rPr lang="en-US" sz="1800">
                          <a:solidFill>
                            <a:schemeClr val="accent1"/>
                          </a:solidFill>
                        </a:rPr>
                      </a:br>
                      <a:r>
                        <a:rPr lang="en-US" sz="1800">
                          <a:solidFill>
                            <a:schemeClr val="accent1"/>
                          </a:solidFill>
                        </a:rPr>
                        <a:t>Medicare Advantage (MA)</a:t>
                      </a:r>
                    </a:p>
                  </a:txBody>
                  <a:tcPr marL="70671" marR="70671" marT="35336" marB="35336">
                    <a:lnB w="12700" cap="flat" cmpd="sng" algn="ctr">
                      <a:solidFill>
                        <a:schemeClr val="tx1"/>
                      </a:solidFill>
                      <a:prstDash val="solid"/>
                      <a:round/>
                      <a:headEnd type="none" w="med" len="med"/>
                      <a:tailEnd type="none" w="med" len="med"/>
                    </a:lnB>
                    <a:solidFill>
                      <a:srgbClr val="114A21"/>
                    </a:solidFill>
                  </a:tcPr>
                </a:tc>
                <a:tc>
                  <a:txBody>
                    <a:bodyPr/>
                    <a:lstStyle/>
                    <a:p>
                      <a:br>
                        <a:rPr lang="en-US" sz="1800">
                          <a:solidFill>
                            <a:schemeClr val="accent1"/>
                          </a:solidFill>
                        </a:rPr>
                      </a:br>
                      <a:r>
                        <a:rPr lang="en-US" sz="1800">
                          <a:solidFill>
                            <a:schemeClr val="accent1"/>
                          </a:solidFill>
                        </a:rPr>
                        <a:t>Medicare Supplement (Med Supp)</a:t>
                      </a:r>
                    </a:p>
                  </a:txBody>
                  <a:tcPr marL="70671" marR="70671" marT="35336" marB="35336">
                    <a:lnB w="12700" cap="flat" cmpd="sng" algn="ctr">
                      <a:solidFill>
                        <a:schemeClr val="tx1"/>
                      </a:solidFill>
                      <a:prstDash val="solid"/>
                      <a:round/>
                      <a:headEnd type="none" w="med" len="med"/>
                      <a:tailEnd type="none" w="med" len="med"/>
                    </a:lnB>
                    <a:solidFill>
                      <a:srgbClr val="114A21"/>
                    </a:solidFill>
                  </a:tcPr>
                </a:tc>
                <a:extLst>
                  <a:ext uri="{0D108BD9-81ED-4DB2-BD59-A6C34878D82A}">
                    <a16:rowId xmlns:a16="http://schemas.microsoft.com/office/drawing/2014/main" val="1207483543"/>
                  </a:ext>
                </a:extLst>
              </a:tr>
              <a:tr h="688337">
                <a:tc>
                  <a:txBody>
                    <a:bodyPr/>
                    <a:lstStyle/>
                    <a:p>
                      <a:r>
                        <a:rPr lang="en-US" sz="1800" b="1">
                          <a:solidFill>
                            <a:schemeClr val="tx1"/>
                          </a:solidFill>
                          <a:latin typeface="+mn-lt"/>
                        </a:rPr>
                        <a:t>Costs</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800">
                          <a:solidFill>
                            <a:schemeClr val="tx1"/>
                          </a:solidFill>
                        </a:rPr>
                        <a:t>Low premiums and copays</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800">
                          <a:solidFill>
                            <a:schemeClr val="tx1"/>
                          </a:solidFill>
                        </a:rPr>
                        <a:t>Generally predictable costs</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552113810"/>
                  </a:ext>
                </a:extLst>
              </a:tr>
              <a:tr h="805958">
                <a:tc>
                  <a:txBody>
                    <a:bodyPr/>
                    <a:lstStyle/>
                    <a:p>
                      <a:r>
                        <a:rPr lang="en-US" sz="1800" b="1">
                          <a:solidFill>
                            <a:schemeClr val="tx1"/>
                          </a:solidFill>
                          <a:latin typeface="+mn-lt"/>
                        </a:rPr>
                        <a:t>Providers</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800">
                          <a:solidFill>
                            <a:schemeClr val="tx1"/>
                          </a:solidFill>
                        </a:rPr>
                        <a:t>Broad provider networks</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800">
                          <a:solidFill>
                            <a:schemeClr val="tx1"/>
                          </a:solidFill>
                        </a:rPr>
                        <a:t>Freedom to choose any provider</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748289102"/>
                  </a:ext>
                </a:extLst>
              </a:tr>
              <a:tr h="1298126">
                <a:tc>
                  <a:txBody>
                    <a:bodyPr/>
                    <a:lstStyle/>
                    <a:p>
                      <a:r>
                        <a:rPr lang="en-US" sz="1800" b="1">
                          <a:solidFill>
                            <a:schemeClr val="tx1"/>
                          </a:solidFill>
                          <a:latin typeface="+mn-lt"/>
                        </a:rPr>
                        <a:t>Pros</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800">
                          <a:solidFill>
                            <a:schemeClr val="tx1"/>
                          </a:solidFill>
                        </a:rPr>
                        <a:t>Streamlined coverage</a:t>
                      </a:r>
                    </a:p>
                    <a:p>
                      <a:pPr lvl="0">
                        <a:buNone/>
                      </a:pPr>
                      <a:r>
                        <a:rPr lang="en-US" sz="1800">
                          <a:solidFill>
                            <a:schemeClr val="tx1"/>
                          </a:solidFill>
                        </a:rPr>
                        <a:t>Extra benefits</a:t>
                      </a:r>
                    </a:p>
                    <a:p>
                      <a:pPr lvl="0">
                        <a:buNone/>
                      </a:pPr>
                      <a:r>
                        <a:rPr lang="en-US" sz="1800">
                          <a:solidFill>
                            <a:schemeClr val="tx1"/>
                          </a:solidFill>
                        </a:rPr>
                        <a:t>Holistic care</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sz="1800">
                          <a:solidFill>
                            <a:schemeClr val="tx1"/>
                          </a:solidFill>
                        </a:rPr>
                        <a:t>Guaranteed renewal</a:t>
                      </a:r>
                    </a:p>
                    <a:p>
                      <a:pPr lvl="0">
                        <a:buNone/>
                      </a:pPr>
                      <a:r>
                        <a:rPr lang="en-US" sz="1800">
                          <a:solidFill>
                            <a:schemeClr val="tx1"/>
                          </a:solidFill>
                        </a:rPr>
                        <a:t>Extra services</a:t>
                      </a:r>
                    </a:p>
                    <a:p>
                      <a:pPr lvl="0">
                        <a:buNone/>
                      </a:pPr>
                      <a:r>
                        <a:rPr lang="en-US" sz="1800">
                          <a:solidFill>
                            <a:schemeClr val="tx1"/>
                          </a:solidFill>
                        </a:rPr>
                        <a:t>Customize coverage</a:t>
                      </a:r>
                    </a:p>
                  </a:txBody>
                  <a:tcPr marL="70671" marR="70671" marT="35336" marB="353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104071369"/>
                  </a:ext>
                </a:extLst>
              </a:tr>
            </a:tbl>
          </a:graphicData>
        </a:graphic>
      </p:graphicFrame>
      <p:sp>
        <p:nvSpPr>
          <p:cNvPr id="15" name="Rounded Rectangle 14">
            <a:extLst>
              <a:ext uri="{FF2B5EF4-FFF2-40B4-BE49-F238E27FC236}">
                <a16:creationId xmlns:a16="http://schemas.microsoft.com/office/drawing/2014/main" id="{FD2AAA98-8595-8EB2-828B-8D89A8F6A7BF}"/>
              </a:ext>
            </a:extLst>
          </p:cNvPr>
          <p:cNvSpPr/>
          <p:nvPr/>
        </p:nvSpPr>
        <p:spPr>
          <a:xfrm>
            <a:off x="922351" y="1533330"/>
            <a:ext cx="3419061" cy="412990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TextBox 15">
            <a:extLst>
              <a:ext uri="{FF2B5EF4-FFF2-40B4-BE49-F238E27FC236}">
                <a16:creationId xmlns:a16="http://schemas.microsoft.com/office/drawing/2014/main" id="{E09C1A4F-A130-379E-FD85-F6C0E7F9EC58}"/>
              </a:ext>
            </a:extLst>
          </p:cNvPr>
          <p:cNvSpPr txBox="1"/>
          <p:nvPr/>
        </p:nvSpPr>
        <p:spPr>
          <a:xfrm>
            <a:off x="1338022" y="2660521"/>
            <a:ext cx="2587717" cy="1200329"/>
          </a:xfrm>
          <a:prstGeom prst="rect">
            <a:avLst/>
          </a:prstGeom>
          <a:noFill/>
        </p:spPr>
        <p:txBody>
          <a:bodyPr wrap="square">
            <a:spAutoFit/>
          </a:bodyPr>
          <a:lstStyle/>
          <a:p>
            <a:pPr algn="ctr"/>
            <a:r>
              <a:rPr lang="en-US" sz="1800">
                <a:solidFill>
                  <a:srgbClr val="114A21"/>
                </a:solidFill>
              </a:rPr>
              <a:t>Different consumers have different needs. “That’s why we don’t sell one-size-fits-all solutions.</a:t>
            </a:r>
          </a:p>
        </p:txBody>
      </p:sp>
      <p:sp>
        <p:nvSpPr>
          <p:cNvPr id="17" name="Freeform 6">
            <a:extLst>
              <a:ext uri="{FF2B5EF4-FFF2-40B4-BE49-F238E27FC236}">
                <a16:creationId xmlns:a16="http://schemas.microsoft.com/office/drawing/2014/main" id="{024BEF71-A277-9E68-2F90-BA046C75343C}"/>
              </a:ext>
            </a:extLst>
          </p:cNvPr>
          <p:cNvSpPr>
            <a:spLocks noEditPoints="1"/>
          </p:cNvSpPr>
          <p:nvPr/>
        </p:nvSpPr>
        <p:spPr bwMode="auto">
          <a:xfrm>
            <a:off x="2479636" y="2097505"/>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8" name="Freeform 5">
            <a:extLst>
              <a:ext uri="{FF2B5EF4-FFF2-40B4-BE49-F238E27FC236}">
                <a16:creationId xmlns:a16="http://schemas.microsoft.com/office/drawing/2014/main" id="{61A386CB-4836-C1EB-B3A5-4F1DDD842C03}"/>
              </a:ext>
            </a:extLst>
          </p:cNvPr>
          <p:cNvSpPr>
            <a:spLocks noEditPoints="1"/>
          </p:cNvSpPr>
          <p:nvPr/>
        </p:nvSpPr>
        <p:spPr bwMode="auto">
          <a:xfrm>
            <a:off x="2479636" y="4077546"/>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9" name="TextBox 18">
            <a:extLst>
              <a:ext uri="{FF2B5EF4-FFF2-40B4-BE49-F238E27FC236}">
                <a16:creationId xmlns:a16="http://schemas.microsoft.com/office/drawing/2014/main" id="{CE42F8C2-CB14-8634-B540-698FF5EF23D4}"/>
              </a:ext>
            </a:extLst>
          </p:cNvPr>
          <p:cNvSpPr txBox="1"/>
          <p:nvPr/>
        </p:nvSpPr>
        <p:spPr>
          <a:xfrm>
            <a:off x="1338022" y="4557886"/>
            <a:ext cx="2587717" cy="892552"/>
          </a:xfrm>
          <a:prstGeom prst="rect">
            <a:avLst/>
          </a:prstGeom>
          <a:noFill/>
        </p:spPr>
        <p:txBody>
          <a:bodyPr wrap="square">
            <a:spAutoFit/>
          </a:bodyPr>
          <a:lstStyle/>
          <a:p>
            <a:pPr algn="ctr"/>
            <a:r>
              <a:rPr lang="en-US" sz="1600" b="1">
                <a:solidFill>
                  <a:schemeClr val="tx2"/>
                </a:solidFill>
              </a:rPr>
              <a:t>Justin Brock</a:t>
            </a:r>
            <a:br>
              <a:rPr lang="en-US" sz="1200">
                <a:solidFill>
                  <a:srgbClr val="114A21"/>
                </a:solidFill>
              </a:rPr>
            </a:br>
            <a:r>
              <a:rPr lang="en-US" sz="1200">
                <a:solidFill>
                  <a:srgbClr val="114A21"/>
                </a:solidFill>
              </a:rPr>
              <a:t>Licensed sales agent with Humana President and CEO of Bobby Brock Insurance, founder of </a:t>
            </a:r>
            <a:r>
              <a:rPr lang="en-US" sz="1200" err="1">
                <a:solidFill>
                  <a:srgbClr val="114A21"/>
                </a:solidFill>
              </a:rPr>
              <a:t>MedicareCon</a:t>
            </a:r>
            <a:endParaRPr lang="en-US" sz="1200">
              <a:solidFill>
                <a:srgbClr val="114A21"/>
              </a:solidFill>
            </a:endParaRPr>
          </a:p>
        </p:txBody>
      </p:sp>
    </p:spTree>
    <p:extLst>
      <p:ext uri="{BB962C8B-B14F-4D97-AF65-F5344CB8AC3E}">
        <p14:creationId xmlns:p14="http://schemas.microsoft.com/office/powerpoint/2010/main" val="1443017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98C3B-26C7-212C-BE9D-A07A1140B245}"/>
              </a:ext>
            </a:extLst>
          </p:cNvPr>
          <p:cNvSpPr>
            <a:spLocks noGrp="1"/>
          </p:cNvSpPr>
          <p:nvPr>
            <p:ph type="title"/>
          </p:nvPr>
        </p:nvSpPr>
        <p:spPr/>
        <p:txBody>
          <a:bodyPr/>
          <a:lstStyle/>
          <a:p>
            <a:r>
              <a:rPr lang="en-US"/>
              <a:t>Other plans</a:t>
            </a:r>
          </a:p>
        </p:txBody>
      </p:sp>
      <p:sp>
        <p:nvSpPr>
          <p:cNvPr id="3" name="Content Placeholder 2">
            <a:extLst>
              <a:ext uri="{FF2B5EF4-FFF2-40B4-BE49-F238E27FC236}">
                <a16:creationId xmlns:a16="http://schemas.microsoft.com/office/drawing/2014/main" id="{41BF484B-7658-2650-62D3-B410C5480950}"/>
              </a:ext>
            </a:extLst>
          </p:cNvPr>
          <p:cNvSpPr>
            <a:spLocks noGrp="1"/>
          </p:cNvSpPr>
          <p:nvPr>
            <p:ph idx="4294967295"/>
          </p:nvPr>
        </p:nvSpPr>
        <p:spPr>
          <a:xfrm>
            <a:off x="1204256" y="2694841"/>
            <a:ext cx="4411718" cy="2225675"/>
          </a:xfrm>
        </p:spPr>
        <p:txBody>
          <a:bodyPr>
            <a:noAutofit/>
          </a:bodyPr>
          <a:lstStyle/>
          <a:p>
            <a:pPr marL="0" indent="0">
              <a:buClr>
                <a:schemeClr val="accent1"/>
              </a:buClr>
              <a:buNone/>
            </a:pPr>
            <a:r>
              <a:rPr lang="en-US"/>
              <a:t>Prescription drug plans (PDPs)</a:t>
            </a:r>
            <a:br>
              <a:rPr lang="en-US"/>
            </a:br>
            <a:endParaRPr lang="en-US"/>
          </a:p>
          <a:p>
            <a:pPr marL="285750" indent="-285750">
              <a:buClr>
                <a:schemeClr val="accent1"/>
              </a:buClr>
              <a:buFont typeface="Arial" panose="020B0604020202020204" pitchFamily="34" charset="0"/>
              <a:buChar char="•"/>
            </a:pPr>
            <a:r>
              <a:rPr lang="en-US" sz="1800"/>
              <a:t>Adds Rx coverage to Original Medicare</a:t>
            </a:r>
          </a:p>
          <a:p>
            <a:pPr marL="285750" indent="-285750">
              <a:buClr>
                <a:schemeClr val="accent1"/>
              </a:buClr>
              <a:buFont typeface="Arial" panose="020B0604020202020204" pitchFamily="34" charset="0"/>
              <a:buChar char="•"/>
            </a:pPr>
            <a:r>
              <a:rPr lang="en-US" sz="1800"/>
              <a:t>Competitive plans</a:t>
            </a:r>
          </a:p>
          <a:p>
            <a:pPr marL="285750" indent="-285750">
              <a:buClr>
                <a:schemeClr val="accent1"/>
              </a:buClr>
              <a:buFont typeface="Arial" panose="020B0604020202020204" pitchFamily="34" charset="0"/>
              <a:buChar char="•"/>
            </a:pPr>
            <a:r>
              <a:rPr lang="en-US" sz="1800"/>
              <a:t>Broad networks of participating pharmacies</a:t>
            </a:r>
          </a:p>
          <a:p>
            <a:pPr>
              <a:buClr>
                <a:schemeClr val="accent1"/>
              </a:buClr>
            </a:pPr>
            <a:endParaRPr lang="en-US" sz="2400"/>
          </a:p>
        </p:txBody>
      </p:sp>
      <p:sp>
        <p:nvSpPr>
          <p:cNvPr id="5" name="Content Placeholder 2">
            <a:extLst>
              <a:ext uri="{FF2B5EF4-FFF2-40B4-BE49-F238E27FC236}">
                <a16:creationId xmlns:a16="http://schemas.microsoft.com/office/drawing/2014/main" id="{8FD33D0C-B225-FF94-E0B4-659131DFED12}"/>
              </a:ext>
            </a:extLst>
          </p:cNvPr>
          <p:cNvSpPr txBox="1">
            <a:spLocks/>
          </p:cNvSpPr>
          <p:nvPr/>
        </p:nvSpPr>
        <p:spPr>
          <a:xfrm>
            <a:off x="6865958" y="2694841"/>
            <a:ext cx="4411718" cy="2226113"/>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1"/>
              </a:buClr>
              <a:buFont typeface="Arial" panose="020B0604020202020204" pitchFamily="34" charset="0"/>
              <a:buNone/>
            </a:pPr>
            <a:r>
              <a:rPr lang="en-US" sz="2400"/>
              <a:t>Individual dental and vision (IDV) plans</a:t>
            </a:r>
            <a:br>
              <a:rPr lang="en-US" sz="2400"/>
            </a:br>
            <a:endParaRPr lang="en-US" sz="2400"/>
          </a:p>
          <a:p>
            <a:pPr>
              <a:buClr>
                <a:schemeClr val="accent1"/>
              </a:buClr>
            </a:pPr>
            <a:r>
              <a:rPr lang="en-US" sz="1800"/>
              <a:t>Coverage toward dental, vision and/or hearing care</a:t>
            </a:r>
            <a:endParaRPr lang="en-US" sz="1800">
              <a:cs typeface="Calibri"/>
            </a:endParaRPr>
          </a:p>
          <a:p>
            <a:pPr>
              <a:buClr>
                <a:schemeClr val="accent1"/>
              </a:buClr>
            </a:pPr>
            <a:r>
              <a:rPr lang="en-US" sz="1800"/>
              <a:t>Available to Medicare-eligible and non-Medicare-eligible beneficiaries</a:t>
            </a:r>
            <a:endParaRPr lang="en-US" sz="1800">
              <a:cs typeface="Calibri"/>
            </a:endParaRPr>
          </a:p>
          <a:p>
            <a:pPr>
              <a:buClr>
                <a:schemeClr val="accent1"/>
              </a:buClr>
            </a:pPr>
            <a:endParaRPr lang="en-US" sz="2400"/>
          </a:p>
        </p:txBody>
      </p:sp>
      <p:sp>
        <p:nvSpPr>
          <p:cNvPr id="6" name="Content Placeholder 2">
            <a:extLst>
              <a:ext uri="{FF2B5EF4-FFF2-40B4-BE49-F238E27FC236}">
                <a16:creationId xmlns:a16="http://schemas.microsoft.com/office/drawing/2014/main" id="{ED431C82-90C8-5712-F7EF-ACEC16A86AA5}"/>
              </a:ext>
            </a:extLst>
          </p:cNvPr>
          <p:cNvSpPr txBox="1">
            <a:spLocks/>
          </p:cNvSpPr>
          <p:nvPr/>
        </p:nvSpPr>
        <p:spPr>
          <a:xfrm>
            <a:off x="685800" y="5209540"/>
            <a:ext cx="11137392" cy="855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a:t>Med Supp, PDPs and IDV plans can be mixed and matched to offer consumers targeted coverage with only the benefits they need.</a:t>
            </a:r>
          </a:p>
          <a:p>
            <a:endParaRPr lang="en-US" sz="2400"/>
          </a:p>
        </p:txBody>
      </p:sp>
      <p:pic>
        <p:nvPicPr>
          <p:cNvPr id="8" name="Picture Placeholder 88">
            <a:extLst>
              <a:ext uri="{FF2B5EF4-FFF2-40B4-BE49-F238E27FC236}">
                <a16:creationId xmlns:a16="http://schemas.microsoft.com/office/drawing/2014/main" id="{C6FD6C2C-78BE-CBC7-B5EC-133B39053A0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2517171" y="1236502"/>
            <a:ext cx="1100087" cy="1100087"/>
          </a:xfrm>
          <a:prstGeom prst="rect">
            <a:avLst/>
          </a:prstGeom>
        </p:spPr>
      </p:pic>
      <p:pic>
        <p:nvPicPr>
          <p:cNvPr id="9" name="Picture Placeholder 160">
            <a:extLst>
              <a:ext uri="{FF2B5EF4-FFF2-40B4-BE49-F238E27FC236}">
                <a16:creationId xmlns:a16="http://schemas.microsoft.com/office/drawing/2014/main" id="{6ADAC2C8-1FAB-09B1-52F7-0C008C3D488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216152" y="1399739"/>
            <a:ext cx="1100086" cy="1100086"/>
          </a:xfrm>
          <a:prstGeom prst="rect">
            <a:avLst/>
          </a:prstGeom>
        </p:spPr>
      </p:pic>
      <p:pic>
        <p:nvPicPr>
          <p:cNvPr id="10" name="Picture Placeholder 92">
            <a:extLst>
              <a:ext uri="{FF2B5EF4-FFF2-40B4-BE49-F238E27FC236}">
                <a16:creationId xmlns:a16="http://schemas.microsoft.com/office/drawing/2014/main" id="{F576ECA1-5BC8-D80B-D181-B60D01828CD4}"/>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914505" y="1261052"/>
            <a:ext cx="1100086" cy="1100086"/>
          </a:xfrm>
          <a:prstGeom prst="rect">
            <a:avLst/>
          </a:prstGeom>
        </p:spPr>
      </p:pic>
    </p:spTree>
    <p:extLst>
      <p:ext uri="{BB962C8B-B14F-4D97-AF65-F5344CB8AC3E}">
        <p14:creationId xmlns:p14="http://schemas.microsoft.com/office/powerpoint/2010/main" val="511644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B68F2542-2DA6-07F5-1B85-A9C0D85151D5}"/>
              </a:ext>
            </a:extLst>
          </p:cNvPr>
          <p:cNvSpPr/>
          <p:nvPr/>
        </p:nvSpPr>
        <p:spPr>
          <a:xfrm>
            <a:off x="6254496" y="1211986"/>
            <a:ext cx="5417551" cy="4572000"/>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8FE0D796-393F-DDA6-91D3-DCA301F4C7B8}"/>
              </a:ext>
            </a:extLst>
          </p:cNvPr>
          <p:cNvSpPr>
            <a:spLocks noGrp="1"/>
          </p:cNvSpPr>
          <p:nvPr>
            <p:ph type="title"/>
          </p:nvPr>
        </p:nvSpPr>
        <p:spPr/>
        <p:txBody>
          <a:bodyPr/>
          <a:lstStyle/>
          <a:p>
            <a:r>
              <a:rPr lang="en-US"/>
              <a:t>Increase year-round selling opportunities</a:t>
            </a:r>
          </a:p>
        </p:txBody>
      </p:sp>
      <p:sp>
        <p:nvSpPr>
          <p:cNvPr id="3" name="Content Placeholder 2">
            <a:extLst>
              <a:ext uri="{FF2B5EF4-FFF2-40B4-BE49-F238E27FC236}">
                <a16:creationId xmlns:a16="http://schemas.microsoft.com/office/drawing/2014/main" id="{9EAAA09D-392A-3961-8927-06AA09E42191}"/>
              </a:ext>
            </a:extLst>
          </p:cNvPr>
          <p:cNvSpPr>
            <a:spLocks noGrp="1"/>
          </p:cNvSpPr>
          <p:nvPr>
            <p:ph type="body" sz="quarter" idx="13"/>
          </p:nvPr>
        </p:nvSpPr>
        <p:spPr>
          <a:xfrm>
            <a:off x="685800" y="1469219"/>
            <a:ext cx="4742077" cy="4572000"/>
          </a:xfrm>
        </p:spPr>
        <p:txBody>
          <a:bodyPr>
            <a:normAutofit/>
          </a:bodyPr>
          <a:lstStyle/>
          <a:p>
            <a:pPr marL="0" indent="0">
              <a:buNone/>
            </a:pPr>
            <a:r>
              <a:rPr lang="en-US" sz="2400" b="1"/>
              <a:t>MA and PDP opportunities outside</a:t>
            </a:r>
            <a:br>
              <a:rPr lang="en-US" sz="2400" b="1"/>
            </a:br>
            <a:r>
              <a:rPr lang="en-US" sz="2400" b="1"/>
              <a:t>of the annual election period (AEP)</a:t>
            </a:r>
          </a:p>
          <a:p>
            <a:pPr marL="0" indent="0">
              <a:buNone/>
            </a:pPr>
            <a:endParaRPr lang="en-US" sz="2000"/>
          </a:p>
          <a:p>
            <a:pPr marL="0" indent="0">
              <a:buNone/>
            </a:pPr>
            <a:r>
              <a:rPr lang="en-US" sz="2000"/>
              <a:t>Certain MA plans, such as Dual Eligible Special Needs Plans (DSNPs), can be sold outside of AEP to individuals who are eligible for both Medicare and Medicaid.</a:t>
            </a:r>
          </a:p>
          <a:p>
            <a:pPr marL="0" indent="0">
              <a:buNone/>
            </a:pPr>
            <a:endParaRPr lang="en-US" sz="2000"/>
          </a:p>
          <a:p>
            <a:pPr marL="0" indent="0">
              <a:buNone/>
            </a:pPr>
            <a:r>
              <a:rPr lang="en-US" sz="2000"/>
              <a:t>Eligible beneficiaries can shop for new plans during special enrollment periods (SEPs) at certain times of year.</a:t>
            </a:r>
          </a:p>
        </p:txBody>
      </p:sp>
      <p:sp>
        <p:nvSpPr>
          <p:cNvPr id="5" name="Content Placeholder 2">
            <a:extLst>
              <a:ext uri="{FF2B5EF4-FFF2-40B4-BE49-F238E27FC236}">
                <a16:creationId xmlns:a16="http://schemas.microsoft.com/office/drawing/2014/main" id="{E7C87D13-CA5C-6F22-FA9D-7C09F50221FC}"/>
              </a:ext>
            </a:extLst>
          </p:cNvPr>
          <p:cNvSpPr txBox="1">
            <a:spLocks/>
          </p:cNvSpPr>
          <p:nvPr/>
        </p:nvSpPr>
        <p:spPr>
          <a:xfrm>
            <a:off x="6777318" y="3755219"/>
            <a:ext cx="4742076" cy="41968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a:solidFill>
                  <a:schemeClr val="tx2"/>
                </a:solidFill>
              </a:rPr>
              <a:t>Plans that can be sold year-round</a:t>
            </a:r>
            <a:endParaRPr lang="en-US">
              <a:solidFill>
                <a:schemeClr val="tx2"/>
              </a:solidFill>
            </a:endParaRPr>
          </a:p>
          <a:p>
            <a:r>
              <a:rPr lang="en-US" sz="2400">
                <a:solidFill>
                  <a:schemeClr val="tx2"/>
                </a:solidFill>
              </a:rPr>
              <a:t>Medicare Supplement</a:t>
            </a:r>
          </a:p>
          <a:p>
            <a:r>
              <a:rPr lang="en-US" sz="2400">
                <a:solidFill>
                  <a:schemeClr val="tx2"/>
                </a:solidFill>
              </a:rPr>
              <a:t>IDV plans</a:t>
            </a:r>
          </a:p>
        </p:txBody>
      </p:sp>
      <p:pic>
        <p:nvPicPr>
          <p:cNvPr id="7" name="Picture Placeholder 78">
            <a:extLst>
              <a:ext uri="{FF2B5EF4-FFF2-40B4-BE49-F238E27FC236}">
                <a16:creationId xmlns:a16="http://schemas.microsoft.com/office/drawing/2014/main" id="{21270FAC-620E-810D-745E-BC74092811A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8264425" y="1745861"/>
            <a:ext cx="1475482" cy="1475482"/>
          </a:xfrm>
          <a:prstGeom prst="rect">
            <a:avLst/>
          </a:prstGeom>
        </p:spPr>
      </p:pic>
    </p:spTree>
    <p:extLst>
      <p:ext uri="{BB962C8B-B14F-4D97-AF65-F5344CB8AC3E}">
        <p14:creationId xmlns:p14="http://schemas.microsoft.com/office/powerpoint/2010/main" val="3626657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alendar&#10;&#10;Description automatically generated">
            <a:extLst>
              <a:ext uri="{FF2B5EF4-FFF2-40B4-BE49-F238E27FC236}">
                <a16:creationId xmlns:a16="http://schemas.microsoft.com/office/drawing/2014/main" id="{60ED3F25-FE11-F289-5EC3-5B23650DF5EA}"/>
              </a:ext>
            </a:extLst>
          </p:cNvPr>
          <p:cNvPicPr>
            <a:picLocks noGrp="1" noChangeAspect="1"/>
          </p:cNvPicPr>
          <p:nvPr>
            <p:ph idx="4294967295"/>
          </p:nvPr>
        </p:nvPicPr>
        <p:blipFill>
          <a:blip r:embed="rId3"/>
          <a:stretch>
            <a:fillRect/>
          </a:stretch>
        </p:blipFill>
        <p:spPr>
          <a:xfrm>
            <a:off x="597911" y="756412"/>
            <a:ext cx="10861609" cy="5040919"/>
          </a:xfrm>
        </p:spPr>
      </p:pic>
      <p:sp>
        <p:nvSpPr>
          <p:cNvPr id="2" name="Title 1">
            <a:extLst>
              <a:ext uri="{FF2B5EF4-FFF2-40B4-BE49-F238E27FC236}">
                <a16:creationId xmlns:a16="http://schemas.microsoft.com/office/drawing/2014/main" id="{998BEDD6-7492-0BB1-9A5E-78C7686F1669}"/>
              </a:ext>
            </a:extLst>
          </p:cNvPr>
          <p:cNvSpPr>
            <a:spLocks noGrp="1"/>
          </p:cNvSpPr>
          <p:nvPr>
            <p:ph type="title"/>
          </p:nvPr>
        </p:nvSpPr>
        <p:spPr/>
        <p:txBody>
          <a:bodyPr/>
          <a:lstStyle/>
          <a:p>
            <a:r>
              <a:rPr lang="en-US"/>
              <a:t>Election periods to know</a:t>
            </a:r>
          </a:p>
        </p:txBody>
      </p:sp>
      <p:sp>
        <p:nvSpPr>
          <p:cNvPr id="5" name="TextBox 4">
            <a:extLst>
              <a:ext uri="{FF2B5EF4-FFF2-40B4-BE49-F238E27FC236}">
                <a16:creationId xmlns:a16="http://schemas.microsoft.com/office/drawing/2014/main" id="{43D1547D-A24B-EE61-7FFF-809071F1BB49}"/>
              </a:ext>
            </a:extLst>
          </p:cNvPr>
          <p:cNvSpPr txBox="1"/>
          <p:nvPr/>
        </p:nvSpPr>
        <p:spPr>
          <a:xfrm>
            <a:off x="597911" y="6004124"/>
            <a:ext cx="5947335" cy="253916"/>
          </a:xfrm>
          <a:prstGeom prst="rect">
            <a:avLst/>
          </a:prstGeom>
          <a:noFill/>
        </p:spPr>
        <p:txBody>
          <a:bodyPr wrap="square" rtlCol="0">
            <a:spAutoFit/>
          </a:bodyPr>
          <a:lstStyle/>
          <a:p>
            <a:r>
              <a:rPr lang="en-US" sz="1050"/>
              <a:t>Medicare Supplement and IDV plans do not require an SEP and can be offered any time of year.</a:t>
            </a:r>
          </a:p>
        </p:txBody>
      </p:sp>
    </p:spTree>
    <p:extLst>
      <p:ext uri="{BB962C8B-B14F-4D97-AF65-F5344CB8AC3E}">
        <p14:creationId xmlns:p14="http://schemas.microsoft.com/office/powerpoint/2010/main" val="2210428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A656D-E677-D5AD-F0E9-AA3E58042318}"/>
              </a:ext>
            </a:extLst>
          </p:cNvPr>
          <p:cNvSpPr>
            <a:spLocks noGrp="1"/>
          </p:cNvSpPr>
          <p:nvPr>
            <p:ph type="title"/>
          </p:nvPr>
        </p:nvSpPr>
        <p:spPr/>
        <p:txBody>
          <a:bodyPr/>
          <a:lstStyle/>
          <a:p>
            <a:r>
              <a:rPr lang="en-US"/>
              <a:t>2 common plan switches: </a:t>
            </a:r>
            <a:br>
              <a:rPr lang="en-US"/>
            </a:br>
            <a:r>
              <a:rPr lang="en-US"/>
              <a:t>Med Supp to MA, PDP to MAPD</a:t>
            </a:r>
          </a:p>
        </p:txBody>
      </p:sp>
      <p:sp>
        <p:nvSpPr>
          <p:cNvPr id="21" name="Content Placeholder 2">
            <a:extLst>
              <a:ext uri="{FF2B5EF4-FFF2-40B4-BE49-F238E27FC236}">
                <a16:creationId xmlns:a16="http://schemas.microsoft.com/office/drawing/2014/main" id="{DF4D9898-137C-3558-0775-A04C42BF2884}"/>
              </a:ext>
            </a:extLst>
          </p:cNvPr>
          <p:cNvSpPr txBox="1">
            <a:spLocks/>
          </p:cNvSpPr>
          <p:nvPr/>
        </p:nvSpPr>
        <p:spPr>
          <a:xfrm>
            <a:off x="2107523" y="2091750"/>
            <a:ext cx="4246180" cy="8176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t>Costs get too high</a:t>
            </a:r>
          </a:p>
        </p:txBody>
      </p:sp>
      <p:sp>
        <p:nvSpPr>
          <p:cNvPr id="22" name="Content Placeholder 2">
            <a:extLst>
              <a:ext uri="{FF2B5EF4-FFF2-40B4-BE49-F238E27FC236}">
                <a16:creationId xmlns:a16="http://schemas.microsoft.com/office/drawing/2014/main" id="{7F697146-68A1-FE9B-6318-65124FB60230}"/>
              </a:ext>
            </a:extLst>
          </p:cNvPr>
          <p:cNvSpPr txBox="1">
            <a:spLocks/>
          </p:cNvSpPr>
          <p:nvPr/>
        </p:nvSpPr>
        <p:spPr>
          <a:xfrm>
            <a:off x="7945820" y="2217684"/>
            <a:ext cx="4246180" cy="8176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t>Need more support</a:t>
            </a:r>
          </a:p>
        </p:txBody>
      </p:sp>
      <p:sp>
        <p:nvSpPr>
          <p:cNvPr id="23" name="Content Placeholder 2">
            <a:extLst>
              <a:ext uri="{FF2B5EF4-FFF2-40B4-BE49-F238E27FC236}">
                <a16:creationId xmlns:a16="http://schemas.microsoft.com/office/drawing/2014/main" id="{F1B6105A-B59E-00A5-9912-A112DF72B4A6}"/>
              </a:ext>
            </a:extLst>
          </p:cNvPr>
          <p:cNvSpPr txBox="1">
            <a:spLocks/>
          </p:cNvSpPr>
          <p:nvPr/>
        </p:nvSpPr>
        <p:spPr>
          <a:xfrm>
            <a:off x="2107523" y="4339671"/>
            <a:ext cx="4246180" cy="8176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t>Want more supplemental benefits</a:t>
            </a:r>
          </a:p>
        </p:txBody>
      </p:sp>
      <p:sp>
        <p:nvSpPr>
          <p:cNvPr id="24" name="Content Placeholder 2">
            <a:extLst>
              <a:ext uri="{FF2B5EF4-FFF2-40B4-BE49-F238E27FC236}">
                <a16:creationId xmlns:a16="http://schemas.microsoft.com/office/drawing/2014/main" id="{C3531694-EE2A-1966-3566-339DF9B93E04}"/>
              </a:ext>
            </a:extLst>
          </p:cNvPr>
          <p:cNvSpPr txBox="1">
            <a:spLocks/>
          </p:cNvSpPr>
          <p:nvPr/>
        </p:nvSpPr>
        <p:spPr>
          <a:xfrm>
            <a:off x="7914444" y="4388063"/>
            <a:ext cx="4246180" cy="9144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t>Want streamlined coverage under 1 plan</a:t>
            </a:r>
          </a:p>
        </p:txBody>
      </p:sp>
      <p:grpSp>
        <p:nvGrpSpPr>
          <p:cNvPr id="4" name="Group 433" title="User Network icon">
            <a:extLst>
              <a:ext uri="{FF2B5EF4-FFF2-40B4-BE49-F238E27FC236}">
                <a16:creationId xmlns:a16="http://schemas.microsoft.com/office/drawing/2014/main" id="{B558D600-BEA4-AC78-2300-73E8FA41502F}"/>
              </a:ext>
            </a:extLst>
          </p:cNvPr>
          <p:cNvGrpSpPr>
            <a:grpSpLocks noChangeAspect="1"/>
          </p:cNvGrpSpPr>
          <p:nvPr/>
        </p:nvGrpSpPr>
        <p:grpSpPr bwMode="auto">
          <a:xfrm>
            <a:off x="6873763" y="4347633"/>
            <a:ext cx="697441" cy="719667"/>
            <a:chOff x="10237" y="4480"/>
            <a:chExt cx="659" cy="680"/>
          </a:xfrm>
          <a:solidFill>
            <a:schemeClr val="accent1"/>
          </a:solidFill>
        </p:grpSpPr>
        <p:sp>
          <p:nvSpPr>
            <p:cNvPr id="5" name="Freeform 434">
              <a:extLst>
                <a:ext uri="{FF2B5EF4-FFF2-40B4-BE49-F238E27FC236}">
                  <a16:creationId xmlns:a16="http://schemas.microsoft.com/office/drawing/2014/main" id="{BA725442-8F44-DC0D-4B9E-DC13D8B81935}"/>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 name="Freeform 435">
              <a:extLst>
                <a:ext uri="{FF2B5EF4-FFF2-40B4-BE49-F238E27FC236}">
                  <a16:creationId xmlns:a16="http://schemas.microsoft.com/office/drawing/2014/main" id="{6DF5A818-FD0B-C4A3-CEDF-2453B54E373A}"/>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 name="Freeform 436">
              <a:extLst>
                <a:ext uri="{FF2B5EF4-FFF2-40B4-BE49-F238E27FC236}">
                  <a16:creationId xmlns:a16="http://schemas.microsoft.com/office/drawing/2014/main" id="{1707607B-6A5A-9221-7FE2-56924BDDCAD5}"/>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 name="Freeform 437">
              <a:extLst>
                <a:ext uri="{FF2B5EF4-FFF2-40B4-BE49-F238E27FC236}">
                  <a16:creationId xmlns:a16="http://schemas.microsoft.com/office/drawing/2014/main" id="{6BE8A384-326F-5E18-B03A-6412490B641F}"/>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Freeform 438">
              <a:extLst>
                <a:ext uri="{FF2B5EF4-FFF2-40B4-BE49-F238E27FC236}">
                  <a16:creationId xmlns:a16="http://schemas.microsoft.com/office/drawing/2014/main" id="{4771C18E-07CF-F7A8-B846-59316B05B2BD}"/>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1" name="Freeform 439">
              <a:extLst>
                <a:ext uri="{FF2B5EF4-FFF2-40B4-BE49-F238E27FC236}">
                  <a16:creationId xmlns:a16="http://schemas.microsoft.com/office/drawing/2014/main" id="{A78AB953-A6EC-88F5-9C63-9E7622465A50}"/>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 name="Freeform 440">
              <a:extLst>
                <a:ext uri="{FF2B5EF4-FFF2-40B4-BE49-F238E27FC236}">
                  <a16:creationId xmlns:a16="http://schemas.microsoft.com/office/drawing/2014/main" id="{42488FDE-214E-FEEF-5315-359482363CAC}"/>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 name="Freeform 441">
              <a:extLst>
                <a:ext uri="{FF2B5EF4-FFF2-40B4-BE49-F238E27FC236}">
                  <a16:creationId xmlns:a16="http://schemas.microsoft.com/office/drawing/2014/main" id="{52D8C3D7-4F62-8753-512A-3BF774DB0C41}"/>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5" name="Group 375" title="Cash icon">
            <a:extLst>
              <a:ext uri="{FF2B5EF4-FFF2-40B4-BE49-F238E27FC236}">
                <a16:creationId xmlns:a16="http://schemas.microsoft.com/office/drawing/2014/main" id="{5940A44D-2D6D-BB0D-E57A-4EB425D2E2CF}"/>
              </a:ext>
            </a:extLst>
          </p:cNvPr>
          <p:cNvGrpSpPr>
            <a:grpSpLocks noChangeAspect="1"/>
          </p:cNvGrpSpPr>
          <p:nvPr/>
        </p:nvGrpSpPr>
        <p:grpSpPr bwMode="auto">
          <a:xfrm>
            <a:off x="1161936" y="2073595"/>
            <a:ext cx="661459" cy="470958"/>
            <a:chOff x="1676" y="4599"/>
            <a:chExt cx="625" cy="445"/>
          </a:xfrm>
          <a:solidFill>
            <a:schemeClr val="accent1"/>
          </a:solidFill>
        </p:grpSpPr>
        <p:sp>
          <p:nvSpPr>
            <p:cNvPr id="16" name="Freeform 376">
              <a:extLst>
                <a:ext uri="{FF2B5EF4-FFF2-40B4-BE49-F238E27FC236}">
                  <a16:creationId xmlns:a16="http://schemas.microsoft.com/office/drawing/2014/main" id="{67F3231F-DD1B-EDB5-736F-C0DE4F0C4790}"/>
                </a:ext>
              </a:extLst>
            </p:cNvPr>
            <p:cNvSpPr>
              <a:spLocks noEditPoints="1"/>
            </p:cNvSpPr>
            <p:nvPr/>
          </p:nvSpPr>
          <p:spPr bwMode="auto">
            <a:xfrm>
              <a:off x="1676" y="4682"/>
              <a:ext cx="625" cy="362"/>
            </a:xfrm>
            <a:custGeom>
              <a:avLst/>
              <a:gdLst>
                <a:gd name="T0" fmla="*/ 207 w 211"/>
                <a:gd name="T1" fmla="*/ 122 h 122"/>
                <a:gd name="T2" fmla="*/ 3 w 211"/>
                <a:gd name="T3" fmla="*/ 122 h 122"/>
                <a:gd name="T4" fmla="*/ 0 w 211"/>
                <a:gd name="T5" fmla="*/ 119 h 122"/>
                <a:gd name="T6" fmla="*/ 0 w 211"/>
                <a:gd name="T7" fmla="*/ 3 h 122"/>
                <a:gd name="T8" fmla="*/ 3 w 211"/>
                <a:gd name="T9" fmla="*/ 0 h 122"/>
                <a:gd name="T10" fmla="*/ 186 w 211"/>
                <a:gd name="T11" fmla="*/ 0 h 122"/>
                <a:gd name="T12" fmla="*/ 211 w 211"/>
                <a:gd name="T13" fmla="*/ 24 h 122"/>
                <a:gd name="T14" fmla="*/ 211 w 211"/>
                <a:gd name="T15" fmla="*/ 119 h 122"/>
                <a:gd name="T16" fmla="*/ 207 w 211"/>
                <a:gd name="T17" fmla="*/ 122 h 122"/>
                <a:gd name="T18" fmla="*/ 7 w 211"/>
                <a:gd name="T19" fmla="*/ 115 h 122"/>
                <a:gd name="T20" fmla="*/ 204 w 211"/>
                <a:gd name="T21" fmla="*/ 115 h 122"/>
                <a:gd name="T22" fmla="*/ 204 w 211"/>
                <a:gd name="T23" fmla="*/ 24 h 122"/>
                <a:gd name="T24" fmla="*/ 186 w 211"/>
                <a:gd name="T25" fmla="*/ 6 h 122"/>
                <a:gd name="T26" fmla="*/ 7 w 211"/>
                <a:gd name="T27" fmla="*/ 6 h 122"/>
                <a:gd name="T28" fmla="*/ 7 w 211"/>
                <a:gd name="T29" fmla="*/ 1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122">
                  <a:moveTo>
                    <a:pt x="207" y="122"/>
                  </a:moveTo>
                  <a:cubicBezTo>
                    <a:pt x="3" y="122"/>
                    <a:pt x="3" y="122"/>
                    <a:pt x="3" y="122"/>
                  </a:cubicBezTo>
                  <a:cubicBezTo>
                    <a:pt x="1" y="122"/>
                    <a:pt x="0" y="121"/>
                    <a:pt x="0" y="119"/>
                  </a:cubicBezTo>
                  <a:cubicBezTo>
                    <a:pt x="0" y="3"/>
                    <a:pt x="0" y="3"/>
                    <a:pt x="0" y="3"/>
                  </a:cubicBezTo>
                  <a:cubicBezTo>
                    <a:pt x="0" y="1"/>
                    <a:pt x="1" y="0"/>
                    <a:pt x="3" y="0"/>
                  </a:cubicBezTo>
                  <a:cubicBezTo>
                    <a:pt x="186" y="0"/>
                    <a:pt x="186" y="0"/>
                    <a:pt x="186" y="0"/>
                  </a:cubicBezTo>
                  <a:cubicBezTo>
                    <a:pt x="200" y="0"/>
                    <a:pt x="211" y="11"/>
                    <a:pt x="211" y="24"/>
                  </a:cubicBezTo>
                  <a:cubicBezTo>
                    <a:pt x="211" y="119"/>
                    <a:pt x="211" y="119"/>
                    <a:pt x="211" y="119"/>
                  </a:cubicBezTo>
                  <a:cubicBezTo>
                    <a:pt x="211" y="121"/>
                    <a:pt x="209" y="122"/>
                    <a:pt x="207" y="122"/>
                  </a:cubicBezTo>
                  <a:close/>
                  <a:moveTo>
                    <a:pt x="7" y="115"/>
                  </a:moveTo>
                  <a:cubicBezTo>
                    <a:pt x="204" y="115"/>
                    <a:pt x="204" y="115"/>
                    <a:pt x="204" y="115"/>
                  </a:cubicBezTo>
                  <a:cubicBezTo>
                    <a:pt x="204" y="24"/>
                    <a:pt x="204" y="24"/>
                    <a:pt x="204" y="24"/>
                  </a:cubicBezTo>
                  <a:cubicBezTo>
                    <a:pt x="204" y="14"/>
                    <a:pt x="196" y="6"/>
                    <a:pt x="186" y="6"/>
                  </a:cubicBezTo>
                  <a:cubicBezTo>
                    <a:pt x="7" y="6"/>
                    <a:pt x="7" y="6"/>
                    <a:pt x="7" y="6"/>
                  </a:cubicBezTo>
                  <a:lnTo>
                    <a:pt x="7"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377">
              <a:extLst>
                <a:ext uri="{FF2B5EF4-FFF2-40B4-BE49-F238E27FC236}">
                  <a16:creationId xmlns:a16="http://schemas.microsoft.com/office/drawing/2014/main" id="{06DA6970-4C32-87EB-0D36-B61CB56EBAD7}"/>
                </a:ext>
              </a:extLst>
            </p:cNvPr>
            <p:cNvSpPr>
              <a:spLocks/>
            </p:cNvSpPr>
            <p:nvPr/>
          </p:nvSpPr>
          <p:spPr bwMode="auto">
            <a:xfrm>
              <a:off x="1714" y="4641"/>
              <a:ext cx="545" cy="20"/>
            </a:xfrm>
            <a:custGeom>
              <a:avLst/>
              <a:gdLst>
                <a:gd name="T0" fmla="*/ 181 w 184"/>
                <a:gd name="T1" fmla="*/ 7 h 7"/>
                <a:gd name="T2" fmla="*/ 4 w 184"/>
                <a:gd name="T3" fmla="*/ 7 h 7"/>
                <a:gd name="T4" fmla="*/ 0 w 184"/>
                <a:gd name="T5" fmla="*/ 3 h 7"/>
                <a:gd name="T6" fmla="*/ 4 w 184"/>
                <a:gd name="T7" fmla="*/ 0 h 7"/>
                <a:gd name="T8" fmla="*/ 181 w 184"/>
                <a:gd name="T9" fmla="*/ 0 h 7"/>
                <a:gd name="T10" fmla="*/ 184 w 184"/>
                <a:gd name="T11" fmla="*/ 3 h 7"/>
                <a:gd name="T12" fmla="*/ 181 w 18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84" h="7">
                  <a:moveTo>
                    <a:pt x="181" y="7"/>
                  </a:moveTo>
                  <a:cubicBezTo>
                    <a:pt x="4" y="7"/>
                    <a:pt x="4" y="7"/>
                    <a:pt x="4" y="7"/>
                  </a:cubicBezTo>
                  <a:cubicBezTo>
                    <a:pt x="2" y="7"/>
                    <a:pt x="0" y="5"/>
                    <a:pt x="0" y="3"/>
                  </a:cubicBezTo>
                  <a:cubicBezTo>
                    <a:pt x="0" y="2"/>
                    <a:pt x="2" y="0"/>
                    <a:pt x="4" y="0"/>
                  </a:cubicBezTo>
                  <a:cubicBezTo>
                    <a:pt x="181" y="0"/>
                    <a:pt x="181" y="0"/>
                    <a:pt x="181" y="0"/>
                  </a:cubicBezTo>
                  <a:cubicBezTo>
                    <a:pt x="182" y="0"/>
                    <a:pt x="184" y="2"/>
                    <a:pt x="184" y="3"/>
                  </a:cubicBezTo>
                  <a:cubicBezTo>
                    <a:pt x="184" y="5"/>
                    <a:pt x="182" y="7"/>
                    <a:pt x="18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378">
              <a:extLst>
                <a:ext uri="{FF2B5EF4-FFF2-40B4-BE49-F238E27FC236}">
                  <a16:creationId xmlns:a16="http://schemas.microsoft.com/office/drawing/2014/main" id="{94F88E7C-52D8-9FF9-1674-C4E7A5719263}"/>
                </a:ext>
              </a:extLst>
            </p:cNvPr>
            <p:cNvSpPr>
              <a:spLocks/>
            </p:cNvSpPr>
            <p:nvPr/>
          </p:nvSpPr>
          <p:spPr bwMode="auto">
            <a:xfrm>
              <a:off x="1756" y="4599"/>
              <a:ext cx="462" cy="21"/>
            </a:xfrm>
            <a:custGeom>
              <a:avLst/>
              <a:gdLst>
                <a:gd name="T0" fmla="*/ 153 w 156"/>
                <a:gd name="T1" fmla="*/ 7 h 7"/>
                <a:gd name="T2" fmla="*/ 3 w 156"/>
                <a:gd name="T3" fmla="*/ 7 h 7"/>
                <a:gd name="T4" fmla="*/ 0 w 156"/>
                <a:gd name="T5" fmla="*/ 4 h 7"/>
                <a:gd name="T6" fmla="*/ 3 w 156"/>
                <a:gd name="T7" fmla="*/ 0 h 7"/>
                <a:gd name="T8" fmla="*/ 153 w 156"/>
                <a:gd name="T9" fmla="*/ 0 h 7"/>
                <a:gd name="T10" fmla="*/ 156 w 156"/>
                <a:gd name="T11" fmla="*/ 4 h 7"/>
                <a:gd name="T12" fmla="*/ 153 w 15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6" h="7">
                  <a:moveTo>
                    <a:pt x="153" y="7"/>
                  </a:moveTo>
                  <a:cubicBezTo>
                    <a:pt x="3" y="7"/>
                    <a:pt x="3" y="7"/>
                    <a:pt x="3" y="7"/>
                  </a:cubicBezTo>
                  <a:cubicBezTo>
                    <a:pt x="1" y="7"/>
                    <a:pt x="0" y="6"/>
                    <a:pt x="0" y="4"/>
                  </a:cubicBezTo>
                  <a:cubicBezTo>
                    <a:pt x="0" y="2"/>
                    <a:pt x="1" y="0"/>
                    <a:pt x="3" y="0"/>
                  </a:cubicBezTo>
                  <a:cubicBezTo>
                    <a:pt x="153" y="0"/>
                    <a:pt x="153" y="0"/>
                    <a:pt x="153" y="0"/>
                  </a:cubicBezTo>
                  <a:cubicBezTo>
                    <a:pt x="155" y="0"/>
                    <a:pt x="156" y="2"/>
                    <a:pt x="156" y="4"/>
                  </a:cubicBezTo>
                  <a:cubicBezTo>
                    <a:pt x="156" y="6"/>
                    <a:pt x="155" y="7"/>
                    <a:pt x="1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379">
              <a:extLst>
                <a:ext uri="{FF2B5EF4-FFF2-40B4-BE49-F238E27FC236}">
                  <a16:creationId xmlns:a16="http://schemas.microsoft.com/office/drawing/2014/main" id="{B33BA30D-BEAA-55AE-DF68-4871DE6944A4}"/>
                </a:ext>
              </a:extLst>
            </p:cNvPr>
            <p:cNvSpPr>
              <a:spLocks/>
            </p:cNvSpPr>
            <p:nvPr/>
          </p:nvSpPr>
          <p:spPr bwMode="auto">
            <a:xfrm>
              <a:off x="1714" y="4721"/>
              <a:ext cx="101" cy="100"/>
            </a:xfrm>
            <a:custGeom>
              <a:avLst/>
              <a:gdLst>
                <a:gd name="T0" fmla="*/ 4 w 34"/>
                <a:gd name="T1" fmla="*/ 34 h 34"/>
                <a:gd name="T2" fmla="*/ 0 w 34"/>
                <a:gd name="T3" fmla="*/ 31 h 34"/>
                <a:gd name="T4" fmla="*/ 0 w 34"/>
                <a:gd name="T5" fmla="*/ 17 h 34"/>
                <a:gd name="T6" fmla="*/ 4 w 34"/>
                <a:gd name="T7" fmla="*/ 14 h 34"/>
                <a:gd name="T8" fmla="*/ 14 w 34"/>
                <a:gd name="T9" fmla="*/ 4 h 34"/>
                <a:gd name="T10" fmla="*/ 17 w 34"/>
                <a:gd name="T11" fmla="*/ 0 h 34"/>
                <a:gd name="T12" fmla="*/ 31 w 34"/>
                <a:gd name="T13" fmla="*/ 0 h 34"/>
                <a:gd name="T14" fmla="*/ 34 w 34"/>
                <a:gd name="T15" fmla="*/ 4 h 34"/>
                <a:gd name="T16" fmla="*/ 31 w 34"/>
                <a:gd name="T17" fmla="*/ 7 h 34"/>
                <a:gd name="T18" fmla="*/ 20 w 34"/>
                <a:gd name="T19" fmla="*/ 7 h 34"/>
                <a:gd name="T20" fmla="*/ 7 w 34"/>
                <a:gd name="T21" fmla="*/ 20 h 34"/>
                <a:gd name="T22" fmla="*/ 7 w 34"/>
                <a:gd name="T23" fmla="*/ 31 h 34"/>
                <a:gd name="T24" fmla="*/ 4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4" y="34"/>
                  </a:moveTo>
                  <a:cubicBezTo>
                    <a:pt x="2" y="34"/>
                    <a:pt x="0" y="33"/>
                    <a:pt x="0" y="31"/>
                  </a:cubicBezTo>
                  <a:cubicBezTo>
                    <a:pt x="0" y="17"/>
                    <a:pt x="0" y="17"/>
                    <a:pt x="0" y="17"/>
                  </a:cubicBezTo>
                  <a:cubicBezTo>
                    <a:pt x="0" y="15"/>
                    <a:pt x="2" y="14"/>
                    <a:pt x="4" y="14"/>
                  </a:cubicBezTo>
                  <a:cubicBezTo>
                    <a:pt x="9" y="14"/>
                    <a:pt x="14" y="9"/>
                    <a:pt x="14" y="4"/>
                  </a:cubicBezTo>
                  <a:cubicBezTo>
                    <a:pt x="14" y="2"/>
                    <a:pt x="15" y="0"/>
                    <a:pt x="17" y="0"/>
                  </a:cubicBezTo>
                  <a:cubicBezTo>
                    <a:pt x="31" y="0"/>
                    <a:pt x="31" y="0"/>
                    <a:pt x="31" y="0"/>
                  </a:cubicBezTo>
                  <a:cubicBezTo>
                    <a:pt x="33" y="0"/>
                    <a:pt x="34" y="2"/>
                    <a:pt x="34" y="4"/>
                  </a:cubicBezTo>
                  <a:cubicBezTo>
                    <a:pt x="34" y="6"/>
                    <a:pt x="33" y="7"/>
                    <a:pt x="31" y="7"/>
                  </a:cubicBezTo>
                  <a:cubicBezTo>
                    <a:pt x="20" y="7"/>
                    <a:pt x="20" y="7"/>
                    <a:pt x="20" y="7"/>
                  </a:cubicBezTo>
                  <a:cubicBezTo>
                    <a:pt x="19" y="14"/>
                    <a:pt x="14" y="19"/>
                    <a:pt x="7" y="20"/>
                  </a:cubicBezTo>
                  <a:cubicBezTo>
                    <a:pt x="7" y="31"/>
                    <a:pt x="7" y="31"/>
                    <a:pt x="7" y="31"/>
                  </a:cubicBezTo>
                  <a:cubicBezTo>
                    <a:pt x="7" y="33"/>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380">
              <a:extLst>
                <a:ext uri="{FF2B5EF4-FFF2-40B4-BE49-F238E27FC236}">
                  <a16:creationId xmlns:a16="http://schemas.microsoft.com/office/drawing/2014/main" id="{69DD9F0A-9998-CF8D-A5EF-DE943A037951}"/>
                </a:ext>
              </a:extLst>
            </p:cNvPr>
            <p:cNvSpPr>
              <a:spLocks/>
            </p:cNvSpPr>
            <p:nvPr/>
          </p:nvSpPr>
          <p:spPr bwMode="auto">
            <a:xfrm>
              <a:off x="2159" y="4902"/>
              <a:ext cx="100" cy="100"/>
            </a:xfrm>
            <a:custGeom>
              <a:avLst/>
              <a:gdLst>
                <a:gd name="T0" fmla="*/ 17 w 34"/>
                <a:gd name="T1" fmla="*/ 34 h 34"/>
                <a:gd name="T2" fmla="*/ 3 w 34"/>
                <a:gd name="T3" fmla="*/ 34 h 34"/>
                <a:gd name="T4" fmla="*/ 0 w 34"/>
                <a:gd name="T5" fmla="*/ 31 h 34"/>
                <a:gd name="T6" fmla="*/ 3 w 34"/>
                <a:gd name="T7" fmla="*/ 28 h 34"/>
                <a:gd name="T8" fmla="*/ 14 w 34"/>
                <a:gd name="T9" fmla="*/ 28 h 34"/>
                <a:gd name="T10" fmla="*/ 27 w 34"/>
                <a:gd name="T11" fmla="*/ 14 h 34"/>
                <a:gd name="T12" fmla="*/ 27 w 34"/>
                <a:gd name="T13" fmla="*/ 4 h 34"/>
                <a:gd name="T14" fmla="*/ 31 w 34"/>
                <a:gd name="T15" fmla="*/ 0 h 34"/>
                <a:gd name="T16" fmla="*/ 34 w 34"/>
                <a:gd name="T17" fmla="*/ 4 h 34"/>
                <a:gd name="T18" fmla="*/ 34 w 34"/>
                <a:gd name="T19" fmla="*/ 17 h 34"/>
                <a:gd name="T20" fmla="*/ 31 w 34"/>
                <a:gd name="T21" fmla="*/ 21 h 34"/>
                <a:gd name="T22" fmla="*/ 20 w 34"/>
                <a:gd name="T23" fmla="*/ 31 h 34"/>
                <a:gd name="T24" fmla="*/ 17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17" y="34"/>
                  </a:moveTo>
                  <a:cubicBezTo>
                    <a:pt x="3" y="34"/>
                    <a:pt x="3" y="34"/>
                    <a:pt x="3" y="34"/>
                  </a:cubicBezTo>
                  <a:cubicBezTo>
                    <a:pt x="1" y="34"/>
                    <a:pt x="0" y="33"/>
                    <a:pt x="0" y="31"/>
                  </a:cubicBezTo>
                  <a:cubicBezTo>
                    <a:pt x="0" y="29"/>
                    <a:pt x="1" y="28"/>
                    <a:pt x="3" y="28"/>
                  </a:cubicBezTo>
                  <a:cubicBezTo>
                    <a:pt x="14" y="28"/>
                    <a:pt x="14" y="28"/>
                    <a:pt x="14" y="28"/>
                  </a:cubicBezTo>
                  <a:cubicBezTo>
                    <a:pt x="15" y="21"/>
                    <a:pt x="21" y="16"/>
                    <a:pt x="27" y="14"/>
                  </a:cubicBezTo>
                  <a:cubicBezTo>
                    <a:pt x="27" y="4"/>
                    <a:pt x="27" y="4"/>
                    <a:pt x="27" y="4"/>
                  </a:cubicBezTo>
                  <a:cubicBezTo>
                    <a:pt x="27" y="2"/>
                    <a:pt x="29" y="0"/>
                    <a:pt x="31" y="0"/>
                  </a:cubicBezTo>
                  <a:cubicBezTo>
                    <a:pt x="32" y="0"/>
                    <a:pt x="34" y="2"/>
                    <a:pt x="34" y="4"/>
                  </a:cubicBezTo>
                  <a:cubicBezTo>
                    <a:pt x="34" y="17"/>
                    <a:pt x="34" y="17"/>
                    <a:pt x="34" y="17"/>
                  </a:cubicBezTo>
                  <a:cubicBezTo>
                    <a:pt x="34" y="19"/>
                    <a:pt x="32" y="21"/>
                    <a:pt x="31" y="21"/>
                  </a:cubicBezTo>
                  <a:cubicBezTo>
                    <a:pt x="25" y="21"/>
                    <a:pt x="20" y="25"/>
                    <a:pt x="20" y="31"/>
                  </a:cubicBezTo>
                  <a:cubicBezTo>
                    <a:pt x="20" y="33"/>
                    <a:pt x="19"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381">
              <a:extLst>
                <a:ext uri="{FF2B5EF4-FFF2-40B4-BE49-F238E27FC236}">
                  <a16:creationId xmlns:a16="http://schemas.microsoft.com/office/drawing/2014/main" id="{888C1E59-97AD-D8BF-A09C-D059F3897EAC}"/>
                </a:ext>
              </a:extLst>
            </p:cNvPr>
            <p:cNvSpPr>
              <a:spLocks/>
            </p:cNvSpPr>
            <p:nvPr/>
          </p:nvSpPr>
          <p:spPr bwMode="auto">
            <a:xfrm>
              <a:off x="2159" y="4721"/>
              <a:ext cx="100" cy="100"/>
            </a:xfrm>
            <a:custGeom>
              <a:avLst/>
              <a:gdLst>
                <a:gd name="T0" fmla="*/ 31 w 34"/>
                <a:gd name="T1" fmla="*/ 34 h 34"/>
                <a:gd name="T2" fmla="*/ 27 w 34"/>
                <a:gd name="T3" fmla="*/ 31 h 34"/>
                <a:gd name="T4" fmla="*/ 27 w 34"/>
                <a:gd name="T5" fmla="*/ 20 h 34"/>
                <a:gd name="T6" fmla="*/ 14 w 34"/>
                <a:gd name="T7" fmla="*/ 7 h 34"/>
                <a:gd name="T8" fmla="*/ 3 w 34"/>
                <a:gd name="T9" fmla="*/ 7 h 34"/>
                <a:gd name="T10" fmla="*/ 0 w 34"/>
                <a:gd name="T11" fmla="*/ 4 h 34"/>
                <a:gd name="T12" fmla="*/ 3 w 34"/>
                <a:gd name="T13" fmla="*/ 0 h 34"/>
                <a:gd name="T14" fmla="*/ 17 w 34"/>
                <a:gd name="T15" fmla="*/ 0 h 34"/>
                <a:gd name="T16" fmla="*/ 20 w 34"/>
                <a:gd name="T17" fmla="*/ 4 h 34"/>
                <a:gd name="T18" fmla="*/ 31 w 34"/>
                <a:gd name="T19" fmla="*/ 14 h 34"/>
                <a:gd name="T20" fmla="*/ 34 w 34"/>
                <a:gd name="T21" fmla="*/ 17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29" y="34"/>
                    <a:pt x="27" y="33"/>
                    <a:pt x="27" y="31"/>
                  </a:cubicBezTo>
                  <a:cubicBezTo>
                    <a:pt x="27" y="20"/>
                    <a:pt x="27" y="20"/>
                    <a:pt x="27" y="20"/>
                  </a:cubicBezTo>
                  <a:cubicBezTo>
                    <a:pt x="21" y="19"/>
                    <a:pt x="15" y="14"/>
                    <a:pt x="14" y="7"/>
                  </a:cubicBezTo>
                  <a:cubicBezTo>
                    <a:pt x="3" y="7"/>
                    <a:pt x="3" y="7"/>
                    <a:pt x="3" y="7"/>
                  </a:cubicBezTo>
                  <a:cubicBezTo>
                    <a:pt x="1" y="7"/>
                    <a:pt x="0" y="6"/>
                    <a:pt x="0" y="4"/>
                  </a:cubicBezTo>
                  <a:cubicBezTo>
                    <a:pt x="0" y="2"/>
                    <a:pt x="1" y="0"/>
                    <a:pt x="3" y="0"/>
                  </a:cubicBezTo>
                  <a:cubicBezTo>
                    <a:pt x="17" y="0"/>
                    <a:pt x="17" y="0"/>
                    <a:pt x="17" y="0"/>
                  </a:cubicBezTo>
                  <a:cubicBezTo>
                    <a:pt x="19" y="0"/>
                    <a:pt x="20" y="2"/>
                    <a:pt x="20" y="4"/>
                  </a:cubicBezTo>
                  <a:cubicBezTo>
                    <a:pt x="20" y="9"/>
                    <a:pt x="25" y="14"/>
                    <a:pt x="31" y="14"/>
                  </a:cubicBezTo>
                  <a:cubicBezTo>
                    <a:pt x="32" y="14"/>
                    <a:pt x="34" y="15"/>
                    <a:pt x="34" y="17"/>
                  </a:cubicBezTo>
                  <a:cubicBezTo>
                    <a:pt x="34" y="31"/>
                    <a:pt x="34" y="31"/>
                    <a:pt x="34" y="31"/>
                  </a:cubicBezTo>
                  <a:cubicBezTo>
                    <a:pt x="34" y="33"/>
                    <a:pt x="32"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382">
              <a:extLst>
                <a:ext uri="{FF2B5EF4-FFF2-40B4-BE49-F238E27FC236}">
                  <a16:creationId xmlns:a16="http://schemas.microsoft.com/office/drawing/2014/main" id="{680B25AA-D529-DB04-C702-0B480D5A1AD1}"/>
                </a:ext>
              </a:extLst>
            </p:cNvPr>
            <p:cNvSpPr>
              <a:spLocks/>
            </p:cNvSpPr>
            <p:nvPr/>
          </p:nvSpPr>
          <p:spPr bwMode="auto">
            <a:xfrm>
              <a:off x="1714" y="4902"/>
              <a:ext cx="101" cy="100"/>
            </a:xfrm>
            <a:custGeom>
              <a:avLst/>
              <a:gdLst>
                <a:gd name="T0" fmla="*/ 31 w 34"/>
                <a:gd name="T1" fmla="*/ 34 h 34"/>
                <a:gd name="T2" fmla="*/ 17 w 34"/>
                <a:gd name="T3" fmla="*/ 34 h 34"/>
                <a:gd name="T4" fmla="*/ 14 w 34"/>
                <a:gd name="T5" fmla="*/ 31 h 34"/>
                <a:gd name="T6" fmla="*/ 4 w 34"/>
                <a:gd name="T7" fmla="*/ 21 h 34"/>
                <a:gd name="T8" fmla="*/ 0 w 34"/>
                <a:gd name="T9" fmla="*/ 17 h 34"/>
                <a:gd name="T10" fmla="*/ 0 w 34"/>
                <a:gd name="T11" fmla="*/ 4 h 34"/>
                <a:gd name="T12" fmla="*/ 4 w 34"/>
                <a:gd name="T13" fmla="*/ 0 h 34"/>
                <a:gd name="T14" fmla="*/ 7 w 34"/>
                <a:gd name="T15" fmla="*/ 4 h 34"/>
                <a:gd name="T16" fmla="*/ 7 w 34"/>
                <a:gd name="T17" fmla="*/ 14 h 34"/>
                <a:gd name="T18" fmla="*/ 20 w 34"/>
                <a:gd name="T19" fmla="*/ 28 h 34"/>
                <a:gd name="T20" fmla="*/ 31 w 34"/>
                <a:gd name="T21" fmla="*/ 28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17" y="34"/>
                    <a:pt x="17" y="34"/>
                    <a:pt x="17" y="34"/>
                  </a:cubicBezTo>
                  <a:cubicBezTo>
                    <a:pt x="15" y="34"/>
                    <a:pt x="14" y="33"/>
                    <a:pt x="14" y="31"/>
                  </a:cubicBezTo>
                  <a:cubicBezTo>
                    <a:pt x="14" y="25"/>
                    <a:pt x="9" y="21"/>
                    <a:pt x="4" y="21"/>
                  </a:cubicBezTo>
                  <a:cubicBezTo>
                    <a:pt x="2" y="21"/>
                    <a:pt x="0" y="19"/>
                    <a:pt x="0" y="17"/>
                  </a:cubicBezTo>
                  <a:cubicBezTo>
                    <a:pt x="0" y="4"/>
                    <a:pt x="0" y="4"/>
                    <a:pt x="0" y="4"/>
                  </a:cubicBezTo>
                  <a:cubicBezTo>
                    <a:pt x="0" y="2"/>
                    <a:pt x="2" y="0"/>
                    <a:pt x="4" y="0"/>
                  </a:cubicBezTo>
                  <a:cubicBezTo>
                    <a:pt x="6" y="0"/>
                    <a:pt x="7" y="2"/>
                    <a:pt x="7" y="4"/>
                  </a:cubicBezTo>
                  <a:cubicBezTo>
                    <a:pt x="7" y="14"/>
                    <a:pt x="7" y="14"/>
                    <a:pt x="7" y="14"/>
                  </a:cubicBezTo>
                  <a:cubicBezTo>
                    <a:pt x="14" y="16"/>
                    <a:pt x="19" y="21"/>
                    <a:pt x="20" y="28"/>
                  </a:cubicBezTo>
                  <a:cubicBezTo>
                    <a:pt x="31" y="28"/>
                    <a:pt x="31" y="28"/>
                    <a:pt x="31" y="28"/>
                  </a:cubicBezTo>
                  <a:cubicBezTo>
                    <a:pt x="33" y="28"/>
                    <a:pt x="34" y="29"/>
                    <a:pt x="34" y="31"/>
                  </a:cubicBezTo>
                  <a:cubicBezTo>
                    <a:pt x="34" y="33"/>
                    <a:pt x="33"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383">
              <a:extLst>
                <a:ext uri="{FF2B5EF4-FFF2-40B4-BE49-F238E27FC236}">
                  <a16:creationId xmlns:a16="http://schemas.microsoft.com/office/drawing/2014/main" id="{78B7730D-EA7C-FDED-9483-BEFDF64547CF}"/>
                </a:ext>
              </a:extLst>
            </p:cNvPr>
            <p:cNvSpPr>
              <a:spLocks/>
            </p:cNvSpPr>
            <p:nvPr/>
          </p:nvSpPr>
          <p:spPr bwMode="auto">
            <a:xfrm>
              <a:off x="1916" y="4750"/>
              <a:ext cx="142" cy="223"/>
            </a:xfrm>
            <a:custGeom>
              <a:avLst/>
              <a:gdLst>
                <a:gd name="T0" fmla="*/ 24 w 48"/>
                <a:gd name="T1" fmla="*/ 75 h 75"/>
                <a:gd name="T2" fmla="*/ 0 w 48"/>
                <a:gd name="T3" fmla="*/ 55 h 75"/>
                <a:gd name="T4" fmla="*/ 4 w 48"/>
                <a:gd name="T5" fmla="*/ 51 h 75"/>
                <a:gd name="T6" fmla="*/ 7 w 48"/>
                <a:gd name="T7" fmla="*/ 55 h 75"/>
                <a:gd name="T8" fmla="*/ 24 w 48"/>
                <a:gd name="T9" fmla="*/ 68 h 75"/>
                <a:gd name="T10" fmla="*/ 41 w 48"/>
                <a:gd name="T11" fmla="*/ 55 h 75"/>
                <a:gd name="T12" fmla="*/ 24 w 48"/>
                <a:gd name="T13" fmla="*/ 41 h 75"/>
                <a:gd name="T14" fmla="*/ 0 w 48"/>
                <a:gd name="T15" fmla="*/ 21 h 75"/>
                <a:gd name="T16" fmla="*/ 24 w 48"/>
                <a:gd name="T17" fmla="*/ 0 h 75"/>
                <a:gd name="T18" fmla="*/ 48 w 48"/>
                <a:gd name="T19" fmla="*/ 21 h 75"/>
                <a:gd name="T20" fmla="*/ 45 w 48"/>
                <a:gd name="T21" fmla="*/ 24 h 75"/>
                <a:gd name="T22" fmla="*/ 41 w 48"/>
                <a:gd name="T23" fmla="*/ 21 h 75"/>
                <a:gd name="T24" fmla="*/ 24 w 48"/>
                <a:gd name="T25" fmla="*/ 7 h 75"/>
                <a:gd name="T26" fmla="*/ 7 w 48"/>
                <a:gd name="T27" fmla="*/ 21 h 75"/>
                <a:gd name="T28" fmla="*/ 24 w 48"/>
                <a:gd name="T29" fmla="*/ 34 h 75"/>
                <a:gd name="T30" fmla="*/ 48 w 48"/>
                <a:gd name="T31" fmla="*/ 55 h 75"/>
                <a:gd name="T32" fmla="*/ 24 w 48"/>
                <a:gd name="T3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75">
                  <a:moveTo>
                    <a:pt x="24" y="75"/>
                  </a:moveTo>
                  <a:cubicBezTo>
                    <a:pt x="11" y="75"/>
                    <a:pt x="0" y="66"/>
                    <a:pt x="0" y="55"/>
                  </a:cubicBezTo>
                  <a:cubicBezTo>
                    <a:pt x="0" y="53"/>
                    <a:pt x="2" y="51"/>
                    <a:pt x="4" y="51"/>
                  </a:cubicBezTo>
                  <a:cubicBezTo>
                    <a:pt x="6" y="51"/>
                    <a:pt x="7" y="53"/>
                    <a:pt x="7" y="55"/>
                  </a:cubicBezTo>
                  <a:cubicBezTo>
                    <a:pt x="7" y="62"/>
                    <a:pt x="15" y="68"/>
                    <a:pt x="24" y="68"/>
                  </a:cubicBezTo>
                  <a:cubicBezTo>
                    <a:pt x="34" y="68"/>
                    <a:pt x="41" y="62"/>
                    <a:pt x="41" y="55"/>
                  </a:cubicBezTo>
                  <a:cubicBezTo>
                    <a:pt x="41" y="47"/>
                    <a:pt x="34" y="41"/>
                    <a:pt x="24" y="41"/>
                  </a:cubicBezTo>
                  <a:cubicBezTo>
                    <a:pt x="11" y="41"/>
                    <a:pt x="0" y="32"/>
                    <a:pt x="0" y="21"/>
                  </a:cubicBezTo>
                  <a:cubicBezTo>
                    <a:pt x="0" y="10"/>
                    <a:pt x="11" y="0"/>
                    <a:pt x="24" y="0"/>
                  </a:cubicBezTo>
                  <a:cubicBezTo>
                    <a:pt x="37" y="0"/>
                    <a:pt x="48" y="10"/>
                    <a:pt x="48" y="21"/>
                  </a:cubicBezTo>
                  <a:cubicBezTo>
                    <a:pt x="48" y="23"/>
                    <a:pt x="46" y="24"/>
                    <a:pt x="45" y="24"/>
                  </a:cubicBezTo>
                  <a:cubicBezTo>
                    <a:pt x="43" y="24"/>
                    <a:pt x="41" y="23"/>
                    <a:pt x="41" y="21"/>
                  </a:cubicBezTo>
                  <a:cubicBezTo>
                    <a:pt x="41" y="13"/>
                    <a:pt x="34" y="7"/>
                    <a:pt x="24" y="7"/>
                  </a:cubicBezTo>
                  <a:cubicBezTo>
                    <a:pt x="15" y="7"/>
                    <a:pt x="7" y="13"/>
                    <a:pt x="7" y="21"/>
                  </a:cubicBezTo>
                  <a:cubicBezTo>
                    <a:pt x="7" y="28"/>
                    <a:pt x="15" y="34"/>
                    <a:pt x="24" y="34"/>
                  </a:cubicBezTo>
                  <a:cubicBezTo>
                    <a:pt x="37" y="34"/>
                    <a:pt x="48" y="44"/>
                    <a:pt x="48" y="55"/>
                  </a:cubicBezTo>
                  <a:cubicBezTo>
                    <a:pt x="48" y="66"/>
                    <a:pt x="37" y="75"/>
                    <a:pt x="2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384">
              <a:extLst>
                <a:ext uri="{FF2B5EF4-FFF2-40B4-BE49-F238E27FC236}">
                  <a16:creationId xmlns:a16="http://schemas.microsoft.com/office/drawing/2014/main" id="{29DB851B-1EB3-B345-75E9-5774CE18B8F7}"/>
                </a:ext>
              </a:extLst>
            </p:cNvPr>
            <p:cNvSpPr>
              <a:spLocks/>
            </p:cNvSpPr>
            <p:nvPr/>
          </p:nvSpPr>
          <p:spPr bwMode="auto">
            <a:xfrm>
              <a:off x="1978" y="4732"/>
              <a:ext cx="21" cy="262"/>
            </a:xfrm>
            <a:custGeom>
              <a:avLst/>
              <a:gdLst>
                <a:gd name="T0" fmla="*/ 3 w 7"/>
                <a:gd name="T1" fmla="*/ 88 h 88"/>
                <a:gd name="T2" fmla="*/ 0 w 7"/>
                <a:gd name="T3" fmla="*/ 85 h 88"/>
                <a:gd name="T4" fmla="*/ 0 w 7"/>
                <a:gd name="T5" fmla="*/ 3 h 88"/>
                <a:gd name="T6" fmla="*/ 3 w 7"/>
                <a:gd name="T7" fmla="*/ 0 h 88"/>
                <a:gd name="T8" fmla="*/ 7 w 7"/>
                <a:gd name="T9" fmla="*/ 3 h 88"/>
                <a:gd name="T10" fmla="*/ 7 w 7"/>
                <a:gd name="T11" fmla="*/ 85 h 88"/>
                <a:gd name="T12" fmla="*/ 3 w 7"/>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7" h="88">
                  <a:moveTo>
                    <a:pt x="3" y="88"/>
                  </a:moveTo>
                  <a:cubicBezTo>
                    <a:pt x="1" y="88"/>
                    <a:pt x="0" y="87"/>
                    <a:pt x="0" y="85"/>
                  </a:cubicBezTo>
                  <a:cubicBezTo>
                    <a:pt x="0" y="3"/>
                    <a:pt x="0" y="3"/>
                    <a:pt x="0" y="3"/>
                  </a:cubicBezTo>
                  <a:cubicBezTo>
                    <a:pt x="0" y="1"/>
                    <a:pt x="1" y="0"/>
                    <a:pt x="3" y="0"/>
                  </a:cubicBezTo>
                  <a:cubicBezTo>
                    <a:pt x="5" y="0"/>
                    <a:pt x="7" y="1"/>
                    <a:pt x="7" y="3"/>
                  </a:cubicBezTo>
                  <a:cubicBezTo>
                    <a:pt x="7" y="85"/>
                    <a:pt x="7" y="85"/>
                    <a:pt x="7" y="85"/>
                  </a:cubicBezTo>
                  <a:cubicBezTo>
                    <a:pt x="7" y="87"/>
                    <a:pt x="5" y="88"/>
                    <a:pt x="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2" name="Group 200" title="Handshake Heart icon">
            <a:extLst>
              <a:ext uri="{FF2B5EF4-FFF2-40B4-BE49-F238E27FC236}">
                <a16:creationId xmlns:a16="http://schemas.microsoft.com/office/drawing/2014/main" id="{C2E9BF47-69F2-5DC0-2C1D-2373A60DD978}"/>
              </a:ext>
            </a:extLst>
          </p:cNvPr>
          <p:cNvGrpSpPr>
            <a:grpSpLocks noChangeAspect="1"/>
          </p:cNvGrpSpPr>
          <p:nvPr/>
        </p:nvGrpSpPr>
        <p:grpSpPr bwMode="auto">
          <a:xfrm>
            <a:off x="6970071" y="2179073"/>
            <a:ext cx="601133" cy="535517"/>
            <a:chOff x="1707" y="3510"/>
            <a:chExt cx="568" cy="506"/>
          </a:xfrm>
          <a:solidFill>
            <a:schemeClr val="accent1"/>
          </a:solidFill>
        </p:grpSpPr>
        <p:sp>
          <p:nvSpPr>
            <p:cNvPr id="33" name="Freeform 201">
              <a:extLst>
                <a:ext uri="{FF2B5EF4-FFF2-40B4-BE49-F238E27FC236}">
                  <a16:creationId xmlns:a16="http://schemas.microsoft.com/office/drawing/2014/main" id="{6A72DD6C-7516-31FF-2508-A59AA5882D44}"/>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202">
              <a:extLst>
                <a:ext uri="{FF2B5EF4-FFF2-40B4-BE49-F238E27FC236}">
                  <a16:creationId xmlns:a16="http://schemas.microsoft.com/office/drawing/2014/main" id="{423165E4-A0DC-3B82-990F-7888B7687B1D}"/>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03">
              <a:extLst>
                <a:ext uri="{FF2B5EF4-FFF2-40B4-BE49-F238E27FC236}">
                  <a16:creationId xmlns:a16="http://schemas.microsoft.com/office/drawing/2014/main" id="{D858F3E5-7997-EC3A-5DAA-20C20BAC09E3}"/>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204">
              <a:extLst>
                <a:ext uri="{FF2B5EF4-FFF2-40B4-BE49-F238E27FC236}">
                  <a16:creationId xmlns:a16="http://schemas.microsoft.com/office/drawing/2014/main" id="{C0CACB68-8CBE-2C36-15E0-DF3A11F84EF0}"/>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205">
              <a:extLst>
                <a:ext uri="{FF2B5EF4-FFF2-40B4-BE49-F238E27FC236}">
                  <a16:creationId xmlns:a16="http://schemas.microsoft.com/office/drawing/2014/main" id="{D067B710-B661-2A13-0BE5-39DA4BC654B5}"/>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206">
              <a:extLst>
                <a:ext uri="{FF2B5EF4-FFF2-40B4-BE49-F238E27FC236}">
                  <a16:creationId xmlns:a16="http://schemas.microsoft.com/office/drawing/2014/main" id="{2E871068-7692-C485-F77F-AAFAC77E34B4}"/>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207">
              <a:extLst>
                <a:ext uri="{FF2B5EF4-FFF2-40B4-BE49-F238E27FC236}">
                  <a16:creationId xmlns:a16="http://schemas.microsoft.com/office/drawing/2014/main" id="{41E09A01-12E9-E99D-B3E6-923054C524B1}"/>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208">
              <a:extLst>
                <a:ext uri="{FF2B5EF4-FFF2-40B4-BE49-F238E27FC236}">
                  <a16:creationId xmlns:a16="http://schemas.microsoft.com/office/drawing/2014/main" id="{45BDAEEC-82FA-FD6A-38A9-9695910416F6}"/>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209">
              <a:extLst>
                <a:ext uri="{FF2B5EF4-FFF2-40B4-BE49-F238E27FC236}">
                  <a16:creationId xmlns:a16="http://schemas.microsoft.com/office/drawing/2014/main" id="{B2E71D2A-A72C-5A7B-7B46-E2B55760BDDD}"/>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2" name="Group 212" title="Plus Heart icon">
            <a:extLst>
              <a:ext uri="{FF2B5EF4-FFF2-40B4-BE49-F238E27FC236}">
                <a16:creationId xmlns:a16="http://schemas.microsoft.com/office/drawing/2014/main" id="{9DD482D4-C804-B327-66DB-D91702F5127F}"/>
              </a:ext>
            </a:extLst>
          </p:cNvPr>
          <p:cNvGrpSpPr>
            <a:grpSpLocks noChangeAspect="1"/>
          </p:cNvGrpSpPr>
          <p:nvPr/>
        </p:nvGrpSpPr>
        <p:grpSpPr bwMode="auto">
          <a:xfrm>
            <a:off x="1192628" y="4420129"/>
            <a:ext cx="630767" cy="545042"/>
            <a:chOff x="2639" y="3510"/>
            <a:chExt cx="596" cy="515"/>
          </a:xfrm>
          <a:solidFill>
            <a:schemeClr val="accent1"/>
          </a:solidFill>
        </p:grpSpPr>
        <p:sp>
          <p:nvSpPr>
            <p:cNvPr id="43" name="Freeform 213">
              <a:extLst>
                <a:ext uri="{FF2B5EF4-FFF2-40B4-BE49-F238E27FC236}">
                  <a16:creationId xmlns:a16="http://schemas.microsoft.com/office/drawing/2014/main" id="{3D0E8297-C3E8-0E47-6CF5-2ABE3731265B}"/>
                </a:ext>
              </a:extLst>
            </p:cNvPr>
            <p:cNvSpPr>
              <a:spLocks noEditPoints="1"/>
            </p:cNvSpPr>
            <p:nvPr/>
          </p:nvSpPr>
          <p:spPr bwMode="auto">
            <a:xfrm>
              <a:off x="2639" y="3510"/>
              <a:ext cx="596" cy="515"/>
            </a:xfrm>
            <a:custGeom>
              <a:avLst/>
              <a:gdLst>
                <a:gd name="T0" fmla="*/ 101 w 197"/>
                <a:gd name="T1" fmla="*/ 170 h 170"/>
                <a:gd name="T2" fmla="*/ 99 w 197"/>
                <a:gd name="T3" fmla="*/ 169 h 170"/>
                <a:gd name="T4" fmla="*/ 21 w 197"/>
                <a:gd name="T5" fmla="*/ 90 h 170"/>
                <a:gd name="T6" fmla="*/ 21 w 197"/>
                <a:gd name="T7" fmla="*/ 15 h 170"/>
                <a:gd name="T8" fmla="*/ 59 w 197"/>
                <a:gd name="T9" fmla="*/ 0 h 170"/>
                <a:gd name="T10" fmla="*/ 96 w 197"/>
                <a:gd name="T11" fmla="*/ 15 h 170"/>
                <a:gd name="T12" fmla="*/ 101 w 197"/>
                <a:gd name="T13" fmla="*/ 20 h 170"/>
                <a:gd name="T14" fmla="*/ 106 w 197"/>
                <a:gd name="T15" fmla="*/ 15 h 170"/>
                <a:gd name="T16" fmla="*/ 144 w 197"/>
                <a:gd name="T17" fmla="*/ 0 h 170"/>
                <a:gd name="T18" fmla="*/ 181 w 197"/>
                <a:gd name="T19" fmla="*/ 15 h 170"/>
                <a:gd name="T20" fmla="*/ 197 w 197"/>
                <a:gd name="T21" fmla="*/ 53 h 170"/>
                <a:gd name="T22" fmla="*/ 181 w 197"/>
                <a:gd name="T23" fmla="*/ 90 h 170"/>
                <a:gd name="T24" fmla="*/ 104 w 197"/>
                <a:gd name="T25" fmla="*/ 169 h 170"/>
                <a:gd name="T26" fmla="*/ 101 w 197"/>
                <a:gd name="T27" fmla="*/ 170 h 170"/>
                <a:gd name="T28" fmla="*/ 59 w 197"/>
                <a:gd name="T29" fmla="*/ 7 h 170"/>
                <a:gd name="T30" fmla="*/ 26 w 197"/>
                <a:gd name="T31" fmla="*/ 20 h 170"/>
                <a:gd name="T32" fmla="*/ 26 w 197"/>
                <a:gd name="T33" fmla="*/ 85 h 170"/>
                <a:gd name="T34" fmla="*/ 101 w 197"/>
                <a:gd name="T35" fmla="*/ 161 h 170"/>
                <a:gd name="T36" fmla="*/ 176 w 197"/>
                <a:gd name="T37" fmla="*/ 85 h 170"/>
                <a:gd name="T38" fmla="*/ 176 w 197"/>
                <a:gd name="T39" fmla="*/ 85 h 170"/>
                <a:gd name="T40" fmla="*/ 176 w 197"/>
                <a:gd name="T41" fmla="*/ 20 h 170"/>
                <a:gd name="T42" fmla="*/ 111 w 197"/>
                <a:gd name="T43" fmla="*/ 20 h 170"/>
                <a:gd name="T44" fmla="*/ 104 w 197"/>
                <a:gd name="T45" fmla="*/ 27 h 170"/>
                <a:gd name="T46" fmla="*/ 99 w 197"/>
                <a:gd name="T47" fmla="*/ 27 h 170"/>
                <a:gd name="T48" fmla="*/ 91 w 197"/>
                <a:gd name="T49" fmla="*/ 20 h 170"/>
                <a:gd name="T50" fmla="*/ 59 w 197"/>
                <a:gd name="T51"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70">
                  <a:moveTo>
                    <a:pt x="101" y="170"/>
                  </a:moveTo>
                  <a:cubicBezTo>
                    <a:pt x="100" y="170"/>
                    <a:pt x="99" y="169"/>
                    <a:pt x="99" y="169"/>
                  </a:cubicBezTo>
                  <a:cubicBezTo>
                    <a:pt x="21" y="90"/>
                    <a:pt x="21" y="90"/>
                    <a:pt x="21" y="90"/>
                  </a:cubicBezTo>
                  <a:cubicBezTo>
                    <a:pt x="0" y="70"/>
                    <a:pt x="0" y="36"/>
                    <a:pt x="21" y="15"/>
                  </a:cubicBezTo>
                  <a:cubicBezTo>
                    <a:pt x="31" y="5"/>
                    <a:pt x="45" y="0"/>
                    <a:pt x="59" y="0"/>
                  </a:cubicBezTo>
                  <a:cubicBezTo>
                    <a:pt x="73" y="0"/>
                    <a:pt x="86" y="5"/>
                    <a:pt x="96" y="15"/>
                  </a:cubicBezTo>
                  <a:cubicBezTo>
                    <a:pt x="101" y="20"/>
                    <a:pt x="101" y="20"/>
                    <a:pt x="101" y="20"/>
                  </a:cubicBezTo>
                  <a:cubicBezTo>
                    <a:pt x="106" y="15"/>
                    <a:pt x="106" y="15"/>
                    <a:pt x="106" y="15"/>
                  </a:cubicBezTo>
                  <a:cubicBezTo>
                    <a:pt x="116" y="5"/>
                    <a:pt x="130" y="0"/>
                    <a:pt x="144" y="0"/>
                  </a:cubicBezTo>
                  <a:cubicBezTo>
                    <a:pt x="158" y="0"/>
                    <a:pt x="171" y="5"/>
                    <a:pt x="181" y="15"/>
                  </a:cubicBezTo>
                  <a:cubicBezTo>
                    <a:pt x="191" y="25"/>
                    <a:pt x="197" y="39"/>
                    <a:pt x="197" y="53"/>
                  </a:cubicBezTo>
                  <a:cubicBezTo>
                    <a:pt x="197" y="67"/>
                    <a:pt x="191" y="80"/>
                    <a:pt x="181" y="90"/>
                  </a:cubicBezTo>
                  <a:cubicBezTo>
                    <a:pt x="104" y="169"/>
                    <a:pt x="104" y="169"/>
                    <a:pt x="104" y="169"/>
                  </a:cubicBezTo>
                  <a:cubicBezTo>
                    <a:pt x="103" y="169"/>
                    <a:pt x="102" y="170"/>
                    <a:pt x="101" y="170"/>
                  </a:cubicBezTo>
                  <a:close/>
                  <a:moveTo>
                    <a:pt x="59" y="7"/>
                  </a:moveTo>
                  <a:cubicBezTo>
                    <a:pt x="46" y="7"/>
                    <a:pt x="35" y="12"/>
                    <a:pt x="26" y="20"/>
                  </a:cubicBezTo>
                  <a:cubicBezTo>
                    <a:pt x="8" y="38"/>
                    <a:pt x="8" y="67"/>
                    <a:pt x="26" y="85"/>
                  </a:cubicBezTo>
                  <a:cubicBezTo>
                    <a:pt x="101" y="161"/>
                    <a:pt x="101" y="161"/>
                    <a:pt x="101" y="161"/>
                  </a:cubicBezTo>
                  <a:cubicBezTo>
                    <a:pt x="176" y="85"/>
                    <a:pt x="176" y="85"/>
                    <a:pt x="176" y="85"/>
                  </a:cubicBezTo>
                  <a:cubicBezTo>
                    <a:pt x="176" y="85"/>
                    <a:pt x="176" y="85"/>
                    <a:pt x="176" y="85"/>
                  </a:cubicBezTo>
                  <a:cubicBezTo>
                    <a:pt x="194" y="67"/>
                    <a:pt x="194" y="38"/>
                    <a:pt x="176" y="20"/>
                  </a:cubicBezTo>
                  <a:cubicBezTo>
                    <a:pt x="158" y="2"/>
                    <a:pt x="129" y="2"/>
                    <a:pt x="111" y="20"/>
                  </a:cubicBezTo>
                  <a:cubicBezTo>
                    <a:pt x="104" y="27"/>
                    <a:pt x="104" y="27"/>
                    <a:pt x="104" y="27"/>
                  </a:cubicBezTo>
                  <a:cubicBezTo>
                    <a:pt x="102" y="28"/>
                    <a:pt x="100" y="28"/>
                    <a:pt x="99" y="27"/>
                  </a:cubicBezTo>
                  <a:cubicBezTo>
                    <a:pt x="91" y="20"/>
                    <a:pt x="91" y="20"/>
                    <a:pt x="91" y="20"/>
                  </a:cubicBezTo>
                  <a:cubicBezTo>
                    <a:pt x="83" y="12"/>
                    <a:pt x="71" y="7"/>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214">
              <a:extLst>
                <a:ext uri="{FF2B5EF4-FFF2-40B4-BE49-F238E27FC236}">
                  <a16:creationId xmlns:a16="http://schemas.microsoft.com/office/drawing/2014/main" id="{71771C00-96E0-0D2B-90B8-CABB3FF549AD}"/>
                </a:ext>
              </a:extLst>
            </p:cNvPr>
            <p:cNvSpPr>
              <a:spLocks/>
            </p:cNvSpPr>
            <p:nvPr/>
          </p:nvSpPr>
          <p:spPr bwMode="auto">
            <a:xfrm>
              <a:off x="2935" y="3646"/>
              <a:ext cx="22" cy="243"/>
            </a:xfrm>
            <a:custGeom>
              <a:avLst/>
              <a:gdLst>
                <a:gd name="T0" fmla="*/ 3 w 7"/>
                <a:gd name="T1" fmla="*/ 80 h 80"/>
                <a:gd name="T2" fmla="*/ 0 w 7"/>
                <a:gd name="T3" fmla="*/ 76 h 80"/>
                <a:gd name="T4" fmla="*/ 0 w 7"/>
                <a:gd name="T5" fmla="*/ 3 h 80"/>
                <a:gd name="T6" fmla="*/ 3 w 7"/>
                <a:gd name="T7" fmla="*/ 0 h 80"/>
                <a:gd name="T8" fmla="*/ 7 w 7"/>
                <a:gd name="T9" fmla="*/ 3 h 80"/>
                <a:gd name="T10" fmla="*/ 7 w 7"/>
                <a:gd name="T11" fmla="*/ 76 h 80"/>
                <a:gd name="T12" fmla="*/ 3 w 7"/>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 h="80">
                  <a:moveTo>
                    <a:pt x="3" y="80"/>
                  </a:moveTo>
                  <a:cubicBezTo>
                    <a:pt x="1" y="80"/>
                    <a:pt x="0" y="78"/>
                    <a:pt x="0" y="76"/>
                  </a:cubicBezTo>
                  <a:cubicBezTo>
                    <a:pt x="0" y="3"/>
                    <a:pt x="0" y="3"/>
                    <a:pt x="0" y="3"/>
                  </a:cubicBezTo>
                  <a:cubicBezTo>
                    <a:pt x="0" y="1"/>
                    <a:pt x="1" y="0"/>
                    <a:pt x="3" y="0"/>
                  </a:cubicBezTo>
                  <a:cubicBezTo>
                    <a:pt x="5" y="0"/>
                    <a:pt x="7" y="1"/>
                    <a:pt x="7" y="3"/>
                  </a:cubicBezTo>
                  <a:cubicBezTo>
                    <a:pt x="7" y="76"/>
                    <a:pt x="7" y="76"/>
                    <a:pt x="7" y="76"/>
                  </a:cubicBezTo>
                  <a:cubicBezTo>
                    <a:pt x="7" y="78"/>
                    <a:pt x="5" y="80"/>
                    <a:pt x="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215">
              <a:extLst>
                <a:ext uri="{FF2B5EF4-FFF2-40B4-BE49-F238E27FC236}">
                  <a16:creationId xmlns:a16="http://schemas.microsoft.com/office/drawing/2014/main" id="{5FE90643-239D-2683-1349-E9C38A745EEF}"/>
                </a:ext>
              </a:extLst>
            </p:cNvPr>
            <p:cNvSpPr>
              <a:spLocks/>
            </p:cNvSpPr>
            <p:nvPr/>
          </p:nvSpPr>
          <p:spPr bwMode="auto">
            <a:xfrm>
              <a:off x="2823" y="3755"/>
              <a:ext cx="243" cy="22"/>
            </a:xfrm>
            <a:custGeom>
              <a:avLst/>
              <a:gdLst>
                <a:gd name="T0" fmla="*/ 77 w 80"/>
                <a:gd name="T1" fmla="*/ 7 h 7"/>
                <a:gd name="T2" fmla="*/ 4 w 80"/>
                <a:gd name="T3" fmla="*/ 7 h 7"/>
                <a:gd name="T4" fmla="*/ 0 w 80"/>
                <a:gd name="T5" fmla="*/ 4 h 7"/>
                <a:gd name="T6" fmla="*/ 4 w 80"/>
                <a:gd name="T7" fmla="*/ 0 h 7"/>
                <a:gd name="T8" fmla="*/ 77 w 80"/>
                <a:gd name="T9" fmla="*/ 0 h 7"/>
                <a:gd name="T10" fmla="*/ 80 w 80"/>
                <a:gd name="T11" fmla="*/ 4 h 7"/>
                <a:gd name="T12" fmla="*/ 77 w 8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80" h="7">
                  <a:moveTo>
                    <a:pt x="77" y="7"/>
                  </a:moveTo>
                  <a:cubicBezTo>
                    <a:pt x="4" y="7"/>
                    <a:pt x="4" y="7"/>
                    <a:pt x="4" y="7"/>
                  </a:cubicBezTo>
                  <a:cubicBezTo>
                    <a:pt x="2" y="7"/>
                    <a:pt x="0" y="6"/>
                    <a:pt x="0" y="4"/>
                  </a:cubicBezTo>
                  <a:cubicBezTo>
                    <a:pt x="0" y="2"/>
                    <a:pt x="2" y="0"/>
                    <a:pt x="4" y="0"/>
                  </a:cubicBezTo>
                  <a:cubicBezTo>
                    <a:pt x="77" y="0"/>
                    <a:pt x="77" y="0"/>
                    <a:pt x="77" y="0"/>
                  </a:cubicBezTo>
                  <a:cubicBezTo>
                    <a:pt x="79" y="0"/>
                    <a:pt x="80" y="2"/>
                    <a:pt x="80" y="4"/>
                  </a:cubicBezTo>
                  <a:cubicBezTo>
                    <a:pt x="80" y="6"/>
                    <a:pt x="79" y="7"/>
                    <a:pt x="7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772443425"/>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MS-Enterprise-Template_4.2" id="{2F07707F-1532-A14B-8D48-ABA343F7831B}" vid="{27B4A98F-D3A2-FB49-ADF5-9BD18ADF4E33}"/>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6DF37E9B-7E4D-7140-929D-782DD037E621}"/>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29D96844-1978-6F46-92D2-4CDC707572B6}"/>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B73E4F20-8D8B-0949-B955-789D280E3A90}"/>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87808069-2D92-8646-A4A6-98B51728D7A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SharedWithUsers xmlns="09d0e43e-15cf-4af3-8a13-c3883c332804">
      <UserInfo>
        <DisplayName>Tori Sidell</DisplayName>
        <AccountId>412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77F6EF-06FF-4580-A60D-0A5B66659A0A}">
  <ds:schemaRefs>
    <ds:schemaRef ds:uri="09d0e43e-15cf-4af3-8a13-c3883c332804"/>
    <ds:schemaRef ds:uri="e4e07194-0b75-4e7a-9826-68e4c98ce6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467EDFF-4BFE-4B01-B58E-52AECE5DB385}">
  <ds:schemaRefs>
    <ds:schemaRef ds:uri="http://schemas.microsoft.com/sharepoint/v3/contenttype/forms"/>
  </ds:schemaRefs>
</ds:datastoreItem>
</file>

<file path=customXml/itemProps3.xml><?xml version="1.0" encoding="utf-8"?>
<ds:datastoreItem xmlns:ds="http://schemas.openxmlformats.org/officeDocument/2006/customXml" ds:itemID="{5E845562-76ED-4C5B-965B-6893F3DAE15E}">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Humana_MS-Enterprise-Template_4.2.2023</Template>
  <TotalTime>0</TotalTime>
  <Words>7997</Words>
  <Application>Microsoft Office PowerPoint</Application>
  <PresentationFormat>Widescreen</PresentationFormat>
  <Paragraphs>563</Paragraphs>
  <Slides>34</Slides>
  <Notes>32</Notes>
  <HiddenSlides>0</HiddenSlides>
  <MMClips>0</MMClips>
  <ScaleCrop>false</ScaleCrop>
  <HeadingPairs>
    <vt:vector size="4" baseType="variant">
      <vt:variant>
        <vt:lpstr>Theme</vt:lpstr>
      </vt:variant>
      <vt:variant>
        <vt:i4>5</vt:i4>
      </vt:variant>
      <vt:variant>
        <vt:lpstr>Slide Titles</vt:lpstr>
      </vt:variant>
      <vt:variant>
        <vt:i4>34</vt:i4>
      </vt:variant>
    </vt:vector>
  </HeadingPairs>
  <TitlesOfParts>
    <vt:vector size="39" baseType="lpstr">
      <vt:lpstr>HUMANA - TITLE SLIDES - WHITE</vt:lpstr>
      <vt:lpstr>2022_HUMANA MASTER SLIDES</vt:lpstr>
      <vt:lpstr>2022_HUMANA - SECTION SLIDES</vt:lpstr>
      <vt:lpstr>2022_HUMANA - SOLID BACKGROUNDS</vt:lpstr>
      <vt:lpstr>BLANK</vt:lpstr>
      <vt:lpstr>PowerPoint Presentation</vt:lpstr>
      <vt:lpstr>Agenda</vt:lpstr>
      <vt:lpstr>PowerPoint Presentation</vt:lpstr>
      <vt:lpstr>5 ways offering a variety of plans can boost your sales</vt:lpstr>
      <vt:lpstr>Medicare Advantage and Medicare Supplement</vt:lpstr>
      <vt:lpstr>Other plans</vt:lpstr>
      <vt:lpstr>Increase year-round selling opportunities</vt:lpstr>
      <vt:lpstr>Election periods to know</vt:lpstr>
      <vt:lpstr>2 common plan switches:  Med Supp to MA, PDP to MAPD</vt:lpstr>
      <vt:lpstr>PowerPoint Presentation</vt:lpstr>
      <vt:lpstr>Consumer pain points</vt:lpstr>
      <vt:lpstr>Shopping triggers</vt:lpstr>
      <vt:lpstr>What beneficiaries want most</vt:lpstr>
      <vt:lpstr>Provider-first Shoppers</vt:lpstr>
      <vt:lpstr>Value Seekers</vt:lpstr>
      <vt:lpstr>Experience Seekers</vt:lpstr>
      <vt:lpstr>All the Extras</vt:lpstr>
      <vt:lpstr>PowerPoint Presentation</vt:lpstr>
      <vt:lpstr>Example 1: Andrew, 67</vt:lpstr>
      <vt:lpstr>Example 2: Janet, 66</vt:lpstr>
      <vt:lpstr>Example 3: Ron, 79</vt:lpstr>
      <vt:lpstr>PowerPoint Presentation</vt:lpstr>
      <vt:lpstr>Make it easy to say yes</vt:lpstr>
      <vt:lpstr>Some no-pressure invitations to enroll</vt:lpstr>
      <vt:lpstr>How to address 5 common objections</vt:lpstr>
      <vt:lpstr>How to address 5 common objections (continued)</vt:lpstr>
      <vt:lpstr>Create sales opportunities</vt:lpstr>
      <vt:lpstr>PowerPoint Presentation</vt:lpstr>
      <vt:lpstr>Playbooks</vt:lpstr>
      <vt:lpstr>Ignite and the MRC</vt:lpstr>
      <vt:lpstr>We’re here for you and your clients</vt:lpstr>
      <vt:lpstr>Thank you!</vt:lpstr>
      <vt:lpstr>Sources</vt:lpstr>
      <vt:lpstr>Sources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to reviewer</dc:title>
  <dc:creator>Deanne Gertner</dc:creator>
  <cp:lastModifiedBy>Kathryn Sharp</cp:lastModifiedBy>
  <cp:revision>12</cp:revision>
  <cp:lastPrinted>2023-03-23T16:58:52Z</cp:lastPrinted>
  <dcterms:created xsi:type="dcterms:W3CDTF">2023-02-17T23:05:00Z</dcterms:created>
  <dcterms:modified xsi:type="dcterms:W3CDTF">2023-06-20T18:54:05Z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0x01010094D5C4F7DAED8441AF5A2C8D5C0EE792</vt:lpwstr>
  </property>
  <property fmtid="{D5CDD505-2E9C-101B-9397-08002B2CF9AE}" pid="3" name="MediaServiceImageTags">
    <vt:lpwstr/>
  </property>
</Properties>
</file>