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4.xml" ContentType="application/vnd.openxmlformats-officedocument.theme+xml"/>
  <Override PartName="/ppt/slideLayouts/slideLayout9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8" r:id="rId4"/>
    <p:sldMasterId id="2147483700" r:id="rId5"/>
    <p:sldMasterId id="2147483751" r:id="rId6"/>
    <p:sldMasterId id="2147483775" r:id="rId7"/>
    <p:sldMasterId id="2147483782" r:id="rId8"/>
  </p:sldMasterIdLst>
  <p:notesMasterIdLst>
    <p:notesMasterId r:id="rId44"/>
  </p:notesMasterIdLst>
  <p:sldIdLst>
    <p:sldId id="256" r:id="rId9"/>
    <p:sldId id="3026" r:id="rId10"/>
    <p:sldId id="261" r:id="rId11"/>
    <p:sldId id="279" r:id="rId12"/>
    <p:sldId id="2993" r:id="rId13"/>
    <p:sldId id="2994" r:id="rId14"/>
    <p:sldId id="3020" r:id="rId15"/>
    <p:sldId id="280" r:id="rId16"/>
    <p:sldId id="3016" r:id="rId17"/>
    <p:sldId id="3017" r:id="rId18"/>
    <p:sldId id="3018" r:id="rId19"/>
    <p:sldId id="2998" r:id="rId20"/>
    <p:sldId id="278" r:id="rId21"/>
    <p:sldId id="3000" r:id="rId22"/>
    <p:sldId id="3002" r:id="rId23"/>
    <p:sldId id="3024" r:id="rId24"/>
    <p:sldId id="3003" r:id="rId25"/>
    <p:sldId id="3005" r:id="rId26"/>
    <p:sldId id="3006" r:id="rId27"/>
    <p:sldId id="2957" r:id="rId28"/>
    <p:sldId id="3014" r:id="rId29"/>
    <p:sldId id="3028" r:id="rId30"/>
    <p:sldId id="2992" r:id="rId31"/>
    <p:sldId id="3012" r:id="rId32"/>
    <p:sldId id="3022" r:id="rId33"/>
    <p:sldId id="2821" r:id="rId34"/>
    <p:sldId id="3023" r:id="rId35"/>
    <p:sldId id="3009" r:id="rId36"/>
    <p:sldId id="2991" r:id="rId37"/>
    <p:sldId id="292" r:id="rId38"/>
    <p:sldId id="3030" r:id="rId39"/>
    <p:sldId id="3011" r:id="rId40"/>
    <p:sldId id="2779" r:id="rId41"/>
    <p:sldId id="298" r:id="rId42"/>
    <p:sldId id="3013"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3CFA00-A53E-B4DA-0B93-109281FD07D2}" name="Lizzy Byrd" initials="LB" userId="S::lbyrd@heinrich.com::f7962849-6d74-49c6-9e42-b2bb433b3168" providerId="AD"/>
  <p188:author id="{7AF24681-415B-34E3-8104-B6DA412E0905}" name="Kristan Butler" initials="KB" userId="S::kbutler@heinrich.com::b6f795cb-18f0-4563-acd9-6da6d8ebf11b"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3BB8A6A4-A25F-7DF9-0742-C74F3D0FC861}" name="Olivia Thomas" initials="OT" userId="S::othomas@heinrich.com::6a1b9532-4663-4b89-bae3-f478d655edb7" providerId="AD"/>
  <p188:author id="{758356C1-12E6-6DB8-010F-F0A45819DA15}" name="Dayna McTavish" initials="DM" userId="S::dmctavish@heinrich.com::72e2f25e-441d-4613-923b-10a56e04c020" providerId="AD"/>
  <p188:author id="{5346AFE5-3ECA-E70B-6CFF-D80D2431AF26}" name="Alex Becker" initials="AB" userId="S::abecker@heinrich.com::4ddfac86-0f0a-4e95-be17-43f166ade5fa" providerId="AD"/>
  <p188:author id="{B0E18FF6-F6C6-8758-EAA5-7D2A43E45D5F}" name="Brandon Munson" initials="BM" userId="S::bmunson@heinrich.com::5160aac1-d567-4add-a5d1-0d9df6a0ead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B9A1C"/>
    <a:srgbClr val="FF08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0F7FFA-4C6A-624F-A3B7-E83E81AB7220}" v="3" dt="2023-05-26T16:21:10.304"/>
    <p1510:client id="{486B1452-CB03-4E73-9A57-C71308B3333A}" v="9" dt="2023-05-26T16:20:46.759"/>
    <p1510:client id="{562E2921-D512-BCCA-D1FF-3ACCDF378C50}" v="2" dt="2023-06-09T21:13:44.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83207"/>
  </p:normalViewPr>
  <p:slideViewPr>
    <p:cSldViewPr snapToGrid="0">
      <p:cViewPr varScale="1">
        <p:scale>
          <a:sx n="94" d="100"/>
          <a:sy n="94" d="100"/>
        </p:scale>
        <p:origin x="127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75617D-F2E8-BD45-AE59-5A24BF125D77}" type="datetimeFigureOut">
              <a:rPr lang="en-US" smtClean="0"/>
              <a:t>6/20/2023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093979-EF4E-3345-A224-E2F300AA27D5}" type="slidenum">
              <a:rPr lang="en-US" smtClean="0"/>
              <a:t>‹#›</a:t>
            </a:fld>
            <a:endParaRPr lang="en-US"/>
          </a:p>
        </p:txBody>
      </p:sp>
    </p:spTree>
    <p:extLst>
      <p:ext uri="{BB962C8B-B14F-4D97-AF65-F5344CB8AC3E}">
        <p14:creationId xmlns:p14="http://schemas.microsoft.com/office/powerpoint/2010/main" val="3728526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a:solidFill>
                  <a:srgbClr val="000000"/>
                </a:solidFill>
                <a:effectLst/>
                <a:latin typeface="Calibri" panose="020F0502020204030204" pitchFamily="34" charset="0"/>
              </a:rPr>
              <a:t>Michael: </a:t>
            </a:r>
            <a:r>
              <a:rPr lang="en-US" sz="1200">
                <a:latin typeface="+mn-lt"/>
              </a:rPr>
              <a:t>Hello, agents! Welcome to “</a:t>
            </a:r>
            <a:r>
              <a:rPr lang="en-US"/>
              <a:t>Grow your book of business with these dental and vision lead generation and sales tactics</a:t>
            </a:r>
            <a:r>
              <a:rPr lang="en-US" sz="1200">
                <a:solidFill>
                  <a:srgbClr val="3F3F3F"/>
                </a:solidFill>
                <a:effectLst/>
                <a:latin typeface="+mn-lt"/>
              </a:rPr>
              <a:t>.” </a:t>
            </a:r>
            <a:r>
              <a:rPr lang="en-US" sz="1200">
                <a:latin typeface="+mn-lt"/>
              </a:rPr>
              <a:t>We’re happy to have you here and excited to show you how to help prospects get the dental and vision plans they need. </a:t>
            </a:r>
            <a:endParaRPr lang="en-US"/>
          </a:p>
          <a:p>
            <a:endParaRPr lang="en-US"/>
          </a:p>
          <a:p>
            <a:endParaRPr lang="en-US"/>
          </a:p>
        </p:txBody>
      </p:sp>
      <p:sp>
        <p:nvSpPr>
          <p:cNvPr id="4" name="Slide Number Placeholder 3"/>
          <p:cNvSpPr>
            <a:spLocks noGrp="1"/>
          </p:cNvSpPr>
          <p:nvPr>
            <p:ph type="sldNum" sz="quarter" idx="5"/>
          </p:nvPr>
        </p:nvSpPr>
        <p:spPr/>
        <p:txBody>
          <a:bodyPr/>
          <a:lstStyle/>
          <a:p>
            <a:fld id="{75093979-EF4E-3345-A224-E2F300AA27D5}" type="slidenum">
              <a:rPr lang="en-US" smtClean="0"/>
              <a:t>1</a:t>
            </a:fld>
            <a:endParaRPr lang="en-US"/>
          </a:p>
        </p:txBody>
      </p:sp>
    </p:spTree>
    <p:extLst>
      <p:ext uri="{BB962C8B-B14F-4D97-AF65-F5344CB8AC3E}">
        <p14:creationId xmlns:p14="http://schemas.microsoft.com/office/powerpoint/2010/main" val="2321242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a:t>
            </a:r>
            <a:r>
              <a:rPr lang="en-US"/>
              <a:t> Coming up behind the Baby Boomers is Gen X. They were the first generation to grow up with the internet, remember AOL? It’s no surprise that they were the first generation to embrace online shopping, including buying healthcare online. With our Agent Online Application, you can send them a link to up to 3 plans via email and they can sign up online, while you still get the commission. They’re also more brand loyal than other generations. </a:t>
            </a:r>
          </a:p>
          <a:p>
            <a:endParaRPr lang="en-US"/>
          </a:p>
          <a:p>
            <a:r>
              <a:rPr lang="en-US" b="1"/>
              <a:t>Michael: </a:t>
            </a:r>
            <a:r>
              <a:rPr lang="en-US"/>
              <a:t>Marketing wise, Gen X is starting the trend of people who are looking for authenticity and transparency. They want direct marketing that’s visual and story-based. </a:t>
            </a:r>
            <a:endParaRPr lang="en-US">
              <a:cs typeface="Calibri"/>
            </a:endParaRPr>
          </a:p>
        </p:txBody>
      </p:sp>
      <p:sp>
        <p:nvSpPr>
          <p:cNvPr id="4" name="Slide Number Placeholder 3"/>
          <p:cNvSpPr>
            <a:spLocks noGrp="1"/>
          </p:cNvSpPr>
          <p:nvPr>
            <p:ph type="sldNum" sz="quarter" idx="5"/>
          </p:nvPr>
        </p:nvSpPr>
        <p:spPr/>
        <p:txBody>
          <a:bodyPr/>
          <a:lstStyle/>
          <a:p>
            <a:fld id="{75093979-EF4E-3345-A224-E2F300AA27D5}" type="slidenum">
              <a:rPr lang="en-US" smtClean="0"/>
              <a:t>10</a:t>
            </a:fld>
            <a:endParaRPr lang="en-US"/>
          </a:p>
        </p:txBody>
      </p:sp>
    </p:spTree>
    <p:extLst>
      <p:ext uri="{BB962C8B-B14F-4D97-AF65-F5344CB8AC3E}">
        <p14:creationId xmlns:p14="http://schemas.microsoft.com/office/powerpoint/2010/main" val="3689174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 </a:t>
            </a:r>
            <a:r>
              <a:rPr lang="en-US" b="0"/>
              <a:t>Coming up after Gen X are </a:t>
            </a:r>
            <a:r>
              <a:rPr lang="en-US"/>
              <a:t>Millennials and Gen Z. Millennials are now the largest workforce in America. They’re also less healthy than Gen X was at their age. You can help them by focusing on preventative health, like consistent dental visits and cleanings. </a:t>
            </a:r>
          </a:p>
          <a:p>
            <a:endParaRPr lang="en-US"/>
          </a:p>
          <a:p>
            <a:r>
              <a:rPr lang="en-US" b="1" i="0" u="none" strike="noStrike">
                <a:solidFill>
                  <a:srgbClr val="000000"/>
                </a:solidFill>
                <a:effectLst/>
                <a:latin typeface="Calibri" panose="020F0502020204030204" pitchFamily="34" charset="0"/>
              </a:rPr>
              <a:t>Michael:</a:t>
            </a:r>
            <a:r>
              <a:rPr lang="en-US" b="1"/>
              <a:t> </a:t>
            </a:r>
            <a:r>
              <a:rPr lang="en-US" b="0"/>
              <a:t>One</a:t>
            </a:r>
            <a:r>
              <a:rPr lang="en-US"/>
              <a:t> way Gen X and Millennials are like Gen Z is they’re also shopping online and looking for authenticity in their marketing. And they’re also getting used to a lot of video marketing, short sweet, content. Maybe you can post Facebook reels that show a personal side. Like a video of you visiting the dentist or picking out new glasses. Or a video of you picking out an electric toothbrush or deciding on toothpaste. Creating short, personal stories that connect to dental and vision could be one way you can reach this audience through social media.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75093979-EF4E-3345-A224-E2F300AA27D5}" type="slidenum">
              <a:rPr lang="en-US" smtClean="0"/>
              <a:t>11</a:t>
            </a:fld>
            <a:endParaRPr lang="en-US"/>
          </a:p>
        </p:txBody>
      </p:sp>
    </p:spTree>
    <p:extLst>
      <p:ext uri="{BB962C8B-B14F-4D97-AF65-F5344CB8AC3E}">
        <p14:creationId xmlns:p14="http://schemas.microsoft.com/office/powerpoint/2010/main" val="430311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a:t>
            </a:r>
            <a:r>
              <a:rPr lang="en-US"/>
              <a:t> Let’s take an even closer look at where people are right now. There’s concern about the economy, 51% believe it’ll get worse in the next 6 months. There’s a trend of downsizing, budgeting and simplicity. Have you noticed that?   </a:t>
            </a:r>
          </a:p>
          <a:p>
            <a:endParaRPr lang="en-US"/>
          </a:p>
          <a:p>
            <a:r>
              <a:rPr lang="en-US" b="1" i="0" u="none" strike="noStrike">
                <a:solidFill>
                  <a:srgbClr val="000000"/>
                </a:solidFill>
                <a:effectLst/>
                <a:latin typeface="Calibri" panose="020F0502020204030204" pitchFamily="34" charset="0"/>
              </a:rPr>
              <a:t>David</a:t>
            </a:r>
            <a:r>
              <a:rPr lang="en-US" b="1"/>
              <a:t>:</a:t>
            </a:r>
            <a:r>
              <a:rPr lang="en-US"/>
              <a:t> Yes, people are worried about the future and planning for it. How can you help? Could you offer a plan that’s more affordable than what they have? Or a plan that will help save them money down the line? You could help them see preventative maintenance, like teeth cleaning, could help them avoid more expensive work down the line, like having to get a root canal later. </a:t>
            </a:r>
            <a:endParaRPr lang="en-US">
              <a:cs typeface="Calibri"/>
            </a:endParaRPr>
          </a:p>
        </p:txBody>
      </p:sp>
      <p:sp>
        <p:nvSpPr>
          <p:cNvPr id="4" name="Slide Number Placeholder 3"/>
          <p:cNvSpPr>
            <a:spLocks noGrp="1"/>
          </p:cNvSpPr>
          <p:nvPr>
            <p:ph type="sldNum" sz="quarter" idx="5"/>
          </p:nvPr>
        </p:nvSpPr>
        <p:spPr/>
        <p:txBody>
          <a:bodyPr/>
          <a:lstStyle/>
          <a:p>
            <a:fld id="{75093979-EF4E-3345-A224-E2F300AA27D5}" type="slidenum">
              <a:rPr lang="en-US" smtClean="0"/>
              <a:t>12</a:t>
            </a:fld>
            <a:endParaRPr lang="en-US"/>
          </a:p>
        </p:txBody>
      </p:sp>
    </p:spTree>
    <p:extLst>
      <p:ext uri="{BB962C8B-B14F-4D97-AF65-F5344CB8AC3E}">
        <p14:creationId xmlns:p14="http://schemas.microsoft.com/office/powerpoint/2010/main" val="29565836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a:solidFill>
                  <a:srgbClr val="000000"/>
                </a:solidFill>
                <a:effectLst/>
                <a:latin typeface="Calibri" panose="020F0502020204030204" pitchFamily="34" charset="0"/>
              </a:rPr>
              <a:t>Michael</a:t>
            </a:r>
            <a:r>
              <a:rPr lang="en-US" b="1"/>
              <a:t>: </a:t>
            </a:r>
            <a:r>
              <a:rPr lang="en-US" b="0"/>
              <a:t>Now that we understand a little more about our audience, let’s dig into lead generation strategies to reach them.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1007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Michael:</a:t>
            </a:r>
            <a:r>
              <a:rPr lang="en-US"/>
              <a:t> A strategy </a:t>
            </a:r>
            <a:r>
              <a:rPr lang="en-US" b="0"/>
              <a:t>I’ve found helpful is creating relationships with dental and vision facilities. I visit them to connect face to face and get to know the staff and office managers. But I don’t come by unless I have valuable information to share. I’ll let them know about our products that allow patients to get more services because we cover them. Once I get to know them, I’ll work my way up to lunch and learns. I’ll come by with coffee and donuts or breakfast sandwiches and show them our different </a:t>
            </a:r>
            <a:r>
              <a:rPr lang="en-US"/>
              <a:t>products</a:t>
            </a:r>
            <a:r>
              <a:rPr lang="en-US" b="0"/>
              <a:t> and what they can do for their patients. If I refer someone to their dental facility, I’ll let them know.</a:t>
            </a:r>
            <a:r>
              <a:rPr lang="en-US"/>
              <a:t> </a:t>
            </a:r>
          </a:p>
          <a:p>
            <a:endParaRPr lang="en-US" b="0"/>
          </a:p>
          <a:p>
            <a:r>
              <a:rPr lang="en-US" b="1"/>
              <a:t>David: </a:t>
            </a:r>
            <a:r>
              <a:rPr lang="en-US" b="0"/>
              <a:t>Creating relationships and showing how you can provide value are important. But remember, it’s important to remain compliant when providing</a:t>
            </a:r>
            <a:r>
              <a:rPr lang="en-US" b="1"/>
              <a:t> </a:t>
            </a:r>
            <a:r>
              <a:rPr lang="en-US" b="0"/>
              <a:t>food or products to these places.</a:t>
            </a:r>
            <a:r>
              <a:rPr lang="en-US"/>
              <a:t> </a:t>
            </a:r>
            <a:endParaRPr lang="en-US" b="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2467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David: </a:t>
            </a:r>
            <a:r>
              <a:rPr lang="en-US" b="0"/>
              <a:t>Beyond dental and vision practices, it’s also great to make connections with other businesses. Connect with businesses like realtors, financial institutions or gym managers. You can also join organizations, like Veteran Service Organizations</a:t>
            </a:r>
            <a:r>
              <a:rPr lang="en-US"/>
              <a:t>,</a:t>
            </a:r>
            <a:r>
              <a:rPr lang="en-US" b="0"/>
              <a:t> or other places in the community. Volunteering is another way to create relationships with non-profits or food banks. If you get the opportunity, joining the board of non-profits or organizations can be a great way to get to know more community members. What about you, Michael? What business relationships have you found to be most valuable?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a:defRPr/>
            </a:pPr>
            <a:r>
              <a:rPr lang="en-US" b="1"/>
              <a:t>Michael:</a:t>
            </a:r>
            <a:r>
              <a:rPr lang="en-US"/>
              <a:t> </a:t>
            </a:r>
            <a:r>
              <a:rPr lang="en-US" b="0"/>
              <a:t>&lt;Explain what business relationships have helped you.&gt;</a:t>
            </a: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7960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David: </a:t>
            </a:r>
            <a:r>
              <a:rPr lang="en-US" b="0"/>
              <a:t>Along with creating relationships with businesses, grassroots marketing is a great way to connect with prospects. Grassroots marketing is the number one way my agents are growing their business. </a:t>
            </a:r>
          </a:p>
          <a:p>
            <a:endParaRPr lang="en-US"/>
          </a:p>
        </p:txBody>
      </p:sp>
      <p:sp>
        <p:nvSpPr>
          <p:cNvPr id="4" name="Slide Number Placeholder 3"/>
          <p:cNvSpPr>
            <a:spLocks noGrp="1"/>
          </p:cNvSpPr>
          <p:nvPr>
            <p:ph type="sldNum" sz="quarter" idx="5"/>
          </p:nvPr>
        </p:nvSpPr>
        <p:spPr/>
        <p:txBody>
          <a:bodyPr/>
          <a:lstStyle/>
          <a:p>
            <a:fld id="{75093979-EF4E-3345-A224-E2F300AA27D5}" type="slidenum">
              <a:rPr lang="en-US" smtClean="0"/>
              <a:t>16</a:t>
            </a:fld>
            <a:endParaRPr lang="en-US"/>
          </a:p>
        </p:txBody>
      </p:sp>
    </p:spTree>
    <p:extLst>
      <p:ext uri="{BB962C8B-B14F-4D97-AF65-F5344CB8AC3E}">
        <p14:creationId xmlns:p14="http://schemas.microsoft.com/office/powerpoint/2010/main" val="85189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Michael: </a:t>
            </a:r>
            <a:r>
              <a:rPr lang="en-US" b="0"/>
              <a:t>You’ve got to get out there. As you can see, there are a lot of places you can set up to meet people and answer questions. Just remember to follow the compliance guidelines when doing any grassroots marketing, including avoiding any marketing in areas where people receive healthcare. What about you? Let us know in the chat </a:t>
            </a:r>
            <a:r>
              <a:rPr lang="en-US"/>
              <a:t>the locations</a:t>
            </a:r>
            <a:r>
              <a:rPr lang="en-US" b="0"/>
              <a:t> </a:t>
            </a:r>
            <a:r>
              <a:rPr lang="en-US"/>
              <a:t>that have</a:t>
            </a:r>
            <a:r>
              <a:rPr lang="en-US" b="0"/>
              <a:t> worked for you when finding new clients.</a:t>
            </a:r>
            <a:r>
              <a:rPr lang="en-US"/>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7430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David: </a:t>
            </a:r>
            <a:r>
              <a:rPr lang="en-US" sz="1200" b="0">
                <a:latin typeface="+mn-lt"/>
              </a:rPr>
              <a:t>Another important lead generation strategy, always ask for referrals! Word of mouth is essential to growing your book. Do you think referrals are important, Michael?</a:t>
            </a:r>
            <a:r>
              <a:rPr lang="en-US" sz="1200">
                <a:latin typeface="+mn-lt"/>
              </a:rPr>
              <a:t> </a:t>
            </a:r>
            <a:endParaRPr lang="en-US" sz="1200" b="0">
              <a:latin typeface="+mn-lt"/>
            </a:endParaRPr>
          </a:p>
          <a:p>
            <a:endParaRPr lang="en-US" sz="1200" b="0">
              <a:latin typeface="+mn-lt"/>
            </a:endParaRPr>
          </a:p>
          <a:p>
            <a:pPr>
              <a:defRPr/>
            </a:pPr>
            <a:r>
              <a:rPr lang="en-US" b="1"/>
              <a:t>Michael: </a:t>
            </a:r>
            <a:r>
              <a:rPr lang="en-US" b="0"/>
              <a:t>Yes,</a:t>
            </a:r>
            <a:r>
              <a:rPr lang="en-US" sz="1200" b="0">
                <a:latin typeface="+mn-lt"/>
              </a:rPr>
              <a:t> a big part of my lead generation is </a:t>
            </a:r>
            <a:r>
              <a:rPr lang="en-US"/>
              <a:t>being sure</a:t>
            </a:r>
            <a:r>
              <a:rPr lang="en-US" sz="1200" b="0">
                <a:latin typeface="+mn-lt"/>
              </a:rPr>
              <a:t> I’m servicing my book of business, checking in with members and helping them with any issues. That’s helped me gain a lot of referrals. I also don’t make contact without asking for a referral. </a:t>
            </a:r>
            <a:r>
              <a:rPr lang="en-US" sz="1200" b="0">
                <a:effectLst/>
                <a:latin typeface="+mn-lt"/>
                <a:cs typeface="Calibri"/>
              </a:rPr>
              <a:t>M</a:t>
            </a:r>
            <a:r>
              <a:rPr lang="en-US" sz="1200">
                <a:effectLst/>
                <a:latin typeface="+mn-lt"/>
                <a:ea typeface="Times New Roman" panose="02020603050405020304" pitchFamily="18" charset="0"/>
                <a:cs typeface="Calibri"/>
              </a:rPr>
              <a:t>y go to is “I really appreciate you talking to me and letting me help you. Please let me help your friends or family the way I helped you.” Hand out a few business cards in person, </a:t>
            </a:r>
            <a:r>
              <a:rPr lang="en-US" sz="1200">
                <a:latin typeface="+mn-lt"/>
                <a:ea typeface="Times New Roman" panose="02020603050405020304" pitchFamily="18" charset="0"/>
                <a:cs typeface="Calibri"/>
              </a:rPr>
              <a:t>be sure </a:t>
            </a:r>
            <a:r>
              <a:rPr lang="en-US" sz="1200">
                <a:effectLst/>
                <a:latin typeface="+mn-lt"/>
                <a:ea typeface="Times New Roman" panose="02020603050405020304" pitchFamily="18" charset="0"/>
                <a:cs typeface="Calibri"/>
              </a:rPr>
              <a:t>they know how to reach you. My philosophy is </a:t>
            </a:r>
            <a:r>
              <a:rPr lang="en-US">
                <a:ea typeface="Times New Roman" panose="02020603050405020304" pitchFamily="18" charset="0"/>
                <a:cs typeface="Calibri"/>
              </a:rPr>
              <a:t>that you’ve</a:t>
            </a:r>
            <a:r>
              <a:rPr lang="en-US" sz="1200">
                <a:effectLst/>
                <a:latin typeface="+mn-lt"/>
                <a:ea typeface="Times New Roman" panose="02020603050405020304" pitchFamily="18" charset="0"/>
                <a:cs typeface="Calibri"/>
              </a:rPr>
              <a:t> got to ask for referrals, if you don’t ask, you’re not going to get it.</a:t>
            </a:r>
            <a:r>
              <a:rPr lang="en-US" sz="1200">
                <a:latin typeface="+mn-lt"/>
                <a:ea typeface="Times New Roman" panose="02020603050405020304" pitchFamily="18" charset="0"/>
                <a:cs typeface="Calibri"/>
              </a:rPr>
              <a:t>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697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 </a:t>
            </a:r>
            <a:r>
              <a:rPr lang="en-US" b="0"/>
              <a:t>And don’t forget about your social media strategy. As we mentioned before, more people are looking online when it comes to healthcare.</a:t>
            </a:r>
            <a:r>
              <a:rPr lang="en-US"/>
              <a:t> </a:t>
            </a:r>
          </a:p>
          <a:p>
            <a:endParaRPr lang="en-US" b="0"/>
          </a:p>
          <a:p>
            <a:r>
              <a:rPr lang="en-US" b="1" i="0" u="none" strike="noStrike">
                <a:solidFill>
                  <a:srgbClr val="000000"/>
                </a:solidFill>
                <a:effectLst/>
                <a:latin typeface="Calibri" panose="020F0502020204030204" pitchFamily="34" charset="0"/>
              </a:rPr>
              <a:t>Michael</a:t>
            </a:r>
            <a:r>
              <a:rPr lang="en-US" b="1"/>
              <a:t>: </a:t>
            </a:r>
            <a:r>
              <a:rPr lang="en-US" b="0"/>
              <a:t>That’s true and the social media landscape is changing. What are your top tips when it comes to social media, David?</a:t>
            </a:r>
            <a:endParaRPr lang="en-US" b="0">
              <a:cs typeface="Calibri"/>
            </a:endParaRPr>
          </a:p>
          <a:p>
            <a:endParaRPr lang="en-US" b="0"/>
          </a:p>
          <a:p>
            <a:r>
              <a:rPr lang="en-US" b="1" i="0" u="none" strike="noStrike">
                <a:solidFill>
                  <a:srgbClr val="000000"/>
                </a:solidFill>
                <a:effectLst/>
                <a:latin typeface="Calibri" panose="020F0502020204030204" pitchFamily="34" charset="0"/>
              </a:rPr>
              <a:t>David</a:t>
            </a:r>
            <a:r>
              <a:rPr lang="en-US" b="1"/>
              <a:t>: </a:t>
            </a:r>
            <a:r>
              <a:rPr lang="en-US" b="0"/>
              <a:t>First, you should have a plan when posting, there should be a purpose behind every post. Post helpful information from trusted </a:t>
            </a:r>
            <a:r>
              <a:rPr lang="en-US"/>
              <a:t>resources so people can trust that you’re a good resource</a:t>
            </a:r>
            <a:r>
              <a:rPr lang="en-US" b="0"/>
              <a:t>. I also like to let people know I’m human by showing my personal side. You could make your dental and vision content more personal as well. Like we mentioned before, doing a Facebook reel where you go to the dentist or pick out glasses could be a way to make dental and vision more personal.</a:t>
            </a:r>
            <a:r>
              <a:rPr lang="en-US"/>
              <a:t> </a:t>
            </a:r>
            <a:endParaRPr lang="en-US" b="0">
              <a:cs typeface="Calibri"/>
            </a:endParaRPr>
          </a:p>
          <a:p>
            <a:endParaRPr lang="en-US" b="0"/>
          </a:p>
          <a:p>
            <a:r>
              <a:rPr lang="en-US" b="1" i="0" u="none" strike="noStrike">
                <a:solidFill>
                  <a:srgbClr val="000000"/>
                </a:solidFill>
                <a:effectLst/>
                <a:latin typeface="Calibri" panose="020F0502020204030204" pitchFamily="34" charset="0"/>
              </a:rPr>
              <a:t>Michael</a:t>
            </a:r>
            <a:r>
              <a:rPr lang="en-US" b="1"/>
              <a:t>: </a:t>
            </a:r>
            <a:r>
              <a:rPr lang="en-US" b="0"/>
              <a:t>You need to keep on top of it too, engage with other people. If someone comments, respond. Keep track of how it’s working, who’s responding, who’s sharing your content. Spread the word, tell people to like your Facebook page and add your social media info to your email signature. What social media strategies have worked for you? Let us know in the chat.</a:t>
            </a:r>
            <a:r>
              <a:rPr lang="en-US"/>
              <a:t> </a:t>
            </a:r>
            <a:endParaRPr lang="en-US" b="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0954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Calibri" panose="020F0502020204030204" pitchFamily="34" charset="0"/>
              </a:rPr>
              <a:t>Michael: </a:t>
            </a:r>
            <a:r>
              <a:rPr lang="en-US" b="0" i="0" u="none" strike="noStrike">
                <a:solidFill>
                  <a:srgbClr val="000000"/>
                </a:solidFill>
                <a:effectLst/>
                <a:latin typeface="Calibri" panose="020F0502020204030204" pitchFamily="34" charset="0"/>
              </a:rPr>
              <a:t>I’m Michael Renteria and Senior Sales Manager. &lt;Add reason why speaker is excited to be here.&gt;</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We’re glad to have you here. We’ve got a full agenda today, first we’re going to look at why you want to sell dental and vision plans. Then we’ll take a closer look at your audience. We’ll get into lead generation tips and strategies and talk about sales tactics to close the sale. Finally we’ll go through some additional resources for you to check out. </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1" i="0" u="none" strike="noStrike">
                <a:solidFill>
                  <a:srgbClr val="000000"/>
                </a:solidFill>
                <a:effectLst/>
                <a:latin typeface="Calibri" panose="020F0502020204030204" pitchFamily="34" charset="0"/>
              </a:rPr>
              <a:t>David: </a:t>
            </a:r>
            <a:r>
              <a:rPr lang="en-US" b="0" i="0" u="none" strike="noStrike">
                <a:solidFill>
                  <a:srgbClr val="000000"/>
                </a:solidFill>
                <a:effectLst/>
                <a:latin typeface="Calibri" panose="020F0502020204030204" pitchFamily="34" charset="0"/>
              </a:rPr>
              <a:t>And I’m David Heizer and Senior Manager, </a:t>
            </a:r>
            <a:r>
              <a:rPr lang="en-US" b="0" i="0" u="none" strike="noStrike" err="1">
                <a:solidFill>
                  <a:srgbClr val="000000"/>
                </a:solidFill>
                <a:effectLst/>
                <a:latin typeface="Calibri" panose="020F0502020204030204" pitchFamily="34" charset="0"/>
              </a:rPr>
              <a:t>MarketPoint</a:t>
            </a:r>
            <a:r>
              <a:rPr lang="en-US" b="0" i="0" u="none" strike="noStrike">
                <a:solidFill>
                  <a:srgbClr val="000000"/>
                </a:solidFill>
                <a:effectLst/>
                <a:latin typeface="Calibri" panose="020F0502020204030204" pitchFamily="34" charset="0"/>
              </a:rPr>
              <a:t> Sales. &lt;Add reason why speaker is excited to be here.&gt;</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Let’s hear from you! Tell us what you’re most interested in hearing about in the chat. </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75093979-EF4E-3345-A224-E2F300AA27D5}" type="slidenum">
              <a:rPr lang="en-US" smtClean="0"/>
              <a:t>2</a:t>
            </a:fld>
            <a:endParaRPr lang="en-US"/>
          </a:p>
        </p:txBody>
      </p:sp>
    </p:spTree>
    <p:extLst>
      <p:ext uri="{BB962C8B-B14F-4D97-AF65-F5344CB8AC3E}">
        <p14:creationId xmlns:p14="http://schemas.microsoft.com/office/powerpoint/2010/main" val="618603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Calibri" panose="020F0502020204030204" pitchFamily="34" charset="0"/>
              </a:rPr>
              <a:t>David</a:t>
            </a:r>
            <a:r>
              <a:rPr lang="en-US" b="1" dirty="0"/>
              <a:t>: </a:t>
            </a:r>
            <a:r>
              <a:rPr lang="en-US" sz="1200" kern="1200" dirty="0">
                <a:solidFill>
                  <a:schemeClr val="tx1"/>
                </a:solidFill>
                <a:effectLst/>
                <a:latin typeface="+mn-lt"/>
                <a:ea typeface="+mn-ea"/>
                <a:cs typeface="+mn-cs"/>
              </a:rPr>
              <a:t>We also have a number of marketing materials at the Marketing Resource Center to help you spread the word. There you’ll find pre-approved, customizable materials, including traditional </a:t>
            </a:r>
            <a:r>
              <a:rPr lang="en-US" sz="1200" dirty="0">
                <a:latin typeface="+mn-lt"/>
              </a:rPr>
              <a:t>materials—like </a:t>
            </a:r>
            <a:r>
              <a:rPr lang="en-US" sz="1200" kern="1200" dirty="0">
                <a:solidFill>
                  <a:schemeClr val="tx1"/>
                </a:solidFill>
                <a:effectLst/>
                <a:latin typeface="+mn-lt"/>
                <a:ea typeface="+mn-ea"/>
                <a:cs typeface="+mn-cs"/>
              </a:rPr>
              <a:t>flyers, mailers and more and digital materials, including social media posts. It’s easy to do direct email, social media posts or even bulk ship direct mail.</a:t>
            </a:r>
            <a:r>
              <a:rPr lang="en-US" sz="1200" dirty="0">
                <a:latin typeface="+mn-lt"/>
              </a:rPr>
              <a:t> </a:t>
            </a:r>
            <a:endParaRPr lang="en-US" dirty="0">
              <a:ea typeface="+mn-ea"/>
              <a:cs typeface="+mn-cs"/>
            </a:endParaRPr>
          </a:p>
          <a:p>
            <a:endParaRPr lang="en-US" sz="1200" kern="1200" dirty="0">
              <a:solidFill>
                <a:schemeClr val="tx1"/>
              </a:solidFill>
              <a:effectLst/>
              <a:latin typeface="+mn-lt"/>
              <a:ea typeface="+mn-ea"/>
              <a:cs typeface="+mn-cs"/>
            </a:endParaRPr>
          </a:p>
          <a:p>
            <a:r>
              <a:rPr lang="en-US" b="1" i="0" u="none" strike="noStrike" dirty="0">
                <a:solidFill>
                  <a:srgbClr val="000000"/>
                </a:solidFill>
                <a:effectLst/>
                <a:latin typeface="Calibri" panose="020F0502020204030204" pitchFamily="34" charset="0"/>
              </a:rPr>
              <a:t>Michael</a:t>
            </a:r>
            <a:r>
              <a:rPr lang="en-US" sz="1200" b="1" dirty="0">
                <a:latin typeface="+mn-lt"/>
              </a:rPr>
              <a:t>: </a:t>
            </a:r>
            <a:r>
              <a:rPr lang="en-US" sz="1200" kern="1200" dirty="0">
                <a:solidFill>
                  <a:schemeClr val="tx1"/>
                </a:solidFill>
                <a:effectLst/>
                <a:latin typeface="+mn-lt"/>
                <a:ea typeface="+mn-ea"/>
                <a:cs typeface="+mn-cs"/>
              </a:rPr>
              <a:t>Go to the Marketing Resource Center on Vantage and search dental and vision to find the latest materials.</a:t>
            </a:r>
            <a:r>
              <a:rPr lang="en-US" sz="1200" dirty="0">
                <a:latin typeface="+mn-lt"/>
              </a:rPr>
              <a:t> </a:t>
            </a:r>
            <a:r>
              <a:rPr lang="en-US" sz="1200" kern="1200" dirty="0">
                <a:solidFill>
                  <a:schemeClr val="tx1"/>
                </a:solidFill>
                <a:effectLst/>
                <a:latin typeface="+mn-lt"/>
                <a:ea typeface="+mn-ea"/>
                <a:cs typeface="+mn-cs"/>
              </a:rPr>
              <a:t>But remember before you post on social media, you need to take the </a:t>
            </a:r>
            <a:r>
              <a:rPr lang="en-US" sz="1200" dirty="0">
                <a:latin typeface="+mn-lt"/>
              </a:rPr>
              <a:t>mandatory training </a:t>
            </a:r>
            <a:r>
              <a:rPr lang="en-US" sz="1200" kern="1200" dirty="0">
                <a:solidFill>
                  <a:schemeClr val="tx1"/>
                </a:solidFill>
                <a:effectLst/>
                <a:latin typeface="+mn-lt"/>
                <a:ea typeface="+mn-ea"/>
                <a:cs typeface="+mn-cs"/>
              </a:rPr>
              <a:t>at </a:t>
            </a:r>
            <a:r>
              <a:rPr lang="en-US" sz="1200" kern="1200" dirty="0" err="1">
                <a:solidFill>
                  <a:schemeClr val="tx1"/>
                </a:solidFill>
                <a:effectLst/>
                <a:latin typeface="+mn-lt"/>
                <a:ea typeface="+mn-ea"/>
                <a:cs typeface="+mn-cs"/>
              </a:rPr>
              <a:t>MarketPoint</a:t>
            </a:r>
            <a:r>
              <a:rPr lang="en-US" sz="1200" kern="1200" dirty="0">
                <a:solidFill>
                  <a:schemeClr val="tx1"/>
                </a:solidFill>
                <a:effectLst/>
                <a:latin typeface="+mn-lt"/>
                <a:ea typeface="+mn-ea"/>
                <a:cs typeface="+mn-cs"/>
              </a:rPr>
              <a:t> University </a:t>
            </a:r>
            <a:r>
              <a:rPr lang="en-US" sz="1200" dirty="0">
                <a:latin typeface="+mn-lt"/>
              </a:rPr>
              <a:t>and abide by all CMS and Humana guidelines. </a:t>
            </a:r>
            <a:endParaRPr lang="en-US" sz="1200" kern="1200" dirty="0">
              <a:solidFill>
                <a:schemeClr val="tx1"/>
              </a:solidFill>
              <a:effectLst/>
              <a:latin typeface="+mn-lt"/>
              <a:cs typeface="Calibri"/>
            </a:endParaRPr>
          </a:p>
          <a:p>
            <a:endParaRPr lang="en-US" sz="800" b="0" dirty="0"/>
          </a:p>
          <a:p>
            <a:endParaRPr lang="en-US" dirty="0"/>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20</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50856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a:solidFill>
                  <a:srgbClr val="000000"/>
                </a:solidFill>
                <a:effectLst/>
                <a:latin typeface="Calibri" panose="020F0502020204030204" pitchFamily="34" charset="0"/>
              </a:rPr>
              <a:t>Michael</a:t>
            </a:r>
            <a:r>
              <a:rPr lang="en-US" b="1"/>
              <a:t>: </a:t>
            </a:r>
            <a:r>
              <a:rPr lang="en-US" b="0"/>
              <a:t>The MRC isn’t the only tool we suggest you use. What tools do you use David to keep track of potential clients?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a:defRPr/>
            </a:pPr>
            <a:r>
              <a:rPr lang="en-US" b="1" i="0" u="none" strike="noStrike">
                <a:solidFill>
                  <a:srgbClr val="000000"/>
                </a:solidFill>
                <a:effectLst/>
                <a:latin typeface="Calibri" panose="020F0502020204030204" pitchFamily="34" charset="0"/>
              </a:rPr>
              <a:t>David</a:t>
            </a:r>
            <a:r>
              <a:rPr lang="en-US" b="1"/>
              <a:t>: </a:t>
            </a:r>
            <a:r>
              <a:rPr lang="en-US" b="0"/>
              <a:t>I’d suggest career agents use Connection Hub to track their book of business.</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a:defRPr/>
            </a:pPr>
            <a:r>
              <a:rPr lang="en-US" b="1" i="0" u="none" strike="noStrike">
                <a:solidFill>
                  <a:srgbClr val="000000"/>
                </a:solidFill>
                <a:effectLst/>
                <a:latin typeface="Calibri" panose="020F0502020204030204" pitchFamily="34" charset="0"/>
              </a:rPr>
              <a:t>Michael</a:t>
            </a:r>
            <a:r>
              <a:rPr lang="en-US" b="1"/>
              <a:t>: </a:t>
            </a:r>
            <a:r>
              <a:rPr lang="en-US" b="0"/>
              <a:t>And partner agents can use a spreadsheet or a Customer Relationship Management tool to keep track of prospects. Follow up about once a quarter to check in and stay top of mind.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2561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a:solidFill>
                  <a:srgbClr val="000000"/>
                </a:solidFill>
                <a:effectLst/>
                <a:latin typeface="Calibri" panose="020F0502020204030204" pitchFamily="34" charset="0"/>
              </a:rPr>
              <a:t>David</a:t>
            </a:r>
            <a:r>
              <a:rPr lang="en-US" b="1"/>
              <a:t>: </a:t>
            </a:r>
            <a:r>
              <a:rPr lang="en-US"/>
              <a:t>Let’s do another poll question. There’s no right answer, what lead generation strategy has worked best for you?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75093979-EF4E-3345-A224-E2F300AA27D5}" type="slidenum">
              <a:rPr lang="en-US" smtClean="0"/>
              <a:t>22</a:t>
            </a:fld>
            <a:endParaRPr lang="en-US"/>
          </a:p>
        </p:txBody>
      </p:sp>
    </p:spTree>
    <p:extLst>
      <p:ext uri="{BB962C8B-B14F-4D97-AF65-F5344CB8AC3E}">
        <p14:creationId xmlns:p14="http://schemas.microsoft.com/office/powerpoint/2010/main" val="1030745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 </a:t>
            </a:r>
            <a:r>
              <a:rPr lang="en-US" b="0"/>
              <a:t>Very interesting, it’s great to see your poll answers. Now that we’ve talked lead generation, let’s get into sales tactics.</a:t>
            </a:r>
            <a:r>
              <a:rPr lang="en-US"/>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1747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Calibri" panose="020F0502020204030204" pitchFamily="34" charset="0"/>
              </a:rPr>
              <a:t>Michael:</a:t>
            </a:r>
            <a:r>
              <a:rPr lang="en-US" b="0" i="0" u="none" strike="noStrike">
                <a:solidFill>
                  <a:srgbClr val="000000"/>
                </a:solidFill>
                <a:effectLst/>
                <a:latin typeface="Calibri" panose="020F0502020204030204" pitchFamily="34" charset="0"/>
              </a:rPr>
              <a:t> First, for me, providing great customer service is a huge part of how I grow my book of business. It’s not just a product you’re offering your clients, it’s a service. That starts with knowing your stuff. Understanding how they can benefit from our plans is important. I like to find a good time so we can go over the product in detail. Go over the Summary of Benefits and be sure they understand how it works, the good and the less good. You don’t want any surprises, if there’s an enrollment fee, you want to be upfront. </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1" i="0" u="none" strike="noStrike">
                <a:solidFill>
                  <a:srgbClr val="000000"/>
                </a:solidFill>
                <a:effectLst/>
                <a:latin typeface="Calibri" panose="020F0502020204030204" pitchFamily="34" charset="0"/>
              </a:rPr>
              <a:t>David: </a:t>
            </a:r>
            <a:r>
              <a:rPr lang="en-US" b="0" i="0" u="none" strike="noStrike">
                <a:solidFill>
                  <a:srgbClr val="000000"/>
                </a:solidFill>
                <a:effectLst/>
                <a:latin typeface="Calibri" panose="020F0502020204030204" pitchFamily="34" charset="0"/>
              </a:rPr>
              <a:t>Not just knowing the product but listening is important. We’ll dive into the NEADs analysis next, but you need to be sure you’re listening to your clients. </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1" i="0" u="none" strike="noStrike">
                <a:solidFill>
                  <a:srgbClr val="000000"/>
                </a:solidFill>
                <a:effectLst/>
                <a:latin typeface="Calibri" panose="020F0502020204030204" pitchFamily="34" charset="0"/>
              </a:rPr>
              <a:t>Michael: </a:t>
            </a:r>
            <a:r>
              <a:rPr lang="en-US" b="0" i="0" u="none" strike="noStrike">
                <a:solidFill>
                  <a:srgbClr val="000000"/>
                </a:solidFill>
                <a:effectLst/>
                <a:latin typeface="Calibri" panose="020F0502020204030204" pitchFamily="34" charset="0"/>
              </a:rPr>
              <a:t>Listening is really important, David. You have two ears and one mouth for a reason. I’ve really built my business on listening and continuing to service my book, which is as important as putting someone in the product. Making those 3-30-60-90 day calls and being proactive, not just reactive. </a:t>
            </a:r>
            <a:endParaRPr lang="en-US"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24</a:t>
            </a:fld>
            <a:endParaRPr lang="en-US"/>
          </a:p>
        </p:txBody>
      </p:sp>
    </p:spTree>
    <p:extLst>
      <p:ext uri="{BB962C8B-B14F-4D97-AF65-F5344CB8AC3E}">
        <p14:creationId xmlns:p14="http://schemas.microsoft.com/office/powerpoint/2010/main" val="1934355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a:t> Let’s do another poll question. What does NEADs stand for? </a:t>
            </a:r>
          </a:p>
        </p:txBody>
      </p:sp>
      <p:sp>
        <p:nvSpPr>
          <p:cNvPr id="4" name="Slide Number Placeholder 3"/>
          <p:cNvSpPr>
            <a:spLocks noGrp="1"/>
          </p:cNvSpPr>
          <p:nvPr>
            <p:ph type="sldNum" sz="quarter" idx="5"/>
          </p:nvPr>
        </p:nvSpPr>
        <p:spPr/>
        <p:txBody>
          <a:bodyPr/>
          <a:lstStyle/>
          <a:p>
            <a:fld id="{75093979-EF4E-3345-A224-E2F300AA27D5}" type="slidenum">
              <a:rPr lang="en-US" smtClean="0"/>
              <a:t>25</a:t>
            </a:fld>
            <a:endParaRPr lang="en-US"/>
          </a:p>
        </p:txBody>
      </p:sp>
    </p:spTree>
    <p:extLst>
      <p:ext uri="{BB962C8B-B14F-4D97-AF65-F5344CB8AC3E}">
        <p14:creationId xmlns:p14="http://schemas.microsoft.com/office/powerpoint/2010/main" val="2893267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u="none" strike="noStrike" kern="1200">
                <a:solidFill>
                  <a:srgbClr val="000000"/>
                </a:solidFill>
                <a:effectLst/>
                <a:latin typeface="Calibri" panose="020F0502020204030204" pitchFamily="34" charset="0"/>
                <a:ea typeface="+mn-ea"/>
                <a:cs typeface="+mn-cs"/>
              </a:rPr>
              <a:t>David</a:t>
            </a:r>
            <a:r>
              <a:rPr lang="en-US" sz="1200" b="1" i="0" kern="1200">
                <a:solidFill>
                  <a:schemeClr val="tx1"/>
                </a:solidFill>
                <a:effectLst/>
                <a:latin typeface="+mn-lt"/>
                <a:ea typeface="+mn-ea"/>
                <a:cs typeface="+mn-cs"/>
              </a:rPr>
              <a:t>: </a:t>
            </a:r>
            <a:r>
              <a:rPr lang="en-US" sz="1200" b="0" i="0" kern="1200">
                <a:solidFill>
                  <a:schemeClr val="tx1"/>
                </a:solidFill>
                <a:effectLst/>
                <a:latin typeface="+mn-lt"/>
                <a:ea typeface="+mn-ea"/>
                <a:cs typeface="+mn-cs"/>
              </a:rPr>
              <a:t>If you answered b, you were right</a:t>
            </a:r>
            <a:r>
              <a:rPr lang="en-US" sz="1200" b="1" i="0" kern="1200">
                <a:solidFill>
                  <a:schemeClr val="tx1"/>
                </a:solidFill>
                <a:effectLst/>
                <a:latin typeface="+mn-lt"/>
                <a:ea typeface="+mn-ea"/>
                <a:cs typeface="+mn-cs"/>
              </a:rPr>
              <a:t>.</a:t>
            </a:r>
            <a:r>
              <a:rPr lang="en-US" sz="1200" b="0" i="0" kern="1200">
                <a:solidFill>
                  <a:schemeClr val="tx1"/>
                </a:solidFill>
                <a:effectLst/>
                <a:latin typeface="+mn-lt"/>
                <a:ea typeface="+mn-ea"/>
                <a:cs typeface="+mn-cs"/>
              </a:rPr>
              <a:t> NEADS stands for Now, Enjoy, Add or Alter, Decision and Summary.</a:t>
            </a:r>
            <a:r>
              <a:rPr lang="en-US" sz="1200"/>
              <a:t> </a:t>
            </a:r>
            <a:r>
              <a:rPr lang="en-US" sz="1200" b="0" i="0" kern="1200">
                <a:solidFill>
                  <a:schemeClr val="tx1"/>
                </a:solidFill>
                <a:effectLst/>
                <a:latin typeface="+mn-lt"/>
                <a:ea typeface="+mn-ea"/>
                <a:cs typeface="+mn-cs"/>
              </a:rPr>
              <a:t>Use Humana’s NEADS Analysis to determine what prospects would like in a plan. This process works when determining all plan types. In the Now phase, </a:t>
            </a:r>
            <a:r>
              <a:rPr lang="en-US" sz="1200"/>
              <a:t>check</a:t>
            </a:r>
            <a:r>
              <a:rPr lang="en-US" sz="1200" b="0" i="0" kern="1200">
                <a:solidFill>
                  <a:schemeClr val="tx1"/>
                </a:solidFill>
                <a:effectLst/>
                <a:latin typeface="+mn-lt"/>
                <a:ea typeface="+mn-ea"/>
                <a:cs typeface="+mn-cs"/>
              </a:rPr>
              <a:t> in about coverage. Do they have dental, vision and hearing coverage yet? What do they like about it? How much do they pay? Then you find out what they enjoy about their plan and what benefits, doctors, features and price point do they like.</a:t>
            </a:r>
            <a:r>
              <a:rPr lang="en-US" sz="1200"/>
              <a:t> </a:t>
            </a:r>
            <a:endParaRPr lang="en-US" sz="1200" b="0" i="0" kern="1200">
              <a:solidFill>
                <a:schemeClr val="tx1"/>
              </a:solidFill>
              <a:effectLst/>
              <a:latin typeface="+mn-lt"/>
              <a:ea typeface="+mn-ea"/>
              <a:cs typeface="+mn-cs"/>
            </a:endParaRPr>
          </a:p>
          <a:p>
            <a:pPr rtl="0" fontAlgn="base"/>
            <a:endParaRPr lang="en-US" sz="1200" b="0" i="0" kern="1200">
              <a:solidFill>
                <a:schemeClr val="tx1"/>
              </a:solidFill>
              <a:effectLst/>
              <a:latin typeface="+mn-lt"/>
              <a:ea typeface="+mn-ea"/>
              <a:cs typeface="+mn-cs"/>
            </a:endParaRPr>
          </a:p>
          <a:p>
            <a:r>
              <a:rPr lang="en-US" b="1" i="0" kern="1200">
                <a:effectLst/>
              </a:rPr>
              <a:t>Michael:</a:t>
            </a:r>
            <a:r>
              <a:rPr lang="en-US" b="1"/>
              <a:t> </a:t>
            </a:r>
            <a:r>
              <a:rPr lang="en-US" sz="1200" b="0" i="0" kern="1200">
                <a:solidFill>
                  <a:schemeClr val="tx1"/>
                </a:solidFill>
                <a:effectLst/>
                <a:latin typeface="+mn-lt"/>
                <a:ea typeface="+mn-ea"/>
                <a:cs typeface="+mn-cs"/>
              </a:rPr>
              <a:t>Once you’ve found out what works for them now, go to Add or Alter to learn what would they change to have better coverage? What are they hoping to gain and what’s important to them?</a:t>
            </a:r>
            <a:r>
              <a:rPr lang="en-US" sz="1200" b="0" i="0" kern="1200">
                <a:solidFill>
                  <a:schemeClr val="tx1"/>
                </a:solidFill>
                <a:effectLst/>
                <a:latin typeface="+mn-lt"/>
                <a:ea typeface="+mn-ea"/>
                <a:cs typeface="Calibri"/>
              </a:rPr>
              <a:t> </a:t>
            </a:r>
            <a:r>
              <a:rPr lang="en-US" sz="1200" b="0" i="0" kern="1200">
                <a:solidFill>
                  <a:schemeClr val="tx1"/>
                </a:solidFill>
                <a:effectLst/>
                <a:latin typeface="+mn-lt"/>
                <a:ea typeface="+mn-ea"/>
                <a:cs typeface="+mn-cs"/>
              </a:rPr>
              <a:t>After you’ve assessed their needs, it’s time to make a </a:t>
            </a:r>
            <a:r>
              <a:rPr lang="en-US" sz="1200"/>
              <a:t>decision—will</a:t>
            </a:r>
            <a:r>
              <a:rPr lang="en-US" sz="1200" b="0" i="0" kern="1200">
                <a:solidFill>
                  <a:schemeClr val="tx1"/>
                </a:solidFill>
                <a:effectLst/>
                <a:latin typeface="+mn-lt"/>
                <a:ea typeface="+mn-ea"/>
                <a:cs typeface="+mn-cs"/>
              </a:rPr>
              <a:t> they be enrolling today? Finally, summarize what you went over to </a:t>
            </a:r>
            <a:r>
              <a:rPr lang="en-US" sz="1200"/>
              <a:t>be sure</a:t>
            </a:r>
            <a:r>
              <a:rPr lang="en-US" sz="1200" b="0" i="0" kern="1200">
                <a:solidFill>
                  <a:schemeClr val="tx1"/>
                </a:solidFill>
                <a:effectLst/>
                <a:latin typeface="+mn-lt"/>
                <a:ea typeface="+mn-ea"/>
                <a:cs typeface="+mn-cs"/>
              </a:rPr>
              <a:t> you’re both on the same page.</a:t>
            </a:r>
            <a:r>
              <a:rPr lang="en-US" sz="1200"/>
              <a:t> </a:t>
            </a:r>
            <a:r>
              <a:rPr lang="en-US" sz="1200" b="0" i="0" kern="1200">
                <a:solidFill>
                  <a:schemeClr val="tx1"/>
                </a:solidFill>
                <a:effectLst/>
                <a:latin typeface="+mn-lt"/>
                <a:ea typeface="+mn-ea"/>
                <a:cs typeface="+mn-cs"/>
              </a:rPr>
              <a:t>Go to Humana </a:t>
            </a:r>
            <a:r>
              <a:rPr lang="en-US" sz="1200" b="0" i="0" kern="1200" err="1">
                <a:solidFill>
                  <a:schemeClr val="tx1"/>
                </a:solidFill>
                <a:effectLst/>
                <a:latin typeface="+mn-lt"/>
                <a:ea typeface="+mn-ea"/>
                <a:cs typeface="+mn-cs"/>
              </a:rPr>
              <a:t>MarketPoint</a:t>
            </a:r>
            <a:r>
              <a:rPr lang="en-US" sz="1200" b="0" i="0" kern="1200">
                <a:solidFill>
                  <a:schemeClr val="tx1"/>
                </a:solidFill>
                <a:effectLst/>
                <a:latin typeface="+mn-lt"/>
                <a:ea typeface="+mn-ea"/>
                <a:cs typeface="+mn-cs"/>
              </a:rPr>
              <a:t> University to find what you need to use the NEADS analysis.</a:t>
            </a:r>
            <a:r>
              <a:rPr lang="en-US" sz="1200"/>
              <a:t> </a:t>
            </a:r>
            <a:endParaRPr lang="en-US" sz="1200" b="0" i="0" kern="1200">
              <a:solidFill>
                <a:schemeClr val="tx1"/>
              </a:solidFill>
              <a:effectLst/>
              <a:latin typeface="+mn-lt"/>
              <a:cs typeface="Calibri"/>
            </a:endParaRPr>
          </a:p>
        </p:txBody>
      </p:sp>
      <p:sp>
        <p:nvSpPr>
          <p:cNvPr id="4" name="Header Placeholder 3"/>
          <p:cNvSpPr>
            <a:spLocks noGrp="1"/>
          </p:cNvSpPr>
          <p:nvPr>
            <p:ph type="hdr" sz="quarter"/>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32" rtl="0" eaLnBrk="1" fontAlgn="auto" latinLnBrk="0" hangingPunct="1">
                <a:lnSpc>
                  <a:spcPct val="100000"/>
                </a:lnSpc>
                <a:spcBef>
                  <a:spcPts val="0"/>
                </a:spcBef>
                <a:spcAft>
                  <a:spcPts val="0"/>
                </a:spcAft>
                <a:buClrTx/>
                <a:buSzTx/>
                <a:buFontTx/>
                <a:buNone/>
                <a:tabLst/>
                <a:defRPr/>
              </a:pPr>
              <a:t>26</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1615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a:t>
            </a:r>
            <a:r>
              <a:rPr lang="en-US"/>
              <a:t> The NEADs analysis is there to help you ask the right questions. Questions lead to understanding prospect’s needs. According to Vincent Ellis, the more questions he asked, the more reasons he found for why they needed a Humana plan.  </a:t>
            </a:r>
          </a:p>
        </p:txBody>
      </p:sp>
      <p:sp>
        <p:nvSpPr>
          <p:cNvPr id="4" name="Slide Number Placeholder 3"/>
          <p:cNvSpPr>
            <a:spLocks noGrp="1"/>
          </p:cNvSpPr>
          <p:nvPr>
            <p:ph type="sldNum" sz="quarter" idx="5"/>
          </p:nvPr>
        </p:nvSpPr>
        <p:spPr/>
        <p:txBody>
          <a:bodyPr/>
          <a:lstStyle/>
          <a:p>
            <a:fld id="{75093979-EF4E-3345-A224-E2F300AA27D5}" type="slidenum">
              <a:rPr lang="en-US" smtClean="0"/>
              <a:t>27</a:t>
            </a:fld>
            <a:endParaRPr lang="en-US"/>
          </a:p>
        </p:txBody>
      </p:sp>
    </p:spTree>
    <p:extLst>
      <p:ext uri="{BB962C8B-B14F-4D97-AF65-F5344CB8AC3E}">
        <p14:creationId xmlns:p14="http://schemas.microsoft.com/office/powerpoint/2010/main" val="831964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a:t>
            </a:r>
            <a:r>
              <a:rPr lang="en-US"/>
              <a:t> </a:t>
            </a:r>
            <a:r>
              <a:rPr lang="en-US" b="0"/>
              <a:t>Again, servicing your book of business is important if you want to grow your sales. Being there and going above and beyond for members. You’re offering a service, not just a product.</a:t>
            </a:r>
            <a:r>
              <a:rPr lang="en-US"/>
              <a:t> </a:t>
            </a:r>
          </a:p>
          <a:p>
            <a:endParaRPr lang="en-US" b="0"/>
          </a:p>
          <a:p>
            <a:r>
              <a:rPr lang="en-US" b="1"/>
              <a:t>David:</a:t>
            </a:r>
            <a:r>
              <a:rPr lang="en-US" b="0"/>
              <a:t> One good example of this from Vincent Ellis, a sales agent in Florida, is when one of his beneficiaries has a billing issue. He’ll call up the office manager of </a:t>
            </a:r>
            <a:r>
              <a:rPr lang="en-US"/>
              <a:t>the </a:t>
            </a:r>
            <a:r>
              <a:rPr lang="en-US" b="0"/>
              <a:t>dental </a:t>
            </a:r>
            <a:r>
              <a:rPr lang="en-US"/>
              <a:t>provider and</a:t>
            </a:r>
            <a:r>
              <a:rPr lang="en-US" b="0"/>
              <a:t> see if they can work it out.</a:t>
            </a:r>
            <a:r>
              <a:rPr lang="en-US"/>
              <a:t> </a:t>
            </a:r>
            <a:endParaRPr lang="en-US" b="0">
              <a:cs typeface="Calibri"/>
            </a:endParaRPr>
          </a:p>
          <a:p>
            <a:endParaRPr lang="en-US" b="0"/>
          </a:p>
          <a:p>
            <a:r>
              <a:rPr lang="en-US" b="1"/>
              <a:t>Michael:</a:t>
            </a:r>
            <a:r>
              <a:rPr lang="en-US" b="0"/>
              <a:t> Like Vincent said, taking ownership is important. That’s how I’ve grown my book of business, when members are happy with the service, they want to refer you to their friends and family.</a:t>
            </a:r>
            <a:r>
              <a:rPr lang="en-US"/>
              <a:t> </a:t>
            </a:r>
            <a:endParaRPr lang="en-US" b="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99969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a:t>
            </a:r>
            <a:r>
              <a:rPr lang="en-US"/>
              <a:t> Use Humana’s sales tools to make enrollment and serving your book easy. First, you can head over to Vantage to access the enrollment hub. Use the quote and enroll process with autofill to make enrollment faster and more accurate. </a:t>
            </a:r>
          </a:p>
          <a:p>
            <a:endParaRPr lang="en-US"/>
          </a:p>
          <a:p>
            <a:r>
              <a:rPr lang="en-US" b="1" i="0" u="none" strike="noStrike">
                <a:solidFill>
                  <a:srgbClr val="000000"/>
                </a:solidFill>
                <a:effectLst/>
                <a:latin typeface="Calibri" panose="020F0502020204030204" pitchFamily="34" charset="0"/>
              </a:rPr>
              <a:t>Michael</a:t>
            </a:r>
            <a:r>
              <a:rPr lang="en-US" b="1"/>
              <a:t>:</a:t>
            </a:r>
            <a:r>
              <a:rPr lang="en-US"/>
              <a:t> Like we’ve mentioned before, send clients a link to your Agent Online Application page and they can self-enroll, while you still get credit for the sale. Finally, you can get help from Service Inquiries if you have any client issues. Let us know in the chat what sales tools you find helpful. </a:t>
            </a:r>
            <a:endParaRPr lang="en-US">
              <a:cs typeface="Calibri"/>
            </a:endParaRPr>
          </a:p>
        </p:txBody>
      </p:sp>
      <p:sp>
        <p:nvSpPr>
          <p:cNvPr id="4" name="Slide Number Placeholder 3"/>
          <p:cNvSpPr>
            <a:spLocks noGrp="1"/>
          </p:cNvSpPr>
          <p:nvPr>
            <p:ph type="sldNum" sz="quarter" idx="5"/>
          </p:nvPr>
        </p:nvSpPr>
        <p:spPr/>
        <p:txBody>
          <a:bodyPr/>
          <a:lstStyle/>
          <a:p>
            <a:fld id="{D883F3F7-FDAC-FB41-AE84-D5D374DA0B59}" type="slidenum">
              <a:rPr lang="en-US" smtClean="0"/>
              <a:t>29</a:t>
            </a:fld>
            <a:endParaRPr lang="en-US"/>
          </a:p>
        </p:txBody>
      </p:sp>
    </p:spTree>
    <p:extLst>
      <p:ext uri="{BB962C8B-B14F-4D97-AF65-F5344CB8AC3E}">
        <p14:creationId xmlns:p14="http://schemas.microsoft.com/office/powerpoint/2010/main" val="342158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 </a:t>
            </a:r>
            <a:r>
              <a:rPr lang="en-US" b="0"/>
              <a:t>First, what’s in it for you? Why would you want to sell dental and vision plans?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79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 </a:t>
            </a:r>
            <a:r>
              <a:rPr lang="en-US" b="0"/>
              <a:t>We’re coming to the end. Let’s take a look at other Humana resources available to help you learn more.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57194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a:t>
            </a:r>
            <a:r>
              <a:rPr lang="en-US"/>
              <a:t> Take advantage of the rest of our virtual event. Visit our virtual booths to get more information or to chat with experts. Or download materials you want to keep into one easy place, into our virtual briefcase. You can rewatch this presentation, or other presentations, on demand, whenever you want. </a:t>
            </a:r>
          </a:p>
          <a:p>
            <a:endParaRPr lang="en-US"/>
          </a:p>
        </p:txBody>
      </p:sp>
      <p:sp>
        <p:nvSpPr>
          <p:cNvPr id="4" name="Slide Number Placeholder 3"/>
          <p:cNvSpPr>
            <a:spLocks noGrp="1"/>
          </p:cNvSpPr>
          <p:nvPr>
            <p:ph type="sldNum" sz="quarter" idx="5"/>
          </p:nvPr>
        </p:nvSpPr>
        <p:spPr/>
        <p:txBody>
          <a:bodyPr/>
          <a:lstStyle/>
          <a:p>
            <a:fld id="{D883F3F7-FDAC-FB41-AE84-D5D374DA0B59}" type="slidenum">
              <a:rPr lang="en-US" smtClean="0"/>
              <a:t>31</a:t>
            </a:fld>
            <a:endParaRPr lang="en-US"/>
          </a:p>
        </p:txBody>
      </p:sp>
    </p:spTree>
    <p:extLst>
      <p:ext uri="{BB962C8B-B14F-4D97-AF65-F5344CB8AC3E}">
        <p14:creationId xmlns:p14="http://schemas.microsoft.com/office/powerpoint/2010/main" val="2899176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a:t>
            </a:r>
            <a:r>
              <a:rPr lang="en-US"/>
              <a:t> But that’s not all. Humana has a lot more resources that you can use, like our dental and vision playbook. Or head to our Ignite pages to find out more about our dental and vision plans, including our Humana Extend plans. </a:t>
            </a:r>
          </a:p>
          <a:p>
            <a:endParaRPr lang="en-US"/>
          </a:p>
          <a:p>
            <a:r>
              <a:rPr lang="en-US" b="1" i="0" u="none" strike="noStrike">
                <a:solidFill>
                  <a:srgbClr val="000000"/>
                </a:solidFill>
                <a:effectLst/>
                <a:latin typeface="Calibri" panose="020F0502020204030204" pitchFamily="34" charset="0"/>
              </a:rPr>
              <a:t>Michael</a:t>
            </a:r>
            <a:r>
              <a:rPr lang="en-US" b="1"/>
              <a:t>:</a:t>
            </a:r>
            <a:r>
              <a:rPr lang="en-US"/>
              <a:t> Plus, you can watch our dental and vision webinar for more information. Or go to Humana </a:t>
            </a:r>
            <a:r>
              <a:rPr lang="en-US" err="1"/>
              <a:t>MarketPoint</a:t>
            </a:r>
            <a:r>
              <a:rPr lang="en-US"/>
              <a:t> University for more training. Finally, view our dental and vision grids on Vantage to get the breakdown of plans in your area.  </a:t>
            </a:r>
            <a:endParaRPr lang="en-US">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32</a:t>
            </a:fld>
            <a:endParaRPr lang="en-US"/>
          </a:p>
        </p:txBody>
      </p:sp>
    </p:spTree>
    <p:extLst>
      <p:ext uri="{BB962C8B-B14F-4D97-AF65-F5344CB8AC3E}">
        <p14:creationId xmlns:p14="http://schemas.microsoft.com/office/powerpoint/2010/main" val="498986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sz="1200" b="1"/>
              <a:t>: </a:t>
            </a:r>
            <a:r>
              <a:rPr lang="en-US" sz="1200" b="0"/>
              <a:t>And as always, your team is a major resource. Find them at </a:t>
            </a:r>
            <a:r>
              <a:rPr lang="en-US" sz="1200" b="0" err="1"/>
              <a:t>IgniteWithHumana.com</a:t>
            </a:r>
            <a:r>
              <a:rPr lang="en-US" sz="1200" b="0"/>
              <a:t>/Support. You can also reach out to Agent Support for any technical or enrollment issues. </a:t>
            </a:r>
            <a:endParaRPr lang="en-US" sz="1200">
              <a:cs typeface="Calibri"/>
            </a:endParaRPr>
          </a:p>
        </p:txBody>
      </p:sp>
      <p:sp>
        <p:nvSpPr>
          <p:cNvPr id="4" name="Header Placeholder 3"/>
          <p:cNvSpPr>
            <a:spLocks noGrp="1"/>
          </p:cNvSpPr>
          <p:nvPr>
            <p:ph type="hdr" sz="quarter"/>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32" rtl="0" eaLnBrk="1" fontAlgn="auto" latinLnBrk="0" hangingPunct="1">
                <a:lnSpc>
                  <a:spcPct val="100000"/>
                </a:lnSpc>
                <a:spcBef>
                  <a:spcPts val="0"/>
                </a:spcBef>
                <a:spcAft>
                  <a:spcPts val="0"/>
                </a:spcAft>
                <a:buClrTx/>
                <a:buSzTx/>
                <a:buFontTx/>
                <a:buNone/>
                <a:tabLst/>
                <a:defRPr/>
              </a:pPr>
              <a:t>33</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27429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 </a:t>
            </a:r>
            <a:r>
              <a:rPr lang="en-US" b="0"/>
              <a:t>Thank you so much for attending this presentation! Don’t forget: you can </a:t>
            </a:r>
            <a:r>
              <a:rPr lang="en-US"/>
              <a:t>rewatch</a:t>
            </a:r>
            <a:r>
              <a:rPr lang="en-US" b="0"/>
              <a:t> it any time on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4211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Michael:</a:t>
            </a:r>
            <a:r>
              <a:rPr lang="en-US"/>
              <a:t> Number one, the big reason why I sell dental and vision plans: I want to have a full suite of products to offer. You don’t want to be stuck in a box selling one thing. You want to have all the tools at your disposal to meet prospects’ needs. You don’t want them to have to go to another agent because you don’t offer the products they need. </a:t>
            </a:r>
          </a:p>
          <a:p>
            <a:endParaRPr lang="en-US"/>
          </a:p>
          <a:p>
            <a:r>
              <a:rPr lang="en-US" b="1"/>
              <a:t>David:</a:t>
            </a:r>
            <a:r>
              <a:rPr lang="en-US"/>
              <a:t> Plus, you can sell these plans year-round, so not only do you expand what you’re selling, but when you can sell it. It’s great to have products that you can sell outside of AEP. </a:t>
            </a: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A7C42-8707-DD43-B30B-6106BA23A4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2659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a:t>
            </a:r>
            <a:r>
              <a:rPr lang="en-US"/>
              <a:t> Selling these plans is also a great way to help grow your book of business. Now, when you step out your door, anyone over 18 is a potential sale. </a:t>
            </a:r>
          </a:p>
          <a:p>
            <a:endParaRPr lang="en-US"/>
          </a:p>
          <a:p>
            <a:r>
              <a:rPr lang="en-US" b="1" i="0" u="none" strike="noStrike">
                <a:solidFill>
                  <a:srgbClr val="000000"/>
                </a:solidFill>
                <a:effectLst/>
                <a:latin typeface="Calibri" panose="020F0502020204030204" pitchFamily="34" charset="0"/>
              </a:rPr>
              <a:t>David:</a:t>
            </a:r>
            <a:r>
              <a:rPr lang="en-US"/>
              <a:t> You can also improve your overall income, those IDV checks start adding up. Plus, it could lead to more Medicare sales down the line. IDV members might turn into Medicare Advantage members later on. A lot of agents who do well selling MA see an increase because they sell dental and vision plans as well. Why do you sell IDV plans? Let us know in the chat. </a:t>
            </a: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A7C42-8707-DD43-B30B-6106BA23A4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9704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 </a:t>
            </a:r>
            <a:r>
              <a:rPr lang="en-US" b="0"/>
              <a:t>Let’s take a closer look at your audience for dental and vision plans.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8554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b="1"/>
              <a:t>: </a:t>
            </a:r>
            <a:r>
              <a:rPr lang="en-US" b="0"/>
              <a:t>But first, let’s get into our first poll question. Take a guess, how many people in the </a:t>
            </a:r>
            <a:r>
              <a:rPr lang="en-US"/>
              <a:t>U.S. </a:t>
            </a:r>
            <a:r>
              <a:rPr lang="en-US" b="0"/>
              <a:t>do not have dental insurance?</a:t>
            </a:r>
            <a:r>
              <a:rPr lang="en-US"/>
              <a:t>  </a:t>
            </a:r>
          </a:p>
          <a:p>
            <a:endParaRPr lang="en-US"/>
          </a:p>
          <a:p>
            <a:endParaRPr lang="en-US"/>
          </a:p>
        </p:txBody>
      </p:sp>
      <p:sp>
        <p:nvSpPr>
          <p:cNvPr id="4" name="Slide Number Placeholder 3"/>
          <p:cNvSpPr>
            <a:spLocks noGrp="1"/>
          </p:cNvSpPr>
          <p:nvPr>
            <p:ph type="sldNum" sz="quarter" idx="5"/>
          </p:nvPr>
        </p:nvSpPr>
        <p:spPr/>
        <p:txBody>
          <a:bodyPr/>
          <a:lstStyle/>
          <a:p>
            <a:fld id="{75093979-EF4E-3345-A224-E2F300AA27D5}" type="slidenum">
              <a:rPr lang="en-US" smtClean="0"/>
              <a:t>7</a:t>
            </a:fld>
            <a:endParaRPr lang="en-US"/>
          </a:p>
        </p:txBody>
      </p:sp>
    </p:spTree>
    <p:extLst>
      <p:ext uri="{BB962C8B-B14F-4D97-AF65-F5344CB8AC3E}">
        <p14:creationId xmlns:p14="http://schemas.microsoft.com/office/powerpoint/2010/main" val="1034487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Michael</a:t>
            </a:r>
            <a:r>
              <a:rPr lang="en-US"/>
              <a:t>: If you guessed d, you’re right. 74 million Americans do not have dental insurance. And 46% of adults over age 30 are already showing signs of gum disease, so preventative maintenance is important. </a:t>
            </a:r>
          </a:p>
          <a:p>
            <a:endParaRPr lang="en-US"/>
          </a:p>
          <a:p>
            <a:r>
              <a:rPr lang="en-US" b="1" i="0" u="none" strike="noStrike">
                <a:solidFill>
                  <a:srgbClr val="000000"/>
                </a:solidFill>
                <a:effectLst/>
                <a:latin typeface="Calibri" panose="020F0502020204030204" pitchFamily="34" charset="0"/>
              </a:rPr>
              <a:t>David</a:t>
            </a:r>
            <a:r>
              <a:rPr lang="en-US" b="1"/>
              <a:t>:</a:t>
            </a:r>
            <a:r>
              <a:rPr lang="en-US"/>
              <a:t> And when it comes to the eyes 93 million adults in the U.S. are at high risk for vision loss. A lot of people avoid going to the eye doctor, more than 50% don’t get eye care because they’re not aware of vision care and they’re worried about what it will cost. That’s generally exacerbated by their lack of vision coverage. </a:t>
            </a:r>
            <a:endParaRPr lang="en-US">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8</a:t>
            </a:fld>
            <a:endParaRPr lang="en-US"/>
          </a:p>
        </p:txBody>
      </p:sp>
    </p:spTree>
    <p:extLst>
      <p:ext uri="{BB962C8B-B14F-4D97-AF65-F5344CB8AC3E}">
        <p14:creationId xmlns:p14="http://schemas.microsoft.com/office/powerpoint/2010/main" val="410372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latin typeface="Calibri" panose="020F0502020204030204" pitchFamily="34" charset="0"/>
              </a:rPr>
              <a:t>David</a:t>
            </a:r>
            <a:r>
              <a:rPr lang="en-US" b="1"/>
              <a:t>: </a:t>
            </a:r>
            <a:r>
              <a:rPr lang="en-US" b="0"/>
              <a:t>Let’s break down our prospects </a:t>
            </a:r>
            <a:r>
              <a:rPr lang="en-US"/>
              <a:t>by generation. You’re probably all familiar with Baby Boomers who are at the age where they’re buying Medicare Advantage. The younger Baby Boomers still aren’t quite eligible for Medicare, but they’re getting older and might start having issues with their teeth. They’re aging into Medicare and with people living longer, you could be setting up a relationship with them that could last for decades. This generation also has money; they’re responsible for 8.3 trillion dollars of spending in a year, about 56 cents of every dollar spent in the U.S. And they’re averaging about 6,000 dollars a year on healthcare.</a:t>
            </a:r>
          </a:p>
          <a:p>
            <a:endParaRPr lang="en-US"/>
          </a:p>
          <a:p>
            <a:r>
              <a:rPr lang="en-US" b="1" i="0" u="none" strike="noStrike">
                <a:solidFill>
                  <a:srgbClr val="000000"/>
                </a:solidFill>
                <a:effectLst/>
                <a:latin typeface="Calibri" panose="020F0502020204030204" pitchFamily="34" charset="0"/>
              </a:rPr>
              <a:t>Michael</a:t>
            </a:r>
            <a:r>
              <a:rPr lang="en-US" b="1"/>
              <a:t>:</a:t>
            </a:r>
            <a:r>
              <a:rPr lang="en-US"/>
              <a:t> When it comes to reaching this audience, a lot of times they’re listening to their children and their grandchildren about what to buy. You’ve probably been influenced by your children in buying something. So reaching them means using a marketing plan that isn’t directed at older people but more of an ageless strategy. Younger Baby Boomers are also starting to adapt to technology, so they’re becoming less hesitant about finding what they want online.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75093979-EF4E-3345-A224-E2F300AA27D5}" type="slidenum">
              <a:rPr lang="en-US" smtClean="0"/>
              <a:t>9</a:t>
            </a:fld>
            <a:endParaRPr lang="en-US"/>
          </a:p>
        </p:txBody>
      </p:sp>
    </p:spTree>
    <p:extLst>
      <p:ext uri="{BB962C8B-B14F-4D97-AF65-F5344CB8AC3E}">
        <p14:creationId xmlns:p14="http://schemas.microsoft.com/office/powerpoint/2010/main" val="10862338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721204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F6CAD-B1E5-44D4-9955-A2A57E55125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231A07D-0500-8D44-8093-550D0D9686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ED0645-6D0A-91EE-821E-C2D96AF81C6E}"/>
              </a:ext>
            </a:extLst>
          </p:cNvPr>
          <p:cNvSpPr>
            <a:spLocks noGrp="1"/>
          </p:cNvSpPr>
          <p:nvPr>
            <p:ph type="dt" sz="half" idx="10"/>
          </p:nvPr>
        </p:nvSpPr>
        <p:spPr/>
        <p:txBody>
          <a:bodyPr/>
          <a:lstStyle/>
          <a:p>
            <a:fld id="{D974EA53-99F1-384E-A069-88903553CF42}" type="datetimeFigureOut">
              <a:rPr lang="en-US" smtClean="0"/>
              <a:t>6/20/2023</a:t>
            </a:fld>
            <a:endParaRPr lang="en-US"/>
          </a:p>
        </p:txBody>
      </p:sp>
      <p:sp>
        <p:nvSpPr>
          <p:cNvPr id="5" name="Footer Placeholder 4">
            <a:extLst>
              <a:ext uri="{FF2B5EF4-FFF2-40B4-BE49-F238E27FC236}">
                <a16:creationId xmlns:a16="http://schemas.microsoft.com/office/drawing/2014/main" id="{23FA9DB1-71B2-F919-D101-610B852CF2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CB2CC9-5D63-B83A-47C0-6AC227D34555}"/>
              </a:ext>
            </a:extLst>
          </p:cNvPr>
          <p:cNvSpPr>
            <a:spLocks noGrp="1"/>
          </p:cNvSpPr>
          <p:nvPr>
            <p:ph type="sldNum" sz="quarter" idx="12"/>
          </p:nvPr>
        </p:nvSpPr>
        <p:spPr/>
        <p:txBody>
          <a:bodyPr/>
          <a:lstStyle/>
          <a:p>
            <a:fld id="{199FFF74-7370-834A-9C7A-BEE1B4F6354A}" type="slidenum">
              <a:rPr lang="en-US" smtClean="0"/>
              <a:t>‹#›</a:t>
            </a:fld>
            <a:endParaRPr lang="en-US"/>
          </a:p>
        </p:txBody>
      </p:sp>
    </p:spTree>
    <p:extLst>
      <p:ext uri="{BB962C8B-B14F-4D97-AF65-F5344CB8AC3E}">
        <p14:creationId xmlns:p14="http://schemas.microsoft.com/office/powerpoint/2010/main" val="236652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546280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146323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633741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70102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3277464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550736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662280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9879354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747847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print">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2025168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0534087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Footer</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1110499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09256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584876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5833037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10640148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7146322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7988231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r>
              <a:rPr lang="en-US"/>
              <a:t>Click icon to add picture</a:t>
            </a:r>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698270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r>
              <a:rPr lang="en-US"/>
              <a:t>Click icon to add picture</a:t>
            </a:r>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r>
              <a:rPr lang="en-US"/>
              <a:t>Click icon to add picture</a:t>
            </a:r>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36896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24099389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r>
              <a:rPr lang="en-US"/>
              <a:t>Click icon to add picture</a:t>
            </a:r>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r>
              <a:rPr lang="en-US"/>
              <a:t>Click icon to add picture</a:t>
            </a:r>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9035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r>
              <a:rPr lang="en-US"/>
              <a:t>Click icon to add picture</a:t>
            </a:r>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r>
              <a:rPr lang="en-US"/>
              <a:t>Click icon to add picture</a:t>
            </a:r>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75103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91523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31455422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r>
              <a:rPr lang="en-US"/>
              <a:t>Click icon to add chart</a:t>
            </a:r>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7989461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r>
              <a:rPr lang="en-US"/>
              <a:t>Click icon to add chart</a:t>
            </a:r>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175348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r>
              <a:rPr lang="en-US"/>
              <a:t>Click icon to add chart</a:t>
            </a:r>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r>
              <a:rPr lang="en-US"/>
              <a:t>Click icon to add chart</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r>
              <a:rPr lang="en-US"/>
              <a:t>Click icon to add chart</a:t>
            </a:r>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r>
              <a:rPr lang="en-US"/>
              <a:t>Click icon to add chart</a:t>
            </a:r>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Footer</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272125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r>
              <a:rPr lang="en-US"/>
              <a:t>Click icon to add chart</a:t>
            </a:r>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r>
              <a:rPr lang="en-US"/>
              <a:t>Click icon to add chart</a:t>
            </a:r>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r>
              <a:rPr lang="en-US"/>
              <a:t>Click icon to add chart</a:t>
            </a:r>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r>
              <a:rPr lang="en-US"/>
              <a:t>Click icon to add chart</a:t>
            </a:r>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7138530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0815082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r>
              <a:rPr lang="en-US"/>
              <a:t>Click icon to add table</a:t>
            </a:r>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710030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500034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r>
              <a:rPr lang="en-US"/>
              <a:t>Click icon to add picture</a:t>
            </a:r>
            <a:endParaRPr lang="uk-UA"/>
          </a:p>
        </p:txBody>
      </p:sp>
    </p:spTree>
    <p:extLst>
      <p:ext uri="{BB962C8B-B14F-4D97-AF65-F5344CB8AC3E}">
        <p14:creationId xmlns:p14="http://schemas.microsoft.com/office/powerpoint/2010/main" val="9891502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r>
              <a:rPr lang="en-US"/>
              <a:t>Click icon to add picture</a:t>
            </a:r>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40335821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r>
              <a:rPr lang="en-US"/>
              <a:t>Click icon to add picture</a:t>
            </a:r>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2344727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r>
              <a:rPr lang="en-US"/>
              <a:t>Click icon to add picture</a:t>
            </a:r>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Footer</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3421807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r>
              <a:rPr lang="en-US"/>
              <a:t>Click icon to add picture</a:t>
            </a:r>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Footer</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677293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0679015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Footer</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9375798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Footer</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3835737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3142185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r>
              <a:rPr lang="en-US"/>
              <a:t>Click icon to add picture</a:t>
            </a:r>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r>
              <a:rPr lang="en-US"/>
              <a:t>Click icon to add picture</a:t>
            </a:r>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r>
              <a:rPr lang="en-US"/>
              <a:t>Click icon to add picture</a:t>
            </a:r>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r>
              <a:rPr lang="en-US"/>
              <a:t>Click icon to add picture</a:t>
            </a:r>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Footer</a:t>
            </a:r>
          </a:p>
        </p:txBody>
      </p:sp>
    </p:spTree>
    <p:extLst>
      <p:ext uri="{BB962C8B-B14F-4D97-AF65-F5344CB8AC3E}">
        <p14:creationId xmlns:p14="http://schemas.microsoft.com/office/powerpoint/2010/main" val="1095775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6869153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Footer</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51117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Footer</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r>
              <a:rPr lang="en-US"/>
              <a:t>Click icon to add picture</a:t>
            </a:r>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8150473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Footer</a:t>
            </a:r>
          </a:p>
        </p:txBody>
      </p:sp>
    </p:spTree>
    <p:extLst>
      <p:ext uri="{BB962C8B-B14F-4D97-AF65-F5344CB8AC3E}">
        <p14:creationId xmlns:p14="http://schemas.microsoft.com/office/powerpoint/2010/main" val="1775090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Footer</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7520424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Footer</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9968142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Footer</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0183836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Footer</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931501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Footer</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0754420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855870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33792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39723173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Footer</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52354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09126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511083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55212009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322429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607537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7727455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587585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873517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16199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11249146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4209020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3793883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037793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76814049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23898678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419021734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335036945"/>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593102546"/>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863121761"/>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r>
              <a:rPr lang="en-US"/>
              <a:t>Click icon to add picture</a:t>
            </a:r>
          </a:p>
        </p:txBody>
      </p:sp>
    </p:spTree>
    <p:extLst>
      <p:ext uri="{BB962C8B-B14F-4D97-AF65-F5344CB8AC3E}">
        <p14:creationId xmlns:p14="http://schemas.microsoft.com/office/powerpoint/2010/main" val="2033309407"/>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27428500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print">
            <a:extLst>
              <a:ext uri="{28A0092B-C50C-407E-A947-70E740481C1C}">
                <a14:useLocalDpi xmlns:a14="http://schemas.microsoft.com/office/drawing/2010/main"/>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41816447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273982407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118019238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9846814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r>
              <a:rPr lang="en-US"/>
              <a:t>Click icon to add chart</a:t>
            </a:r>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r>
              <a:rPr lang="en-US"/>
              <a:t>Click icon to add chart</a:t>
            </a:r>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r>
              <a:rPr lang="en-US"/>
              <a:t>Click icon to add chart</a:t>
            </a:r>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r>
              <a:rPr lang="en-US"/>
              <a:t>Click icon to add chart</a:t>
            </a:r>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5908267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Footer</a:t>
            </a:r>
          </a:p>
        </p:txBody>
      </p:sp>
    </p:spTree>
    <p:extLst>
      <p:ext uri="{BB962C8B-B14F-4D97-AF65-F5344CB8AC3E}">
        <p14:creationId xmlns:p14="http://schemas.microsoft.com/office/powerpoint/2010/main" val="234642904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1418613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63650056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23592470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726617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125089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379456598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412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50" Type="http://schemas.openxmlformats.org/officeDocument/2006/relationships/slideLayout" Target="../slideLayouts/slideLayout60.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slideLayout" Target="../slideLayouts/slideLayout59.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8" Type="http://schemas.openxmlformats.org/officeDocument/2006/relationships/slideLayout" Target="../slideLayouts/slideLayout18.xml"/><Relationship Id="rId51" Type="http://schemas.openxmlformats.org/officeDocument/2006/relationships/theme" Target="../theme/theme2.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0" Type="http://schemas.openxmlformats.org/officeDocument/2006/relationships/slideLayout" Target="../slideLayouts/slideLayout30.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theme" Target="../theme/theme3.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7.xml"/><Relationship Id="rId7" Type="http://schemas.openxmlformats.org/officeDocument/2006/relationships/theme" Target="../theme/theme4.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24178691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Lst>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239804481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 id="2147483721" r:id="rId21"/>
    <p:sldLayoutId id="2147483722" r:id="rId22"/>
    <p:sldLayoutId id="2147483723" r:id="rId23"/>
    <p:sldLayoutId id="2147483724" r:id="rId24"/>
    <p:sldLayoutId id="2147483725" r:id="rId25"/>
    <p:sldLayoutId id="2147483726" r:id="rId26"/>
    <p:sldLayoutId id="2147483727" r:id="rId27"/>
    <p:sldLayoutId id="2147483728" r:id="rId28"/>
    <p:sldLayoutId id="2147483729" r:id="rId29"/>
    <p:sldLayoutId id="2147483730" r:id="rId30"/>
    <p:sldLayoutId id="2147483731" r:id="rId31"/>
    <p:sldLayoutId id="2147483732" r:id="rId32"/>
    <p:sldLayoutId id="2147483733" r:id="rId33"/>
    <p:sldLayoutId id="2147483734" r:id="rId34"/>
    <p:sldLayoutId id="2147483735" r:id="rId35"/>
    <p:sldLayoutId id="2147483736" r:id="rId36"/>
    <p:sldLayoutId id="2147483737" r:id="rId37"/>
    <p:sldLayoutId id="2147483738" r:id="rId38"/>
    <p:sldLayoutId id="2147483739" r:id="rId39"/>
    <p:sldLayoutId id="2147483740" r:id="rId40"/>
    <p:sldLayoutId id="2147483741" r:id="rId41"/>
    <p:sldLayoutId id="2147483742" r:id="rId42"/>
    <p:sldLayoutId id="2147483743" r:id="rId43"/>
    <p:sldLayoutId id="2147483744" r:id="rId44"/>
    <p:sldLayoutId id="2147483745" r:id="rId45"/>
    <p:sldLayoutId id="2147483746" r:id="rId46"/>
    <p:sldLayoutId id="2147483747" r:id="rId47"/>
    <p:sldLayoutId id="2147483748" r:id="rId48"/>
    <p:sldLayoutId id="2147483749" r:id="rId49"/>
    <p:sldLayoutId id="2147483750" r:id="rId50"/>
  </p:sldLayoutIdLst>
  <p:hf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124250269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84" r:id="rId24"/>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Tree>
    <p:extLst>
      <p:ext uri="{BB962C8B-B14F-4D97-AF65-F5344CB8AC3E}">
        <p14:creationId xmlns:p14="http://schemas.microsoft.com/office/powerpoint/2010/main" val="2336698070"/>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7574595"/>
      </p:ext>
    </p:extLst>
  </p:cSld>
  <p:clrMap bg1="lt1" tx1="dk1" bg2="lt2" tx2="dk2" accent1="accent1" accent2="accent2" accent3="accent3" accent4="accent4" accent5="accent5" accent6="accent6" hlink="hlink" folHlink="folHlink"/>
  <p:sldLayoutIdLst>
    <p:sldLayoutId id="2147483783" r:id="rId1"/>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3.xml"/><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67.png"/><Relationship Id="rId3" Type="http://schemas.openxmlformats.org/officeDocument/2006/relationships/image" Target="../media/image64.png"/><Relationship Id="rId7" Type="http://schemas.openxmlformats.org/officeDocument/2006/relationships/image" Target="../media/image74.png"/><Relationship Id="rId12"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73.png"/><Relationship Id="rId11" Type="http://schemas.openxmlformats.org/officeDocument/2006/relationships/image" Target="../media/image77.png"/><Relationship Id="rId5" Type="http://schemas.openxmlformats.org/officeDocument/2006/relationships/image" Target="../media/image72.png"/><Relationship Id="rId10" Type="http://schemas.openxmlformats.org/officeDocument/2006/relationships/image" Target="../media/image76.png"/><Relationship Id="rId4" Type="http://schemas.openxmlformats.org/officeDocument/2006/relationships/image" Target="../media/image71.png"/><Relationship Id="rId9" Type="http://schemas.openxmlformats.org/officeDocument/2006/relationships/image" Target="../media/image52.png"/><Relationship Id="rId14" Type="http://schemas.openxmlformats.org/officeDocument/2006/relationships/image" Target="../media/image7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jpeg"/></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0.png"/></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28.xml"/><Relationship Id="rId4" Type="http://schemas.openxmlformats.org/officeDocument/2006/relationships/image" Target="../media/image82.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3.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51.png"/><Relationship Id="rId5" Type="http://schemas.openxmlformats.org/officeDocument/2006/relationships/image" Target="../media/image86.png"/><Relationship Id="rId4" Type="http://schemas.openxmlformats.org/officeDocument/2006/relationships/image" Target="../media/image85.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90.png"/><Relationship Id="rId4" Type="http://schemas.openxmlformats.org/officeDocument/2006/relationships/image" Target="../media/image89.png"/></Relationships>
</file>

<file path=ppt/slides/_rels/slide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0.xml"/><Relationship Id="rId1" Type="http://schemas.openxmlformats.org/officeDocument/2006/relationships/slideLayout" Target="../slideLayouts/slideLayout66.xml"/></Relationships>
</file>

<file path=ppt/slides/_rels/slide3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3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3.xml"/><Relationship Id="rId1" Type="http://schemas.openxmlformats.org/officeDocument/2006/relationships/slideLayout" Target="../slideLayouts/slideLayout43.xml"/><Relationship Id="rId5" Type="http://schemas.openxmlformats.org/officeDocument/2006/relationships/image" Target="../media/image101.png"/><Relationship Id="rId4" Type="http://schemas.openxmlformats.org/officeDocument/2006/relationships/image" Target="../media/image100.jpeg"/></Relationships>
</file>

<file path=ppt/slides/_rels/slide3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hyperlink" Target="https://www.cdc.gov/oralhealth/basics/adult-oral-health/index.html" TargetMode="External"/><Relationship Id="rId7" Type="http://schemas.openxmlformats.org/officeDocument/2006/relationships/hyperlink" Target="https://www.gwi.com/reports/millennial-marketers-guide" TargetMode="External"/><Relationship Id="rId2" Type="http://schemas.openxmlformats.org/officeDocument/2006/relationships/hyperlink" Target="https://www.theguardian.com/us-news/2021/may/04/americans-dental-dentist-teeth-health-insurance" TargetMode="External"/><Relationship Id="rId1" Type="http://schemas.openxmlformats.org/officeDocument/2006/relationships/slideLayout" Target="../slideLayouts/slideLayout12.xml"/><Relationship Id="rId6" Type="http://schemas.openxmlformats.org/officeDocument/2006/relationships/hyperlink" Target="https://healthcaresuccess.com/blog/healthcare-marketing-agency/how-to-market-to-65-million-generation-x-consumers-to-win-their-business-loyalty.html" TargetMode="External"/><Relationship Id="rId5" Type="http://schemas.openxmlformats.org/officeDocument/2006/relationships/hyperlink" Target="https://www.conference-board.org/podcasts/ceo-perspectives/Baby-Boomers-The-Most-Important-Consumer" TargetMode="External"/><Relationship Id="rId4" Type="http://schemas.openxmlformats.org/officeDocument/2006/relationships/hyperlink" Target="https://www.cdc.gov/visionhealth/basics/ced/fastfacts.ht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22.xml"/><Relationship Id="rId5" Type="http://schemas.openxmlformats.org/officeDocument/2006/relationships/image" Target="../media/image52.png"/><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19E7E66-B3BA-0F1A-EE0A-2A4954C3485A}"/>
              </a:ext>
            </a:extLst>
          </p:cNvPr>
          <p:cNvSpPr>
            <a:spLocks noGrp="1"/>
          </p:cNvSpPr>
          <p:nvPr>
            <p:ph type="body" sz="quarter" idx="14"/>
          </p:nvPr>
        </p:nvSpPr>
        <p:spPr>
          <a:xfrm>
            <a:off x="5769864" y="914400"/>
            <a:ext cx="4383129" cy="5029200"/>
          </a:xfrm>
        </p:spPr>
        <p:txBody>
          <a:bodyPr>
            <a:normAutofit/>
          </a:bodyPr>
          <a:lstStyle/>
          <a:p>
            <a:r>
              <a:rPr lang="en-US" sz="4000"/>
              <a:t>Grow your book of business with these dental and vision lead generation </a:t>
            </a:r>
            <a:br>
              <a:rPr lang="en-US" sz="4000"/>
            </a:br>
            <a:r>
              <a:rPr lang="en-US" sz="4000"/>
              <a:t>and sales tactics </a:t>
            </a:r>
          </a:p>
        </p:txBody>
      </p:sp>
    </p:spTree>
    <p:extLst>
      <p:ext uri="{BB962C8B-B14F-4D97-AF65-F5344CB8AC3E}">
        <p14:creationId xmlns:p14="http://schemas.microsoft.com/office/powerpoint/2010/main" val="2635680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97B1C-61E2-D53D-E357-315C80F08D46}"/>
              </a:ext>
            </a:extLst>
          </p:cNvPr>
          <p:cNvSpPr>
            <a:spLocks noGrp="1"/>
          </p:cNvSpPr>
          <p:nvPr>
            <p:ph type="title"/>
          </p:nvPr>
        </p:nvSpPr>
        <p:spPr/>
        <p:txBody>
          <a:bodyPr/>
          <a:lstStyle/>
          <a:p>
            <a:r>
              <a:rPr lang="en-US">
                <a:solidFill>
                  <a:schemeClr val="accent2"/>
                </a:solidFill>
                <a:ea typeface="+mj-lt"/>
                <a:cs typeface="+mj-lt"/>
              </a:rPr>
              <a:t>Gen X: 1965</a:t>
            </a:r>
            <a:r>
              <a:rPr lang="en-US" i="0">
                <a:solidFill>
                  <a:schemeClr val="accent2"/>
                </a:solidFill>
                <a:effectLst/>
                <a:latin typeface="Gilmer"/>
              </a:rPr>
              <a:t>–</a:t>
            </a:r>
            <a:r>
              <a:rPr lang="en-US">
                <a:solidFill>
                  <a:schemeClr val="accent2"/>
                </a:solidFill>
                <a:ea typeface="+mj-lt"/>
                <a:cs typeface="+mj-lt"/>
              </a:rPr>
              <a:t>1980</a:t>
            </a:r>
            <a:r>
              <a:rPr lang="en-US" baseline="30000">
                <a:solidFill>
                  <a:schemeClr val="accent2"/>
                </a:solidFill>
                <a:ea typeface="+mj-lt"/>
                <a:cs typeface="+mj-lt"/>
              </a:rPr>
              <a:t>5</a:t>
            </a:r>
          </a:p>
        </p:txBody>
      </p:sp>
      <p:cxnSp>
        <p:nvCxnSpPr>
          <p:cNvPr id="3" name="Straight Arrow Connector 2">
            <a:extLst>
              <a:ext uri="{FF2B5EF4-FFF2-40B4-BE49-F238E27FC236}">
                <a16:creationId xmlns:a16="http://schemas.microsoft.com/office/drawing/2014/main" id="{84D93179-3947-661E-CF56-6BFF555CFC64}"/>
              </a:ext>
            </a:extLst>
          </p:cNvPr>
          <p:cNvCxnSpPr>
            <a:cxnSpLocks/>
          </p:cNvCxnSpPr>
          <p:nvPr/>
        </p:nvCxnSpPr>
        <p:spPr>
          <a:xfrm flipV="1">
            <a:off x="1274218" y="3424382"/>
            <a:ext cx="9654309" cy="64253"/>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61BE56C-0CF1-DF22-B89C-152E593FA3C6}"/>
              </a:ext>
            </a:extLst>
          </p:cNvPr>
          <p:cNvSpPr txBox="1"/>
          <p:nvPr/>
        </p:nvSpPr>
        <p:spPr>
          <a:xfrm>
            <a:off x="1134518" y="4156363"/>
            <a:ext cx="17549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Brand loyal</a:t>
            </a:r>
          </a:p>
        </p:txBody>
      </p:sp>
      <p:sp>
        <p:nvSpPr>
          <p:cNvPr id="8" name="TextBox 7">
            <a:extLst>
              <a:ext uri="{FF2B5EF4-FFF2-40B4-BE49-F238E27FC236}">
                <a16:creationId xmlns:a16="http://schemas.microsoft.com/office/drawing/2014/main" id="{B2E1E4DD-2072-706F-73BB-CBFF53B27EE2}"/>
              </a:ext>
            </a:extLst>
          </p:cNvPr>
          <p:cNvSpPr txBox="1"/>
          <p:nvPr/>
        </p:nvSpPr>
        <p:spPr>
          <a:xfrm>
            <a:off x="2803990" y="4152032"/>
            <a:ext cx="17549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Shop online</a:t>
            </a:r>
          </a:p>
        </p:txBody>
      </p:sp>
      <p:sp>
        <p:nvSpPr>
          <p:cNvPr id="10" name="TextBox 9">
            <a:extLst>
              <a:ext uri="{FF2B5EF4-FFF2-40B4-BE49-F238E27FC236}">
                <a16:creationId xmlns:a16="http://schemas.microsoft.com/office/drawing/2014/main" id="{3CDE4A1E-0940-AEE5-2933-CD1679380873}"/>
              </a:ext>
            </a:extLst>
          </p:cNvPr>
          <p:cNvSpPr txBox="1"/>
          <p:nvPr/>
        </p:nvSpPr>
        <p:spPr>
          <a:xfrm>
            <a:off x="4497707" y="4179453"/>
            <a:ext cx="17549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Authenticity</a:t>
            </a:r>
            <a:endParaRPr lang="en-US" b="1"/>
          </a:p>
        </p:txBody>
      </p:sp>
      <p:sp>
        <p:nvSpPr>
          <p:cNvPr id="12" name="TextBox 11">
            <a:extLst>
              <a:ext uri="{FF2B5EF4-FFF2-40B4-BE49-F238E27FC236}">
                <a16:creationId xmlns:a16="http://schemas.microsoft.com/office/drawing/2014/main" id="{E654CBA7-2999-0D6C-3410-017B82A4B4E2}"/>
              </a:ext>
            </a:extLst>
          </p:cNvPr>
          <p:cNvSpPr txBox="1"/>
          <p:nvPr/>
        </p:nvSpPr>
        <p:spPr>
          <a:xfrm>
            <a:off x="6198353" y="4179453"/>
            <a:ext cx="17549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Transparency</a:t>
            </a:r>
            <a:endParaRPr lang="en-US" b="1"/>
          </a:p>
        </p:txBody>
      </p:sp>
      <p:sp>
        <p:nvSpPr>
          <p:cNvPr id="14" name="TextBox 13">
            <a:extLst>
              <a:ext uri="{FF2B5EF4-FFF2-40B4-BE49-F238E27FC236}">
                <a16:creationId xmlns:a16="http://schemas.microsoft.com/office/drawing/2014/main" id="{6752DA4D-5908-395F-CA54-BFBF268071A1}"/>
              </a:ext>
            </a:extLst>
          </p:cNvPr>
          <p:cNvSpPr txBox="1"/>
          <p:nvPr/>
        </p:nvSpPr>
        <p:spPr>
          <a:xfrm>
            <a:off x="7838962" y="4202543"/>
            <a:ext cx="17549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Visuals</a:t>
            </a:r>
            <a:endParaRPr lang="en-US" b="1"/>
          </a:p>
        </p:txBody>
      </p:sp>
      <p:sp>
        <p:nvSpPr>
          <p:cNvPr id="16" name="TextBox 15">
            <a:extLst>
              <a:ext uri="{FF2B5EF4-FFF2-40B4-BE49-F238E27FC236}">
                <a16:creationId xmlns:a16="http://schemas.microsoft.com/office/drawing/2014/main" id="{07D1AE37-A600-C282-5F9C-E602C7C7335B}"/>
              </a:ext>
            </a:extLst>
          </p:cNvPr>
          <p:cNvSpPr txBox="1"/>
          <p:nvPr/>
        </p:nvSpPr>
        <p:spPr>
          <a:xfrm>
            <a:off x="9284020" y="4225634"/>
            <a:ext cx="17549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Storytelling</a:t>
            </a:r>
            <a:endParaRPr lang="en-US" b="1"/>
          </a:p>
        </p:txBody>
      </p:sp>
      <p:sp>
        <p:nvSpPr>
          <p:cNvPr id="17" name="Right Brace 16">
            <a:extLst>
              <a:ext uri="{FF2B5EF4-FFF2-40B4-BE49-F238E27FC236}">
                <a16:creationId xmlns:a16="http://schemas.microsoft.com/office/drawing/2014/main" id="{0506941A-4A0F-BEBC-6040-67AC4A28E03A}"/>
              </a:ext>
            </a:extLst>
          </p:cNvPr>
          <p:cNvSpPr/>
          <p:nvPr/>
        </p:nvSpPr>
        <p:spPr>
          <a:xfrm rot="16200000">
            <a:off x="7534908" y="-193553"/>
            <a:ext cx="649287" cy="49387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a:extLst>
              <a:ext uri="{FF2B5EF4-FFF2-40B4-BE49-F238E27FC236}">
                <a16:creationId xmlns:a16="http://schemas.microsoft.com/office/drawing/2014/main" id="{990A1A06-1E7D-F437-7877-B55CBABC9A1F}"/>
              </a:ext>
            </a:extLst>
          </p:cNvPr>
          <p:cNvSpPr txBox="1"/>
          <p:nvPr/>
        </p:nvSpPr>
        <p:spPr>
          <a:xfrm>
            <a:off x="6521627" y="1528444"/>
            <a:ext cx="309418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What they value in marketing</a:t>
            </a:r>
          </a:p>
        </p:txBody>
      </p:sp>
      <p:sp>
        <p:nvSpPr>
          <p:cNvPr id="39" name="Oval 38">
            <a:extLst>
              <a:ext uri="{FF2B5EF4-FFF2-40B4-BE49-F238E27FC236}">
                <a16:creationId xmlns:a16="http://schemas.microsoft.com/office/drawing/2014/main" id="{5795A6AB-6C30-1393-1CC9-CE2820BA5B44}"/>
              </a:ext>
            </a:extLst>
          </p:cNvPr>
          <p:cNvSpPr/>
          <p:nvPr/>
        </p:nvSpPr>
        <p:spPr>
          <a:xfrm>
            <a:off x="3442859" y="3288268"/>
            <a:ext cx="274059" cy="369332"/>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0" name="Picture Placeholder 124">
            <a:extLst>
              <a:ext uri="{FF2B5EF4-FFF2-40B4-BE49-F238E27FC236}">
                <a16:creationId xmlns:a16="http://schemas.microsoft.com/office/drawing/2014/main" id="{74CEC727-56A9-8B2E-9399-83AEF0EA9F8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290979" y="2812125"/>
            <a:ext cx="688175" cy="688176"/>
          </a:xfrm>
          <a:prstGeom prst="rect">
            <a:avLst/>
          </a:prstGeom>
        </p:spPr>
      </p:pic>
      <p:sp>
        <p:nvSpPr>
          <p:cNvPr id="41" name="Oval 40">
            <a:extLst>
              <a:ext uri="{FF2B5EF4-FFF2-40B4-BE49-F238E27FC236}">
                <a16:creationId xmlns:a16="http://schemas.microsoft.com/office/drawing/2014/main" id="{D3C8D849-72AB-1CDC-977A-65910B4ABDA8}"/>
              </a:ext>
            </a:extLst>
          </p:cNvPr>
          <p:cNvSpPr/>
          <p:nvPr/>
        </p:nvSpPr>
        <p:spPr>
          <a:xfrm>
            <a:off x="5297059" y="3288268"/>
            <a:ext cx="274059" cy="369332"/>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2" name="Picture Placeholder 106">
            <a:extLst>
              <a:ext uri="{FF2B5EF4-FFF2-40B4-BE49-F238E27FC236}">
                <a16:creationId xmlns:a16="http://schemas.microsoft.com/office/drawing/2014/main" id="{79D9113E-7E31-647B-5DE0-52A8B4F1078D}"/>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127227" y="2877278"/>
            <a:ext cx="649287" cy="649287"/>
          </a:xfrm>
          <a:prstGeom prst="rect">
            <a:avLst/>
          </a:prstGeom>
        </p:spPr>
      </p:pic>
      <p:sp>
        <p:nvSpPr>
          <p:cNvPr id="43" name="Oval 42">
            <a:extLst>
              <a:ext uri="{FF2B5EF4-FFF2-40B4-BE49-F238E27FC236}">
                <a16:creationId xmlns:a16="http://schemas.microsoft.com/office/drawing/2014/main" id="{47FBFBE0-826B-05AD-0699-E327CD365718}"/>
              </a:ext>
            </a:extLst>
          </p:cNvPr>
          <p:cNvSpPr/>
          <p:nvPr/>
        </p:nvSpPr>
        <p:spPr>
          <a:xfrm>
            <a:off x="6859159" y="3288268"/>
            <a:ext cx="274059" cy="369332"/>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4" name="Picture Placeholder 104">
            <a:extLst>
              <a:ext uri="{FF2B5EF4-FFF2-40B4-BE49-F238E27FC236}">
                <a16:creationId xmlns:a16="http://schemas.microsoft.com/office/drawing/2014/main" id="{6E2E3A5C-BD04-81B1-9905-9F37E31BDADD}"/>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840547" y="2812125"/>
            <a:ext cx="649287" cy="649288"/>
          </a:xfrm>
          <a:prstGeom prst="rect">
            <a:avLst/>
          </a:prstGeom>
        </p:spPr>
      </p:pic>
      <p:sp>
        <p:nvSpPr>
          <p:cNvPr id="45" name="Oval 44">
            <a:extLst>
              <a:ext uri="{FF2B5EF4-FFF2-40B4-BE49-F238E27FC236}">
                <a16:creationId xmlns:a16="http://schemas.microsoft.com/office/drawing/2014/main" id="{6C70C28F-DC1B-BBD5-1511-C2690E084783}"/>
              </a:ext>
            </a:extLst>
          </p:cNvPr>
          <p:cNvSpPr/>
          <p:nvPr/>
        </p:nvSpPr>
        <p:spPr>
          <a:xfrm>
            <a:off x="8535559" y="3288268"/>
            <a:ext cx="274059" cy="369332"/>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6" name="Picture Placeholder 82">
            <a:extLst>
              <a:ext uri="{FF2B5EF4-FFF2-40B4-BE49-F238E27FC236}">
                <a16:creationId xmlns:a16="http://schemas.microsoft.com/office/drawing/2014/main" id="{D4524B9B-1618-8027-329E-2E02657E97F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8287758" y="2753467"/>
            <a:ext cx="749601" cy="749602"/>
          </a:xfrm>
          <a:prstGeom prst="rect">
            <a:avLst/>
          </a:prstGeom>
        </p:spPr>
      </p:pic>
      <p:sp>
        <p:nvSpPr>
          <p:cNvPr id="47" name="Oval 46">
            <a:extLst>
              <a:ext uri="{FF2B5EF4-FFF2-40B4-BE49-F238E27FC236}">
                <a16:creationId xmlns:a16="http://schemas.microsoft.com/office/drawing/2014/main" id="{03370EC8-9313-47A5-366E-FFAD6F802E6B}"/>
              </a:ext>
            </a:extLst>
          </p:cNvPr>
          <p:cNvSpPr/>
          <p:nvPr/>
        </p:nvSpPr>
        <p:spPr>
          <a:xfrm>
            <a:off x="10054869" y="3288268"/>
            <a:ext cx="274059" cy="369332"/>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8" name="Picture Placeholder 86">
            <a:extLst>
              <a:ext uri="{FF2B5EF4-FFF2-40B4-BE49-F238E27FC236}">
                <a16:creationId xmlns:a16="http://schemas.microsoft.com/office/drawing/2014/main" id="{DDE3892B-6C4A-76B1-0B41-B4CDD0D3F80D}"/>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9872812" y="2753468"/>
            <a:ext cx="638174" cy="638174"/>
          </a:xfrm>
          <a:prstGeom prst="rect">
            <a:avLst/>
          </a:prstGeom>
        </p:spPr>
      </p:pic>
      <p:sp>
        <p:nvSpPr>
          <p:cNvPr id="49" name="TextBox 48">
            <a:extLst>
              <a:ext uri="{FF2B5EF4-FFF2-40B4-BE49-F238E27FC236}">
                <a16:creationId xmlns:a16="http://schemas.microsoft.com/office/drawing/2014/main" id="{244ECA55-12EA-E54E-CDC5-8534BE57BA90}"/>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50" name="Oval 49">
            <a:extLst>
              <a:ext uri="{FF2B5EF4-FFF2-40B4-BE49-F238E27FC236}">
                <a16:creationId xmlns:a16="http://schemas.microsoft.com/office/drawing/2014/main" id="{D58673B3-2391-A631-3D2C-48A429424514}"/>
              </a:ext>
            </a:extLst>
          </p:cNvPr>
          <p:cNvSpPr/>
          <p:nvPr/>
        </p:nvSpPr>
        <p:spPr>
          <a:xfrm>
            <a:off x="1957139" y="3299222"/>
            <a:ext cx="274059" cy="369332"/>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1" name="Picture Placeholder 116">
            <a:extLst>
              <a:ext uri="{FF2B5EF4-FFF2-40B4-BE49-F238E27FC236}">
                <a16:creationId xmlns:a16="http://schemas.microsoft.com/office/drawing/2014/main" id="{1031A0E1-20CA-BD63-8320-7FEABA55BA9F}"/>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1739779" y="2848569"/>
            <a:ext cx="649287" cy="649287"/>
          </a:xfrm>
          <a:prstGeom prst="rect">
            <a:avLst/>
          </a:prstGeom>
        </p:spPr>
      </p:pic>
      <p:sp>
        <p:nvSpPr>
          <p:cNvPr id="4" name="Slide Number Placeholder 8">
            <a:extLst>
              <a:ext uri="{FF2B5EF4-FFF2-40B4-BE49-F238E27FC236}">
                <a16:creationId xmlns:a16="http://schemas.microsoft.com/office/drawing/2014/main" id="{93C5655B-4B04-EABF-6F61-DC0776884C7B}"/>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10</a:t>
            </a:fld>
            <a:endParaRPr lang="en-US">
              <a:solidFill>
                <a:schemeClr val="tx1"/>
              </a:solidFill>
            </a:endParaRPr>
          </a:p>
        </p:txBody>
      </p:sp>
    </p:spTree>
    <p:extLst>
      <p:ext uri="{BB962C8B-B14F-4D97-AF65-F5344CB8AC3E}">
        <p14:creationId xmlns:p14="http://schemas.microsoft.com/office/powerpoint/2010/main" val="2265388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42F8E-03E3-583C-61D7-7EEF04666E0A}"/>
              </a:ext>
            </a:extLst>
          </p:cNvPr>
          <p:cNvSpPr>
            <a:spLocks noGrp="1"/>
          </p:cNvSpPr>
          <p:nvPr>
            <p:ph type="title"/>
          </p:nvPr>
        </p:nvSpPr>
        <p:spPr/>
        <p:txBody>
          <a:bodyPr/>
          <a:lstStyle/>
          <a:p>
            <a:r>
              <a:rPr lang="en-US">
                <a:solidFill>
                  <a:schemeClr val="accent2"/>
                </a:solidFill>
                <a:ea typeface="+mj-lt"/>
                <a:cs typeface="+mj-lt"/>
              </a:rPr>
              <a:t>Millennials: 1981</a:t>
            </a:r>
            <a:r>
              <a:rPr lang="en-US" i="0">
                <a:solidFill>
                  <a:schemeClr val="accent2"/>
                </a:solidFill>
                <a:effectLst/>
                <a:latin typeface="Gilmer"/>
              </a:rPr>
              <a:t>–</a:t>
            </a:r>
            <a:r>
              <a:rPr lang="en-US">
                <a:solidFill>
                  <a:schemeClr val="accent2"/>
                </a:solidFill>
                <a:ea typeface="+mj-lt"/>
                <a:cs typeface="+mj-lt"/>
              </a:rPr>
              <a:t>1996 and Gen Z: 1997</a:t>
            </a:r>
            <a:r>
              <a:rPr lang="en-US" i="0">
                <a:solidFill>
                  <a:schemeClr val="accent2"/>
                </a:solidFill>
                <a:effectLst/>
                <a:latin typeface="Gilmer"/>
              </a:rPr>
              <a:t>–</a:t>
            </a:r>
            <a:r>
              <a:rPr lang="en-US">
                <a:solidFill>
                  <a:schemeClr val="accent2"/>
                </a:solidFill>
                <a:ea typeface="+mj-lt"/>
                <a:cs typeface="+mj-lt"/>
              </a:rPr>
              <a:t>2012</a:t>
            </a:r>
          </a:p>
        </p:txBody>
      </p:sp>
      <p:sp>
        <p:nvSpPr>
          <p:cNvPr id="7" name="TextBox 6">
            <a:extLst>
              <a:ext uri="{FF2B5EF4-FFF2-40B4-BE49-F238E27FC236}">
                <a16:creationId xmlns:a16="http://schemas.microsoft.com/office/drawing/2014/main" id="{EB3C57ED-4157-C38D-A961-5AA4A4C53FE4}"/>
              </a:ext>
            </a:extLst>
          </p:cNvPr>
          <p:cNvSpPr txBox="1"/>
          <p:nvPr/>
        </p:nvSpPr>
        <p:spPr>
          <a:xfrm flipH="1">
            <a:off x="2557208" y="2715428"/>
            <a:ext cx="3508828" cy="1661993"/>
          </a:xfrm>
          <a:prstGeom prst="rect">
            <a:avLst/>
          </a:prstGeom>
          <a:noFill/>
        </p:spPr>
        <p:txBody>
          <a:bodyPr wrap="square" lIns="91440" tIns="45720" rIns="91440" bIns="45720" rtlCol="0" anchor="t">
            <a:spAutoFit/>
          </a:bodyPr>
          <a:lstStyle/>
          <a:p>
            <a:r>
              <a:rPr lang="en-US" sz="4400" b="1">
                <a:solidFill>
                  <a:schemeClr val="accent2"/>
                </a:solidFill>
              </a:rPr>
              <a:t>Millennials</a:t>
            </a:r>
            <a:r>
              <a:rPr lang="en-US" sz="5400" b="1"/>
              <a:t> </a:t>
            </a:r>
            <a:endParaRPr lang="en-US" sz="5400"/>
          </a:p>
          <a:p>
            <a:r>
              <a:rPr lang="en-US" sz="2200"/>
              <a:t>are less healthy than Gen X was at their age</a:t>
            </a:r>
            <a:r>
              <a:rPr lang="en-US" sz="2200" baseline="30000"/>
              <a:t>6</a:t>
            </a:r>
            <a:r>
              <a:rPr lang="en-US" sz="2200"/>
              <a:t> </a:t>
            </a:r>
          </a:p>
        </p:txBody>
      </p:sp>
      <p:sp>
        <p:nvSpPr>
          <p:cNvPr id="11" name="TextBox 10">
            <a:extLst>
              <a:ext uri="{FF2B5EF4-FFF2-40B4-BE49-F238E27FC236}">
                <a16:creationId xmlns:a16="http://schemas.microsoft.com/office/drawing/2014/main" id="{289AA2C5-6E5F-A09A-E793-9CEE95A5ECB9}"/>
              </a:ext>
            </a:extLst>
          </p:cNvPr>
          <p:cNvSpPr txBox="1"/>
          <p:nvPr/>
        </p:nvSpPr>
        <p:spPr>
          <a:xfrm>
            <a:off x="2557208" y="4507548"/>
            <a:ext cx="4203574" cy="1446550"/>
          </a:xfrm>
          <a:prstGeom prst="rect">
            <a:avLst/>
          </a:prstGeom>
          <a:noFill/>
        </p:spPr>
        <p:txBody>
          <a:bodyPr wrap="square" lIns="91440" tIns="45720" rIns="91440" bIns="45720" rtlCol="0" anchor="t">
            <a:spAutoFit/>
          </a:bodyPr>
          <a:lstStyle/>
          <a:p>
            <a:r>
              <a:rPr lang="en-US" sz="4400" b="1">
                <a:solidFill>
                  <a:schemeClr val="accent2"/>
                </a:solidFill>
              </a:rPr>
              <a:t>Gen Z </a:t>
            </a:r>
            <a:endParaRPr lang="en-US" sz="4400">
              <a:solidFill>
                <a:schemeClr val="accent2"/>
              </a:solidFill>
            </a:endParaRPr>
          </a:p>
          <a:p>
            <a:r>
              <a:rPr lang="en-US" sz="2200"/>
              <a:t>is aging out of their </a:t>
            </a:r>
            <a:br>
              <a:rPr lang="en-US" sz="2200"/>
            </a:br>
            <a:r>
              <a:rPr lang="en-US" sz="2200"/>
              <a:t>parents’ insurance </a:t>
            </a:r>
          </a:p>
        </p:txBody>
      </p:sp>
      <p:sp>
        <p:nvSpPr>
          <p:cNvPr id="12" name="TextBox 11">
            <a:extLst>
              <a:ext uri="{FF2B5EF4-FFF2-40B4-BE49-F238E27FC236}">
                <a16:creationId xmlns:a16="http://schemas.microsoft.com/office/drawing/2014/main" id="{6AC0C1D2-E7BF-1777-4F2F-2E4010EDBC59}"/>
              </a:ext>
            </a:extLst>
          </p:cNvPr>
          <p:cNvSpPr txBox="1"/>
          <p:nvPr/>
        </p:nvSpPr>
        <p:spPr>
          <a:xfrm>
            <a:off x="2557208" y="1104078"/>
            <a:ext cx="3843210" cy="1508105"/>
          </a:xfrm>
          <a:prstGeom prst="rect">
            <a:avLst/>
          </a:prstGeom>
          <a:noFill/>
        </p:spPr>
        <p:txBody>
          <a:bodyPr wrap="square" lIns="91440" tIns="45720" rIns="91440" bIns="45720" rtlCol="0" anchor="t">
            <a:spAutoFit/>
          </a:bodyPr>
          <a:lstStyle/>
          <a:p>
            <a:r>
              <a:rPr lang="en-US" sz="4400" b="1">
                <a:solidFill>
                  <a:schemeClr val="accent2"/>
                </a:solidFill>
              </a:rPr>
              <a:t>Values</a:t>
            </a:r>
          </a:p>
          <a:p>
            <a:r>
              <a:rPr lang="en-US" sz="1900"/>
              <a:t>•</a:t>
            </a:r>
            <a:r>
              <a:rPr lang="en-US" sz="2400"/>
              <a:t> </a:t>
            </a:r>
            <a:r>
              <a:rPr lang="en-US" sz="2200"/>
              <a:t>Authenticity</a:t>
            </a:r>
            <a:endParaRPr lang="en-US" sz="2200">
              <a:cs typeface="Calibri"/>
            </a:endParaRPr>
          </a:p>
          <a:p>
            <a:r>
              <a:rPr lang="en-US" sz="1900"/>
              <a:t>•</a:t>
            </a:r>
            <a:r>
              <a:rPr lang="en-US" sz="2400"/>
              <a:t> </a:t>
            </a:r>
            <a:r>
              <a:rPr lang="en-US" sz="2200">
                <a:cs typeface="Calibri"/>
              </a:rPr>
              <a:t>Transparency</a:t>
            </a:r>
          </a:p>
        </p:txBody>
      </p:sp>
      <p:sp>
        <p:nvSpPr>
          <p:cNvPr id="13" name="TextBox 12">
            <a:extLst>
              <a:ext uri="{FF2B5EF4-FFF2-40B4-BE49-F238E27FC236}">
                <a16:creationId xmlns:a16="http://schemas.microsoft.com/office/drawing/2014/main" id="{6AE97DB4-4B7E-68C2-2EEC-F05E7B181020}"/>
              </a:ext>
            </a:extLst>
          </p:cNvPr>
          <p:cNvSpPr txBox="1"/>
          <p:nvPr/>
        </p:nvSpPr>
        <p:spPr>
          <a:xfrm>
            <a:off x="6760782" y="4408147"/>
            <a:ext cx="3843210" cy="1138773"/>
          </a:xfrm>
          <a:prstGeom prst="rect">
            <a:avLst/>
          </a:prstGeom>
          <a:noFill/>
        </p:spPr>
        <p:txBody>
          <a:bodyPr wrap="square" lIns="91440" tIns="45720" rIns="91440" bIns="45720" rtlCol="0" anchor="t">
            <a:spAutoFit/>
          </a:bodyPr>
          <a:lstStyle/>
          <a:p>
            <a:pPr marL="342900" indent="-342900">
              <a:buClr>
                <a:schemeClr val="accent1"/>
              </a:buClr>
              <a:buFont typeface="Arial" panose="020B0604020202020204" pitchFamily="34" charset="0"/>
              <a:buChar char="•"/>
            </a:pPr>
            <a:r>
              <a:rPr lang="en-US" sz="2200"/>
              <a:t>Dentist visit</a:t>
            </a:r>
            <a:endParaRPr lang="en-US" sz="2200">
              <a:cs typeface="Calibri"/>
            </a:endParaRPr>
          </a:p>
          <a:p>
            <a:pPr marL="342900" indent="-342900">
              <a:buClr>
                <a:schemeClr val="accent1"/>
              </a:buClr>
              <a:buFont typeface="Arial" panose="020B0604020202020204" pitchFamily="34" charset="0"/>
              <a:buChar char="•"/>
            </a:pPr>
            <a:r>
              <a:rPr lang="en-US" sz="2200">
                <a:cs typeface="Calibri"/>
              </a:rPr>
              <a:t>Choosing a toothbrush</a:t>
            </a:r>
          </a:p>
          <a:p>
            <a:pPr marL="342900" indent="-342900">
              <a:buClr>
                <a:schemeClr val="accent1"/>
              </a:buClr>
              <a:buFont typeface="Arial" panose="020B0604020202020204" pitchFamily="34" charset="0"/>
              <a:buChar char="•"/>
            </a:pPr>
            <a:r>
              <a:rPr lang="en-US" sz="2200">
                <a:cs typeface="Calibri"/>
              </a:rPr>
              <a:t>Trying on glasses</a:t>
            </a:r>
          </a:p>
        </p:txBody>
      </p:sp>
      <p:sp>
        <p:nvSpPr>
          <p:cNvPr id="21" name="TextBox 20">
            <a:extLst>
              <a:ext uri="{FF2B5EF4-FFF2-40B4-BE49-F238E27FC236}">
                <a16:creationId xmlns:a16="http://schemas.microsoft.com/office/drawing/2014/main" id="{D5B912F8-DD84-CE53-9CE4-0788889F0A98}"/>
              </a:ext>
            </a:extLst>
          </p:cNvPr>
          <p:cNvSpPr txBox="1"/>
          <p:nvPr/>
        </p:nvSpPr>
        <p:spPr>
          <a:xfrm>
            <a:off x="6760782" y="1064935"/>
            <a:ext cx="3843210" cy="1446550"/>
          </a:xfrm>
          <a:prstGeom prst="rect">
            <a:avLst/>
          </a:prstGeom>
          <a:noFill/>
        </p:spPr>
        <p:txBody>
          <a:bodyPr wrap="square" lIns="91440" tIns="45720" rIns="91440" bIns="45720" rtlCol="0" anchor="t">
            <a:spAutoFit/>
          </a:bodyPr>
          <a:lstStyle/>
          <a:p>
            <a:r>
              <a:rPr lang="en-US" sz="4400" b="1">
                <a:solidFill>
                  <a:schemeClr val="accent2"/>
                </a:solidFill>
              </a:rPr>
              <a:t>72M</a:t>
            </a:r>
            <a:endParaRPr lang="en-US" sz="4400">
              <a:solidFill>
                <a:schemeClr val="accent2"/>
              </a:solidFill>
            </a:endParaRPr>
          </a:p>
          <a:p>
            <a:r>
              <a:rPr lang="en-US" sz="2200"/>
              <a:t>Millennials, the largest workforce in America</a:t>
            </a:r>
            <a:r>
              <a:rPr lang="en-US" sz="2200" baseline="30000"/>
              <a:t>6</a:t>
            </a:r>
          </a:p>
        </p:txBody>
      </p:sp>
      <p:sp>
        <p:nvSpPr>
          <p:cNvPr id="22" name="TextBox 21">
            <a:extLst>
              <a:ext uri="{FF2B5EF4-FFF2-40B4-BE49-F238E27FC236}">
                <a16:creationId xmlns:a16="http://schemas.microsoft.com/office/drawing/2014/main" id="{FD9B51CB-E546-66C0-3879-B8840E717AB9}"/>
              </a:ext>
            </a:extLst>
          </p:cNvPr>
          <p:cNvSpPr txBox="1"/>
          <p:nvPr/>
        </p:nvSpPr>
        <p:spPr>
          <a:xfrm>
            <a:off x="6760782" y="3130927"/>
            <a:ext cx="3843210" cy="769441"/>
          </a:xfrm>
          <a:prstGeom prst="rect">
            <a:avLst/>
          </a:prstGeom>
          <a:noFill/>
        </p:spPr>
        <p:txBody>
          <a:bodyPr wrap="square" lIns="91440" tIns="45720" rIns="91440" bIns="45720" rtlCol="0" anchor="t">
            <a:spAutoFit/>
          </a:bodyPr>
          <a:lstStyle/>
          <a:p>
            <a:r>
              <a:rPr lang="en-US" sz="4400" b="1">
                <a:solidFill>
                  <a:schemeClr val="accent2"/>
                </a:solidFill>
              </a:rPr>
              <a:t>Facebook</a:t>
            </a:r>
          </a:p>
        </p:txBody>
      </p:sp>
      <p:sp>
        <p:nvSpPr>
          <p:cNvPr id="23" name="TextBox 22">
            <a:extLst>
              <a:ext uri="{FF2B5EF4-FFF2-40B4-BE49-F238E27FC236}">
                <a16:creationId xmlns:a16="http://schemas.microsoft.com/office/drawing/2014/main" id="{9B380963-235E-C028-D139-6859478A1287}"/>
              </a:ext>
            </a:extLst>
          </p:cNvPr>
          <p:cNvSpPr txBox="1"/>
          <p:nvPr/>
        </p:nvSpPr>
        <p:spPr>
          <a:xfrm>
            <a:off x="6760782" y="3676551"/>
            <a:ext cx="3843210" cy="769441"/>
          </a:xfrm>
          <a:prstGeom prst="rect">
            <a:avLst/>
          </a:prstGeom>
          <a:noFill/>
        </p:spPr>
        <p:txBody>
          <a:bodyPr wrap="square" lIns="91440" tIns="45720" rIns="91440" bIns="45720" rtlCol="0" anchor="t">
            <a:spAutoFit/>
          </a:bodyPr>
          <a:lstStyle/>
          <a:p>
            <a:r>
              <a:rPr lang="en-US" sz="4400" b="1">
                <a:solidFill>
                  <a:schemeClr val="accent2"/>
                </a:solidFill>
              </a:rPr>
              <a:t>Reels ideas</a:t>
            </a:r>
            <a:endParaRPr lang="en-US" sz="4400">
              <a:solidFill>
                <a:schemeClr val="accent2"/>
              </a:solidFill>
            </a:endParaRPr>
          </a:p>
        </p:txBody>
      </p:sp>
      <p:sp>
        <p:nvSpPr>
          <p:cNvPr id="25" name="TextBox 24">
            <a:extLst>
              <a:ext uri="{FF2B5EF4-FFF2-40B4-BE49-F238E27FC236}">
                <a16:creationId xmlns:a16="http://schemas.microsoft.com/office/drawing/2014/main" id="{E52C22A5-45D2-DB6B-60C3-1853BD520BB0}"/>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3" name="Slide Number Placeholder 8">
            <a:extLst>
              <a:ext uri="{FF2B5EF4-FFF2-40B4-BE49-F238E27FC236}">
                <a16:creationId xmlns:a16="http://schemas.microsoft.com/office/drawing/2014/main" id="{01B408D6-94C5-1A32-AE26-B7DFDC1AF482}"/>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11</a:t>
            </a:fld>
            <a:endParaRPr lang="en-US">
              <a:solidFill>
                <a:schemeClr val="tx1"/>
              </a:solidFill>
            </a:endParaRPr>
          </a:p>
        </p:txBody>
      </p:sp>
    </p:spTree>
    <p:extLst>
      <p:ext uri="{BB962C8B-B14F-4D97-AF65-F5344CB8AC3E}">
        <p14:creationId xmlns:p14="http://schemas.microsoft.com/office/powerpoint/2010/main" val="3050431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14C0373-F5E2-E9EE-DA31-3EB1664E8B9C}"/>
              </a:ext>
            </a:extLst>
          </p:cNvPr>
          <p:cNvSpPr/>
          <p:nvPr/>
        </p:nvSpPr>
        <p:spPr>
          <a:xfrm>
            <a:off x="6137157" y="1752600"/>
            <a:ext cx="3946643" cy="159475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 name="Up Arrow 2">
            <a:extLst>
              <a:ext uri="{FF2B5EF4-FFF2-40B4-BE49-F238E27FC236}">
                <a16:creationId xmlns:a16="http://schemas.microsoft.com/office/drawing/2014/main" id="{B84A8E01-9221-5F31-86B8-C67B17FA57FB}"/>
              </a:ext>
            </a:extLst>
          </p:cNvPr>
          <p:cNvSpPr/>
          <p:nvPr/>
        </p:nvSpPr>
        <p:spPr>
          <a:xfrm>
            <a:off x="5197768" y="2315804"/>
            <a:ext cx="5650925" cy="5487121"/>
          </a:xfrm>
          <a:prstGeom prst="upArrow">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7" name="Up Arrow 16">
            <a:extLst>
              <a:ext uri="{FF2B5EF4-FFF2-40B4-BE49-F238E27FC236}">
                <a16:creationId xmlns:a16="http://schemas.microsoft.com/office/drawing/2014/main" id="{9E51C05B-82DF-5B88-9832-AD01E7D1E401}"/>
              </a:ext>
            </a:extLst>
          </p:cNvPr>
          <p:cNvSpPr/>
          <p:nvPr/>
        </p:nvSpPr>
        <p:spPr>
          <a:xfrm rot="10800000">
            <a:off x="1751529" y="-316973"/>
            <a:ext cx="5650924" cy="5842010"/>
          </a:xfrm>
          <a:prstGeom prst="upArrow">
            <a:avLst/>
          </a:prstGeom>
          <a:solidFill>
            <a:schemeClr val="accent1">
              <a:lumMod val="40000"/>
              <a:lumOff val="6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5" name="Rectangle 24">
            <a:extLst>
              <a:ext uri="{FF2B5EF4-FFF2-40B4-BE49-F238E27FC236}">
                <a16:creationId xmlns:a16="http://schemas.microsoft.com/office/drawing/2014/main" id="{7C48498F-8D63-AA8A-5CF2-B8C1D229C0B7}"/>
              </a:ext>
            </a:extLst>
          </p:cNvPr>
          <p:cNvSpPr/>
          <p:nvPr/>
        </p:nvSpPr>
        <p:spPr>
          <a:xfrm>
            <a:off x="544132" y="-580140"/>
            <a:ext cx="8535473" cy="1477698"/>
          </a:xfrm>
          <a:prstGeom prst="rect">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8" name="Title 1">
            <a:extLst>
              <a:ext uri="{FF2B5EF4-FFF2-40B4-BE49-F238E27FC236}">
                <a16:creationId xmlns:a16="http://schemas.microsoft.com/office/drawing/2014/main" id="{042BFCD5-4128-BC26-B1DD-C4F8E49E4989}"/>
              </a:ext>
            </a:extLst>
          </p:cNvPr>
          <p:cNvSpPr>
            <a:spLocks noGrp="1"/>
          </p:cNvSpPr>
          <p:nvPr>
            <p:ph type="title"/>
          </p:nvPr>
        </p:nvSpPr>
        <p:spPr>
          <a:xfrm>
            <a:off x="685800" y="365760"/>
            <a:ext cx="11137392" cy="603504"/>
          </a:xfrm>
        </p:spPr>
        <p:txBody>
          <a:bodyPr>
            <a:normAutofit/>
          </a:bodyPr>
          <a:lstStyle/>
          <a:p>
            <a:r>
              <a:rPr lang="en-US"/>
              <a:t>Digging deeper into the consumer mindset for 2023</a:t>
            </a:r>
            <a:r>
              <a:rPr lang="en-US" baseline="30000"/>
              <a:t>8</a:t>
            </a:r>
          </a:p>
        </p:txBody>
      </p:sp>
      <p:sp>
        <p:nvSpPr>
          <p:cNvPr id="29" name="Rectangle 28">
            <a:extLst>
              <a:ext uri="{FF2B5EF4-FFF2-40B4-BE49-F238E27FC236}">
                <a16:creationId xmlns:a16="http://schemas.microsoft.com/office/drawing/2014/main" id="{92680F89-A0A9-8220-45A0-8F74E62AA083}"/>
              </a:ext>
            </a:extLst>
          </p:cNvPr>
          <p:cNvSpPr/>
          <p:nvPr/>
        </p:nvSpPr>
        <p:spPr>
          <a:xfrm>
            <a:off x="1828263" y="6620240"/>
            <a:ext cx="8535473" cy="1416856"/>
          </a:xfrm>
          <a:prstGeom prst="rect">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0" name="TextBox 29">
            <a:extLst>
              <a:ext uri="{FF2B5EF4-FFF2-40B4-BE49-F238E27FC236}">
                <a16:creationId xmlns:a16="http://schemas.microsoft.com/office/drawing/2014/main" id="{DA9D17F5-A7A0-F3E1-E05A-3C25A066338D}"/>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 name="Slide Number Placeholder 8">
            <a:extLst>
              <a:ext uri="{FF2B5EF4-FFF2-40B4-BE49-F238E27FC236}">
                <a16:creationId xmlns:a16="http://schemas.microsoft.com/office/drawing/2014/main" id="{1CCCEBE8-6756-F432-7E10-13AB3509A21E}"/>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12</a:t>
            </a:fld>
            <a:endParaRPr lang="en-US">
              <a:solidFill>
                <a:schemeClr val="tx1"/>
              </a:solidFill>
            </a:endParaRPr>
          </a:p>
        </p:txBody>
      </p:sp>
      <p:sp>
        <p:nvSpPr>
          <p:cNvPr id="5" name="Text Placeholder 4">
            <a:extLst>
              <a:ext uri="{FF2B5EF4-FFF2-40B4-BE49-F238E27FC236}">
                <a16:creationId xmlns:a16="http://schemas.microsoft.com/office/drawing/2014/main" id="{7AE466F5-E2A8-18CB-C185-FAFCB74F4D08}"/>
              </a:ext>
            </a:extLst>
          </p:cNvPr>
          <p:cNvSpPr txBox="1">
            <a:spLocks/>
          </p:cNvSpPr>
          <p:nvPr/>
        </p:nvSpPr>
        <p:spPr>
          <a:xfrm>
            <a:off x="3458701" y="2357007"/>
            <a:ext cx="2781671" cy="1813440"/>
          </a:xfrm>
          <a:prstGeom prst="rect">
            <a:avLst/>
          </a:prstGeom>
        </p:spPr>
        <p:txBody>
          <a:bodyPr anchor="t"/>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0" lvl="1" indent="0">
              <a:spcBef>
                <a:spcPts val="0"/>
              </a:spcBef>
              <a:spcAft>
                <a:spcPts val="0"/>
              </a:spcAft>
              <a:buFont typeface="Arial" panose="020B0604020202020204" pitchFamily="34" charset="0"/>
              <a:buNone/>
            </a:pPr>
            <a:r>
              <a:rPr lang="en-US" b="1">
                <a:solidFill>
                  <a:schemeClr val="tx2"/>
                </a:solidFill>
              </a:rPr>
              <a:t>Consumer mindset</a:t>
            </a:r>
          </a:p>
          <a:p>
            <a:pPr lvl="1"/>
            <a:r>
              <a:rPr lang="en-US" sz="1600"/>
              <a:t>Downsizing</a:t>
            </a:r>
          </a:p>
          <a:p>
            <a:pPr lvl="1"/>
            <a:r>
              <a:rPr lang="en-US" sz="1600"/>
              <a:t>51% believe the U.S. economy will get worse</a:t>
            </a:r>
          </a:p>
          <a:p>
            <a:pPr lvl="1"/>
            <a:r>
              <a:rPr lang="en-US" sz="1600"/>
              <a:t>Budgeting </a:t>
            </a:r>
          </a:p>
          <a:p>
            <a:pPr lvl="1"/>
            <a:r>
              <a:rPr lang="en-US" sz="1600"/>
              <a:t>Interested in simplicity </a:t>
            </a:r>
          </a:p>
        </p:txBody>
      </p:sp>
      <p:sp>
        <p:nvSpPr>
          <p:cNvPr id="6" name="Text Placeholder 4">
            <a:extLst>
              <a:ext uri="{FF2B5EF4-FFF2-40B4-BE49-F238E27FC236}">
                <a16:creationId xmlns:a16="http://schemas.microsoft.com/office/drawing/2014/main" id="{7C00EA4C-969A-29B0-8EF3-21253ED92E9D}"/>
              </a:ext>
            </a:extLst>
          </p:cNvPr>
          <p:cNvSpPr txBox="1">
            <a:spLocks/>
          </p:cNvSpPr>
          <p:nvPr/>
        </p:nvSpPr>
        <p:spPr>
          <a:xfrm>
            <a:off x="6629540" y="3761690"/>
            <a:ext cx="3140065" cy="1813440"/>
          </a:xfrm>
          <a:prstGeom prst="rect">
            <a:avLst/>
          </a:prstGeom>
        </p:spPr>
        <p:txBody>
          <a:bodyPr anchor="t"/>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0" lvl="1" indent="0">
              <a:spcBef>
                <a:spcPts val="0"/>
              </a:spcBef>
              <a:spcAft>
                <a:spcPts val="0"/>
              </a:spcAft>
              <a:buFont typeface="Arial" panose="020B0604020202020204" pitchFamily="34" charset="0"/>
              <a:buNone/>
            </a:pPr>
            <a:r>
              <a:rPr lang="en-US" b="1">
                <a:solidFill>
                  <a:schemeClr val="tx2"/>
                </a:solidFill>
              </a:rPr>
              <a:t>How to react</a:t>
            </a:r>
          </a:p>
          <a:p>
            <a:pPr lvl="1">
              <a:buClr>
                <a:schemeClr val="tx1"/>
              </a:buClr>
            </a:pPr>
            <a:r>
              <a:rPr lang="en-US" sz="1600"/>
              <a:t>Can you offer affordable plans?</a:t>
            </a:r>
          </a:p>
          <a:p>
            <a:pPr lvl="1">
              <a:buClr>
                <a:schemeClr val="tx1"/>
              </a:buClr>
            </a:pPr>
            <a:r>
              <a:rPr lang="en-US" sz="1600"/>
              <a:t>Preventative maintenance to avoid expensive costs later </a:t>
            </a:r>
          </a:p>
        </p:txBody>
      </p:sp>
    </p:spTree>
    <p:extLst>
      <p:ext uri="{BB962C8B-B14F-4D97-AF65-F5344CB8AC3E}">
        <p14:creationId xmlns:p14="http://schemas.microsoft.com/office/powerpoint/2010/main" val="3702714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Men sitting on a couch looking at a tablet&#10;&#10;Description automatically generated with medium confidence">
            <a:extLst>
              <a:ext uri="{FF2B5EF4-FFF2-40B4-BE49-F238E27FC236}">
                <a16:creationId xmlns:a16="http://schemas.microsoft.com/office/drawing/2014/main" id="{922863F4-7939-FAE8-2086-290136E81415}"/>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21853" r="30869"/>
          <a:stretch/>
        </p:blipFill>
        <p:spPr>
          <a:xfrm>
            <a:off x="7329488" y="0"/>
            <a:ext cx="4862512" cy="6858000"/>
          </a:xfrm>
        </p:spPr>
      </p:pic>
      <p:sp>
        <p:nvSpPr>
          <p:cNvPr id="4" name="Text Placeholder 3">
            <a:extLst>
              <a:ext uri="{FF2B5EF4-FFF2-40B4-BE49-F238E27FC236}">
                <a16:creationId xmlns:a16="http://schemas.microsoft.com/office/drawing/2014/main" id="{83D1F81F-800C-BD2F-E4D3-2646BA69B1AA}"/>
              </a:ext>
            </a:extLst>
          </p:cNvPr>
          <p:cNvSpPr>
            <a:spLocks noGrp="1"/>
          </p:cNvSpPr>
          <p:nvPr>
            <p:ph type="body" sz="quarter" idx="12"/>
          </p:nvPr>
        </p:nvSpPr>
        <p:spPr/>
        <p:txBody>
          <a:bodyPr/>
          <a:lstStyle/>
          <a:p>
            <a:r>
              <a:rPr lang="en-US"/>
              <a:t>Lead generation tips and strategies </a:t>
            </a:r>
          </a:p>
        </p:txBody>
      </p:sp>
    </p:spTree>
    <p:extLst>
      <p:ext uri="{BB962C8B-B14F-4D97-AF65-F5344CB8AC3E}">
        <p14:creationId xmlns:p14="http://schemas.microsoft.com/office/powerpoint/2010/main" val="770991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208FE-874E-3D24-E995-74F4F394FE4F}"/>
              </a:ext>
            </a:extLst>
          </p:cNvPr>
          <p:cNvSpPr>
            <a:spLocks noGrp="1"/>
          </p:cNvSpPr>
          <p:nvPr>
            <p:ph type="title"/>
          </p:nvPr>
        </p:nvSpPr>
        <p:spPr/>
        <p:txBody>
          <a:bodyPr>
            <a:normAutofit/>
          </a:bodyPr>
          <a:lstStyle/>
          <a:p>
            <a:r>
              <a:rPr lang="en-US"/>
              <a:t>Connect with dental and vision facilities*</a:t>
            </a:r>
          </a:p>
        </p:txBody>
      </p:sp>
      <p:sp>
        <p:nvSpPr>
          <p:cNvPr id="43" name="TextBox 42">
            <a:extLst>
              <a:ext uri="{FF2B5EF4-FFF2-40B4-BE49-F238E27FC236}">
                <a16:creationId xmlns:a16="http://schemas.microsoft.com/office/drawing/2014/main" id="{881A7841-2518-37D8-20E9-631D2EBCCBC5}"/>
              </a:ext>
            </a:extLst>
          </p:cNvPr>
          <p:cNvSpPr txBox="1"/>
          <p:nvPr/>
        </p:nvSpPr>
        <p:spPr>
          <a:xfrm>
            <a:off x="2560918" y="5200224"/>
            <a:ext cx="9631082"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mn-lt"/>
                <a:cs typeface="+mn-lt"/>
              </a:rPr>
              <a:t>*Marketing activities and materials are NOT permitted in areas where care is being administered, including, </a:t>
            </a:r>
            <a:br>
              <a:rPr lang="en-US" sz="1400">
                <a:ea typeface="+mn-lt"/>
                <a:cs typeface="+mn-lt"/>
              </a:rPr>
            </a:br>
            <a:r>
              <a:rPr lang="en-US" sz="1400">
                <a:ea typeface="+mn-lt"/>
                <a:cs typeface="+mn-lt"/>
              </a:rPr>
              <a:t>  but not limited to, exam rooms, hospital patient rooms, pharmacy counter area and treatment areas where </a:t>
            </a:r>
            <a:br>
              <a:rPr lang="en-US" sz="1400">
                <a:ea typeface="+mn-lt"/>
                <a:cs typeface="+mn-lt"/>
              </a:rPr>
            </a:br>
            <a:r>
              <a:rPr lang="en-US" sz="1400">
                <a:ea typeface="+mn-lt"/>
                <a:cs typeface="+mn-lt"/>
              </a:rPr>
              <a:t>  patients interact with providers/clinical team and receive treatments (e.g., dialysis treatment facilities). </a:t>
            </a:r>
            <a:endParaRPr lang="en-US" sz="1400"/>
          </a:p>
        </p:txBody>
      </p:sp>
      <p:sp>
        <p:nvSpPr>
          <p:cNvPr id="9" name="TextBox 8">
            <a:extLst>
              <a:ext uri="{FF2B5EF4-FFF2-40B4-BE49-F238E27FC236}">
                <a16:creationId xmlns:a16="http://schemas.microsoft.com/office/drawing/2014/main" id="{38C8658C-0A6E-6065-2E0C-5650C178DB84}"/>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2" name="Up Arrow 21">
            <a:extLst>
              <a:ext uri="{FF2B5EF4-FFF2-40B4-BE49-F238E27FC236}">
                <a16:creationId xmlns:a16="http://schemas.microsoft.com/office/drawing/2014/main" id="{36704E12-BF6C-9FE6-4786-1462177B7A11}"/>
              </a:ext>
            </a:extLst>
          </p:cNvPr>
          <p:cNvSpPr/>
          <p:nvPr/>
        </p:nvSpPr>
        <p:spPr>
          <a:xfrm rot="5400000">
            <a:off x="4299855" y="-2835085"/>
            <a:ext cx="3770161" cy="11816658"/>
          </a:xfrm>
          <a:prstGeom prst="upArrow">
            <a:avLst/>
          </a:prstGeom>
          <a:solidFill>
            <a:schemeClr val="accent1">
              <a:alpha val="29437"/>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3" name="Group 22">
            <a:extLst>
              <a:ext uri="{FF2B5EF4-FFF2-40B4-BE49-F238E27FC236}">
                <a16:creationId xmlns:a16="http://schemas.microsoft.com/office/drawing/2014/main" id="{F7F18A79-EB0D-D363-58F7-04567E12FABF}"/>
              </a:ext>
            </a:extLst>
          </p:cNvPr>
          <p:cNvGrpSpPr/>
          <p:nvPr/>
        </p:nvGrpSpPr>
        <p:grpSpPr>
          <a:xfrm>
            <a:off x="915284" y="2418191"/>
            <a:ext cx="2358002" cy="1310103"/>
            <a:chOff x="3929" y="982577"/>
            <a:chExt cx="2358002" cy="1310103"/>
          </a:xfrm>
        </p:grpSpPr>
        <p:sp>
          <p:nvSpPr>
            <p:cNvPr id="24" name="Rounded Rectangle 23">
              <a:extLst>
                <a:ext uri="{FF2B5EF4-FFF2-40B4-BE49-F238E27FC236}">
                  <a16:creationId xmlns:a16="http://schemas.microsoft.com/office/drawing/2014/main" id="{F33F6FD6-44B0-47C6-88A9-6EFE48947E3F}"/>
                </a:ext>
              </a:extLst>
            </p:cNvPr>
            <p:cNvSpPr/>
            <p:nvPr/>
          </p:nvSpPr>
          <p:spPr>
            <a:xfrm>
              <a:off x="3929" y="982577"/>
              <a:ext cx="2358002" cy="1310103"/>
            </a:xfrm>
            <a:prstGeom prst="round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Rounded Rectangle 4">
              <a:extLst>
                <a:ext uri="{FF2B5EF4-FFF2-40B4-BE49-F238E27FC236}">
                  <a16:creationId xmlns:a16="http://schemas.microsoft.com/office/drawing/2014/main" id="{C75268F0-43B4-C357-BF18-95674FFEC12E}"/>
                </a:ext>
              </a:extLst>
            </p:cNvPr>
            <p:cNvSpPr txBox="1"/>
            <p:nvPr/>
          </p:nvSpPr>
          <p:spPr>
            <a:xfrm>
              <a:off x="67883" y="1046531"/>
              <a:ext cx="2230094" cy="118219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2600" kern="1200">
                  <a:solidFill>
                    <a:schemeClr val="bg2"/>
                  </a:solidFill>
                </a:rPr>
                <a:t>Connect </a:t>
              </a:r>
              <a:br>
                <a:rPr lang="en-US" sz="2600" kern="1200">
                  <a:solidFill>
                    <a:schemeClr val="bg2"/>
                  </a:solidFill>
                </a:rPr>
              </a:br>
              <a:r>
                <a:rPr lang="en-US" sz="2600" kern="1200">
                  <a:solidFill>
                    <a:schemeClr val="bg2"/>
                  </a:solidFill>
                </a:rPr>
                <a:t>face to face</a:t>
              </a:r>
            </a:p>
          </p:txBody>
        </p:sp>
      </p:grpSp>
      <p:grpSp>
        <p:nvGrpSpPr>
          <p:cNvPr id="26" name="Group 25">
            <a:extLst>
              <a:ext uri="{FF2B5EF4-FFF2-40B4-BE49-F238E27FC236}">
                <a16:creationId xmlns:a16="http://schemas.microsoft.com/office/drawing/2014/main" id="{26C010F4-7EC7-F05F-368F-F5847892B834}"/>
              </a:ext>
            </a:extLst>
          </p:cNvPr>
          <p:cNvGrpSpPr/>
          <p:nvPr/>
        </p:nvGrpSpPr>
        <p:grpSpPr>
          <a:xfrm>
            <a:off x="3428546" y="2418191"/>
            <a:ext cx="2358002" cy="1310103"/>
            <a:chOff x="2517191" y="982577"/>
            <a:chExt cx="2358002" cy="1310103"/>
          </a:xfrm>
        </p:grpSpPr>
        <p:sp>
          <p:nvSpPr>
            <p:cNvPr id="27" name="Rounded Rectangle 26">
              <a:extLst>
                <a:ext uri="{FF2B5EF4-FFF2-40B4-BE49-F238E27FC236}">
                  <a16:creationId xmlns:a16="http://schemas.microsoft.com/office/drawing/2014/main" id="{5DFAE1FB-12A5-0566-CADC-43D6EAE94ABC}"/>
                </a:ext>
              </a:extLst>
            </p:cNvPr>
            <p:cNvSpPr/>
            <p:nvPr/>
          </p:nvSpPr>
          <p:spPr>
            <a:xfrm>
              <a:off x="2517191" y="982577"/>
              <a:ext cx="2358002" cy="1310103"/>
            </a:xfrm>
            <a:prstGeom prst="round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Rounded Rectangle 6">
              <a:extLst>
                <a:ext uri="{FF2B5EF4-FFF2-40B4-BE49-F238E27FC236}">
                  <a16:creationId xmlns:a16="http://schemas.microsoft.com/office/drawing/2014/main" id="{F3EA5A61-E752-AB8D-0133-F3EF2D265FCB}"/>
                </a:ext>
              </a:extLst>
            </p:cNvPr>
            <p:cNvSpPr txBox="1"/>
            <p:nvPr/>
          </p:nvSpPr>
          <p:spPr>
            <a:xfrm>
              <a:off x="2581145" y="1046531"/>
              <a:ext cx="2230094" cy="118219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2600" kern="1200">
                  <a:solidFill>
                    <a:schemeClr val="bg2"/>
                  </a:solidFill>
                </a:rPr>
                <a:t>Create relationships</a:t>
              </a:r>
            </a:p>
          </p:txBody>
        </p:sp>
      </p:grpSp>
      <p:grpSp>
        <p:nvGrpSpPr>
          <p:cNvPr id="29" name="Group 28">
            <a:extLst>
              <a:ext uri="{FF2B5EF4-FFF2-40B4-BE49-F238E27FC236}">
                <a16:creationId xmlns:a16="http://schemas.microsoft.com/office/drawing/2014/main" id="{1EF284EC-8512-C8B2-B9CB-47BC71C10EF2}"/>
              </a:ext>
            </a:extLst>
          </p:cNvPr>
          <p:cNvGrpSpPr/>
          <p:nvPr/>
        </p:nvGrpSpPr>
        <p:grpSpPr>
          <a:xfrm>
            <a:off x="5941807" y="2418191"/>
            <a:ext cx="2358002" cy="1310103"/>
            <a:chOff x="5030452" y="982577"/>
            <a:chExt cx="2358002" cy="1310103"/>
          </a:xfrm>
        </p:grpSpPr>
        <p:sp>
          <p:nvSpPr>
            <p:cNvPr id="30" name="Rounded Rectangle 29">
              <a:extLst>
                <a:ext uri="{FF2B5EF4-FFF2-40B4-BE49-F238E27FC236}">
                  <a16:creationId xmlns:a16="http://schemas.microsoft.com/office/drawing/2014/main" id="{BC016CA6-0FF4-8355-16A1-BAE524EEAB76}"/>
                </a:ext>
              </a:extLst>
            </p:cNvPr>
            <p:cNvSpPr/>
            <p:nvPr/>
          </p:nvSpPr>
          <p:spPr>
            <a:xfrm>
              <a:off x="5030452" y="982577"/>
              <a:ext cx="2358002" cy="1310103"/>
            </a:xfrm>
            <a:prstGeom prst="round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Rounded Rectangle 8">
              <a:extLst>
                <a:ext uri="{FF2B5EF4-FFF2-40B4-BE49-F238E27FC236}">
                  <a16:creationId xmlns:a16="http://schemas.microsoft.com/office/drawing/2014/main" id="{ADF6CB86-68AF-1D9E-4CFA-BA88EE2D531E}"/>
                </a:ext>
              </a:extLst>
            </p:cNvPr>
            <p:cNvSpPr txBox="1"/>
            <p:nvPr/>
          </p:nvSpPr>
          <p:spPr>
            <a:xfrm>
              <a:off x="5094406" y="1046531"/>
              <a:ext cx="2230094" cy="118219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2600" kern="1200">
                  <a:solidFill>
                    <a:schemeClr val="bg2"/>
                  </a:solidFill>
                </a:rPr>
                <a:t>Provide information</a:t>
              </a:r>
            </a:p>
          </p:txBody>
        </p:sp>
      </p:grpSp>
      <p:grpSp>
        <p:nvGrpSpPr>
          <p:cNvPr id="32" name="Group 31">
            <a:extLst>
              <a:ext uri="{FF2B5EF4-FFF2-40B4-BE49-F238E27FC236}">
                <a16:creationId xmlns:a16="http://schemas.microsoft.com/office/drawing/2014/main" id="{09322B4C-787D-A940-1F3B-2BD0E49EE002}"/>
              </a:ext>
            </a:extLst>
          </p:cNvPr>
          <p:cNvGrpSpPr/>
          <p:nvPr/>
        </p:nvGrpSpPr>
        <p:grpSpPr>
          <a:xfrm>
            <a:off x="8455069" y="2418191"/>
            <a:ext cx="2358002" cy="1310103"/>
            <a:chOff x="7543714" y="982577"/>
            <a:chExt cx="2358002" cy="1310103"/>
          </a:xfrm>
        </p:grpSpPr>
        <p:sp>
          <p:nvSpPr>
            <p:cNvPr id="33" name="Rounded Rectangle 32">
              <a:extLst>
                <a:ext uri="{FF2B5EF4-FFF2-40B4-BE49-F238E27FC236}">
                  <a16:creationId xmlns:a16="http://schemas.microsoft.com/office/drawing/2014/main" id="{366F0F89-4B3C-DB7A-E953-7C5F90F3C28A}"/>
                </a:ext>
              </a:extLst>
            </p:cNvPr>
            <p:cNvSpPr/>
            <p:nvPr/>
          </p:nvSpPr>
          <p:spPr>
            <a:xfrm>
              <a:off x="7543714" y="982577"/>
              <a:ext cx="2358002" cy="1310103"/>
            </a:xfrm>
            <a:prstGeom prst="round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Rounded Rectangle 10">
              <a:extLst>
                <a:ext uri="{FF2B5EF4-FFF2-40B4-BE49-F238E27FC236}">
                  <a16:creationId xmlns:a16="http://schemas.microsoft.com/office/drawing/2014/main" id="{500C96B5-668C-FC07-EF76-09F5111DFDE7}"/>
                </a:ext>
              </a:extLst>
            </p:cNvPr>
            <p:cNvSpPr txBox="1"/>
            <p:nvPr/>
          </p:nvSpPr>
          <p:spPr>
            <a:xfrm>
              <a:off x="7607668" y="1046531"/>
              <a:ext cx="2230094" cy="118219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marL="0" lvl="0" indent="0" algn="ctr" defTabSz="1333500" rtl="0">
                <a:lnSpc>
                  <a:spcPct val="90000"/>
                </a:lnSpc>
                <a:spcBef>
                  <a:spcPct val="0"/>
                </a:spcBef>
                <a:spcAft>
                  <a:spcPct val="35000"/>
                </a:spcAft>
                <a:buNone/>
              </a:pPr>
              <a:r>
                <a:rPr lang="en-US" sz="2600" kern="1200">
                  <a:solidFill>
                    <a:schemeClr val="bg2"/>
                  </a:solidFill>
                </a:rPr>
                <a:t>Do lunch </a:t>
              </a:r>
              <a:br>
                <a:rPr lang="en-US" sz="2600" kern="1200">
                  <a:solidFill>
                    <a:schemeClr val="bg2"/>
                  </a:solidFill>
                </a:rPr>
              </a:br>
              <a:r>
                <a:rPr lang="en-US" sz="2600" kern="1200">
                  <a:solidFill>
                    <a:schemeClr val="bg2"/>
                  </a:solidFill>
                </a:rPr>
                <a:t>and learns</a:t>
              </a:r>
              <a:r>
                <a:rPr lang="en-US" sz="2600" kern="1200">
                  <a:solidFill>
                    <a:schemeClr val="bg2"/>
                  </a:solidFill>
                  <a:latin typeface="Calibri Light" panose="020F0302020204030204"/>
                </a:rPr>
                <a:t> </a:t>
              </a:r>
              <a:endParaRPr lang="en-US" sz="2600" kern="1200">
                <a:solidFill>
                  <a:schemeClr val="bg2"/>
                </a:solidFill>
              </a:endParaRPr>
            </a:p>
          </p:txBody>
        </p:sp>
      </p:grpSp>
      <p:pic>
        <p:nvPicPr>
          <p:cNvPr id="35" name="Picture 34" descr="Icon&#10;&#10;Description automatically generated">
            <a:extLst>
              <a:ext uri="{FF2B5EF4-FFF2-40B4-BE49-F238E27FC236}">
                <a16:creationId xmlns:a16="http://schemas.microsoft.com/office/drawing/2014/main" id="{D9121173-9C8B-7B4B-ED60-51C4F2E8AA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04130" y="5161587"/>
            <a:ext cx="880812" cy="880812"/>
          </a:xfrm>
          <a:prstGeom prst="rect">
            <a:avLst/>
          </a:prstGeom>
        </p:spPr>
      </p:pic>
      <p:sp>
        <p:nvSpPr>
          <p:cNvPr id="3" name="Slide Number Placeholder 8">
            <a:extLst>
              <a:ext uri="{FF2B5EF4-FFF2-40B4-BE49-F238E27FC236}">
                <a16:creationId xmlns:a16="http://schemas.microsoft.com/office/drawing/2014/main" id="{2AB82746-E68B-1252-984C-A76F6C72EB33}"/>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14</a:t>
            </a:fld>
            <a:endParaRPr lang="en-US">
              <a:solidFill>
                <a:schemeClr val="tx1"/>
              </a:solidFill>
            </a:endParaRPr>
          </a:p>
        </p:txBody>
      </p:sp>
    </p:spTree>
    <p:extLst>
      <p:ext uri="{BB962C8B-B14F-4D97-AF65-F5344CB8AC3E}">
        <p14:creationId xmlns:p14="http://schemas.microsoft.com/office/powerpoint/2010/main" val="3936816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208FE-874E-3D24-E995-74F4F394FE4F}"/>
              </a:ext>
            </a:extLst>
          </p:cNvPr>
          <p:cNvSpPr>
            <a:spLocks noGrp="1"/>
          </p:cNvSpPr>
          <p:nvPr>
            <p:ph type="title"/>
          </p:nvPr>
        </p:nvSpPr>
        <p:spPr/>
        <p:txBody>
          <a:bodyPr>
            <a:normAutofit/>
          </a:bodyPr>
          <a:lstStyle/>
          <a:p>
            <a:r>
              <a:rPr lang="en-US"/>
              <a:t>Form other business-to-business relationships </a:t>
            </a:r>
          </a:p>
        </p:txBody>
      </p:sp>
      <p:sp>
        <p:nvSpPr>
          <p:cNvPr id="4" name="TextBox 3">
            <a:extLst>
              <a:ext uri="{FF2B5EF4-FFF2-40B4-BE49-F238E27FC236}">
                <a16:creationId xmlns:a16="http://schemas.microsoft.com/office/drawing/2014/main" id="{DBB57472-29DF-2CA5-65BF-2BAC834BE965}"/>
              </a:ext>
            </a:extLst>
          </p:cNvPr>
          <p:cNvSpPr txBox="1"/>
          <p:nvPr/>
        </p:nvSpPr>
        <p:spPr>
          <a:xfrm>
            <a:off x="399680" y="3529329"/>
            <a:ext cx="2371241" cy="369332"/>
          </a:xfrm>
          <a:prstGeom prst="rect">
            <a:avLst/>
          </a:prstGeom>
          <a:noFill/>
        </p:spPr>
        <p:txBody>
          <a:bodyPr wrap="square" rtlCol="0">
            <a:spAutoFit/>
          </a:bodyPr>
          <a:lstStyle/>
          <a:p>
            <a:pPr algn="ctr"/>
            <a:r>
              <a:rPr lang="en-US" b="1"/>
              <a:t>Realtors </a:t>
            </a:r>
          </a:p>
        </p:txBody>
      </p:sp>
      <p:sp>
        <p:nvSpPr>
          <p:cNvPr id="7" name="TextBox 6">
            <a:extLst>
              <a:ext uri="{FF2B5EF4-FFF2-40B4-BE49-F238E27FC236}">
                <a16:creationId xmlns:a16="http://schemas.microsoft.com/office/drawing/2014/main" id="{5FCF2E5B-828D-5193-21CC-52A8DCD2D0CD}"/>
              </a:ext>
            </a:extLst>
          </p:cNvPr>
          <p:cNvSpPr txBox="1"/>
          <p:nvPr/>
        </p:nvSpPr>
        <p:spPr>
          <a:xfrm flipH="1">
            <a:off x="2404926" y="3529329"/>
            <a:ext cx="2070476" cy="646331"/>
          </a:xfrm>
          <a:prstGeom prst="rect">
            <a:avLst/>
          </a:prstGeom>
          <a:noFill/>
        </p:spPr>
        <p:txBody>
          <a:bodyPr wrap="square" rtlCol="0">
            <a:spAutoFit/>
          </a:bodyPr>
          <a:lstStyle/>
          <a:p>
            <a:pPr algn="ctr"/>
            <a:r>
              <a:rPr lang="en-US" b="1"/>
              <a:t>Financial institutions</a:t>
            </a:r>
          </a:p>
        </p:txBody>
      </p:sp>
      <p:sp>
        <p:nvSpPr>
          <p:cNvPr id="11" name="TextBox 10">
            <a:extLst>
              <a:ext uri="{FF2B5EF4-FFF2-40B4-BE49-F238E27FC236}">
                <a16:creationId xmlns:a16="http://schemas.microsoft.com/office/drawing/2014/main" id="{2D26BD69-E5FC-EF8E-B282-E72DCF46D878}"/>
              </a:ext>
            </a:extLst>
          </p:cNvPr>
          <p:cNvSpPr txBox="1"/>
          <p:nvPr/>
        </p:nvSpPr>
        <p:spPr>
          <a:xfrm>
            <a:off x="6261965" y="3529329"/>
            <a:ext cx="1775844" cy="923330"/>
          </a:xfrm>
          <a:prstGeom prst="rect">
            <a:avLst/>
          </a:prstGeom>
          <a:noFill/>
        </p:spPr>
        <p:txBody>
          <a:bodyPr wrap="square" rtlCol="0">
            <a:spAutoFit/>
          </a:bodyPr>
          <a:lstStyle/>
          <a:p>
            <a:pPr algn="ctr"/>
            <a:r>
              <a:rPr lang="en-US" b="1"/>
              <a:t>Veteran Service Organizations </a:t>
            </a:r>
          </a:p>
          <a:p>
            <a:r>
              <a:rPr lang="en-US" b="1"/>
              <a:t> </a:t>
            </a:r>
          </a:p>
        </p:txBody>
      </p:sp>
      <p:sp>
        <p:nvSpPr>
          <p:cNvPr id="12" name="TextBox 11">
            <a:extLst>
              <a:ext uri="{FF2B5EF4-FFF2-40B4-BE49-F238E27FC236}">
                <a16:creationId xmlns:a16="http://schemas.microsoft.com/office/drawing/2014/main" id="{9DF566C3-7956-202C-E2EC-FA34EA3B96EB}"/>
              </a:ext>
            </a:extLst>
          </p:cNvPr>
          <p:cNvSpPr txBox="1"/>
          <p:nvPr/>
        </p:nvSpPr>
        <p:spPr>
          <a:xfrm>
            <a:off x="8354546" y="3529329"/>
            <a:ext cx="1300405" cy="369332"/>
          </a:xfrm>
          <a:prstGeom prst="rect">
            <a:avLst/>
          </a:prstGeom>
          <a:noFill/>
        </p:spPr>
        <p:txBody>
          <a:bodyPr wrap="square" rtlCol="0">
            <a:spAutoFit/>
          </a:bodyPr>
          <a:lstStyle/>
          <a:p>
            <a:r>
              <a:rPr lang="en-US" b="1"/>
              <a:t>Volunteer </a:t>
            </a:r>
          </a:p>
        </p:txBody>
      </p:sp>
      <p:sp>
        <p:nvSpPr>
          <p:cNvPr id="14" name="TextBox 13">
            <a:extLst>
              <a:ext uri="{FF2B5EF4-FFF2-40B4-BE49-F238E27FC236}">
                <a16:creationId xmlns:a16="http://schemas.microsoft.com/office/drawing/2014/main" id="{576818DE-9A36-9CA4-6F50-308C564D3776}"/>
              </a:ext>
            </a:extLst>
          </p:cNvPr>
          <p:cNvSpPr txBox="1"/>
          <p:nvPr/>
        </p:nvSpPr>
        <p:spPr>
          <a:xfrm>
            <a:off x="10129252" y="3529329"/>
            <a:ext cx="1460714" cy="369332"/>
          </a:xfrm>
          <a:prstGeom prst="rect">
            <a:avLst/>
          </a:prstGeom>
          <a:noFill/>
        </p:spPr>
        <p:txBody>
          <a:bodyPr wrap="square" rtlCol="0">
            <a:spAutoFit/>
          </a:bodyPr>
          <a:lstStyle/>
          <a:p>
            <a:pPr algn="ctr"/>
            <a:r>
              <a:rPr lang="en-US" b="1"/>
              <a:t>Join boards </a:t>
            </a:r>
          </a:p>
        </p:txBody>
      </p:sp>
      <p:sp>
        <p:nvSpPr>
          <p:cNvPr id="17" name="TextBox 16">
            <a:extLst>
              <a:ext uri="{FF2B5EF4-FFF2-40B4-BE49-F238E27FC236}">
                <a16:creationId xmlns:a16="http://schemas.microsoft.com/office/drawing/2014/main" id="{5B6C5478-5CC1-AB7F-1CAB-1775768F4950}"/>
              </a:ext>
            </a:extLst>
          </p:cNvPr>
          <p:cNvSpPr txBox="1"/>
          <p:nvPr/>
        </p:nvSpPr>
        <p:spPr>
          <a:xfrm>
            <a:off x="4644823" y="3529329"/>
            <a:ext cx="1300405" cy="369332"/>
          </a:xfrm>
          <a:prstGeom prst="rect">
            <a:avLst/>
          </a:prstGeom>
          <a:noFill/>
        </p:spPr>
        <p:txBody>
          <a:bodyPr wrap="square" rtlCol="0">
            <a:spAutoFit/>
          </a:bodyPr>
          <a:lstStyle/>
          <a:p>
            <a:pPr algn="ctr"/>
            <a:r>
              <a:rPr lang="en-US" b="1"/>
              <a:t>Gyms</a:t>
            </a:r>
          </a:p>
        </p:txBody>
      </p:sp>
      <p:sp>
        <p:nvSpPr>
          <p:cNvPr id="26" name="TextBox 25">
            <a:extLst>
              <a:ext uri="{FF2B5EF4-FFF2-40B4-BE49-F238E27FC236}">
                <a16:creationId xmlns:a16="http://schemas.microsoft.com/office/drawing/2014/main" id="{64677EB8-76D1-4F36-BA1A-564B804F62B1}"/>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3" name="Slide Number Placeholder 8">
            <a:extLst>
              <a:ext uri="{FF2B5EF4-FFF2-40B4-BE49-F238E27FC236}">
                <a16:creationId xmlns:a16="http://schemas.microsoft.com/office/drawing/2014/main" id="{0595B4F3-5450-9C54-4166-D0AB2AF3F315}"/>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15</a:t>
            </a:fld>
            <a:endParaRPr lang="en-US">
              <a:solidFill>
                <a:schemeClr val="tx1"/>
              </a:solidFill>
            </a:endParaRPr>
          </a:p>
        </p:txBody>
      </p:sp>
      <p:pic>
        <p:nvPicPr>
          <p:cNvPr id="16" name="Picture Placeholder 68">
            <a:extLst>
              <a:ext uri="{FF2B5EF4-FFF2-40B4-BE49-F238E27FC236}">
                <a16:creationId xmlns:a16="http://schemas.microsoft.com/office/drawing/2014/main" id="{E7DB1612-A961-EB9A-EB19-CE76B79B54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9990" y="2476250"/>
            <a:ext cx="950622" cy="950623"/>
          </a:xfrm>
          <a:prstGeom prst="rect">
            <a:avLst/>
          </a:prstGeom>
        </p:spPr>
      </p:pic>
      <p:pic>
        <p:nvPicPr>
          <p:cNvPr id="18" name="Picture Placeholder 98">
            <a:extLst>
              <a:ext uri="{FF2B5EF4-FFF2-40B4-BE49-F238E27FC236}">
                <a16:creationId xmlns:a16="http://schemas.microsoft.com/office/drawing/2014/main" id="{9A2D5A0D-BDC7-B654-6B3C-A459D67100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64852" y="2476251"/>
            <a:ext cx="950622" cy="950622"/>
          </a:xfrm>
          <a:prstGeom prst="rect">
            <a:avLst/>
          </a:prstGeom>
        </p:spPr>
      </p:pic>
      <p:pic>
        <p:nvPicPr>
          <p:cNvPr id="25" name="Picture Placeholder 124">
            <a:extLst>
              <a:ext uri="{FF2B5EF4-FFF2-40B4-BE49-F238E27FC236}">
                <a16:creationId xmlns:a16="http://schemas.microsoft.com/office/drawing/2014/main" id="{0E185517-6FF2-FF26-B1B8-35C0F16C9E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674576" y="2476251"/>
            <a:ext cx="950622" cy="950622"/>
          </a:xfrm>
          <a:prstGeom prst="rect">
            <a:avLst/>
          </a:prstGeom>
        </p:spPr>
      </p:pic>
      <p:pic>
        <p:nvPicPr>
          <p:cNvPr id="27" name="Picture Placeholder 140">
            <a:extLst>
              <a:ext uri="{FF2B5EF4-FFF2-40B4-BE49-F238E27FC236}">
                <a16:creationId xmlns:a16="http://schemas.microsoft.com/office/drawing/2014/main" id="{A012EE7B-E4DE-944E-BB6E-C20C10CFA2F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384298" y="2476251"/>
            <a:ext cx="950622" cy="950622"/>
          </a:xfrm>
          <a:prstGeom prst="rect">
            <a:avLst/>
          </a:prstGeom>
        </p:spPr>
      </p:pic>
      <p:pic>
        <p:nvPicPr>
          <p:cNvPr id="28" name="Picture Placeholder 152">
            <a:extLst>
              <a:ext uri="{FF2B5EF4-FFF2-40B4-BE49-F238E27FC236}">
                <a16:creationId xmlns:a16="http://schemas.microsoft.com/office/drawing/2014/main" id="{DB7E9820-54DB-AE46-8D06-DE5871D900F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819714" y="2476251"/>
            <a:ext cx="950622" cy="950622"/>
          </a:xfrm>
          <a:prstGeom prst="rect">
            <a:avLst/>
          </a:prstGeom>
        </p:spPr>
      </p:pic>
      <p:pic>
        <p:nvPicPr>
          <p:cNvPr id="29" name="Picture Placeholder 84">
            <a:extLst>
              <a:ext uri="{FF2B5EF4-FFF2-40B4-BE49-F238E27FC236}">
                <a16:creationId xmlns:a16="http://schemas.microsoft.com/office/drawing/2014/main" id="{95C581E3-D2E0-2DEA-3E81-5483DECD1D10}"/>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9438" y="2476251"/>
            <a:ext cx="950622" cy="950622"/>
          </a:xfrm>
          <a:prstGeom prst="rect">
            <a:avLst/>
          </a:prstGeom>
        </p:spPr>
      </p:pic>
    </p:spTree>
    <p:extLst>
      <p:ext uri="{BB962C8B-B14F-4D97-AF65-F5344CB8AC3E}">
        <p14:creationId xmlns:p14="http://schemas.microsoft.com/office/powerpoint/2010/main" val="2550312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329502A-48CF-0A6C-67B2-3F27057002BE}"/>
              </a:ext>
            </a:extLst>
          </p:cNvPr>
          <p:cNvSpPr txBox="1"/>
          <p:nvPr/>
        </p:nvSpPr>
        <p:spPr>
          <a:xfrm>
            <a:off x="2311400" y="2085932"/>
            <a:ext cx="8292591" cy="2123658"/>
          </a:xfrm>
          <a:prstGeom prst="rect">
            <a:avLst/>
          </a:prstGeom>
          <a:noFill/>
        </p:spPr>
        <p:txBody>
          <a:bodyPr wrap="square" lIns="91440" tIns="45720" rIns="91440" bIns="45720" rtlCol="0" anchor="t">
            <a:spAutoFit/>
          </a:bodyPr>
          <a:lstStyle/>
          <a:p>
            <a:pPr algn="ctr"/>
            <a:r>
              <a:rPr lang="en-US" sz="4400">
                <a:solidFill>
                  <a:schemeClr val="accent2"/>
                </a:solidFill>
                <a:effectLst/>
                <a:latin typeface="Calibri"/>
                <a:ea typeface="Calibri" panose="020F0502020204030204" pitchFamily="34" charset="0"/>
                <a:cs typeface="Times New Roman"/>
              </a:rPr>
              <a:t>The number one way that that my agents are growing their business… is through grassroots marketing.”</a:t>
            </a:r>
            <a:r>
              <a:rPr lang="en-US" sz="4400">
                <a:solidFill>
                  <a:schemeClr val="accent2"/>
                </a:solidFill>
                <a:latin typeface="Calibri"/>
                <a:ea typeface="Calibri" panose="020F0502020204030204" pitchFamily="34" charset="0"/>
                <a:cs typeface="Times New Roman"/>
              </a:rPr>
              <a:t> </a:t>
            </a:r>
            <a:endParaRPr lang="en-US" sz="4400">
              <a:solidFill>
                <a:schemeClr val="accent2"/>
              </a:solidFill>
            </a:endParaRPr>
          </a:p>
        </p:txBody>
      </p:sp>
      <p:sp>
        <p:nvSpPr>
          <p:cNvPr id="2" name="TextBox 1">
            <a:extLst>
              <a:ext uri="{FF2B5EF4-FFF2-40B4-BE49-F238E27FC236}">
                <a16:creationId xmlns:a16="http://schemas.microsoft.com/office/drawing/2014/main" id="{AB656E93-78A2-EB7C-5A8B-DF1A92A6F42C}"/>
              </a:ext>
            </a:extLst>
          </p:cNvPr>
          <p:cNvSpPr txBox="1"/>
          <p:nvPr/>
        </p:nvSpPr>
        <p:spPr>
          <a:xfrm>
            <a:off x="2744751" y="5234460"/>
            <a:ext cx="7189532" cy="461665"/>
          </a:xfrm>
          <a:prstGeom prst="rect">
            <a:avLst/>
          </a:prstGeom>
          <a:noFill/>
        </p:spPr>
        <p:txBody>
          <a:bodyPr wrap="none" rtlCol="0">
            <a:spAutoFit/>
          </a:bodyPr>
          <a:lstStyle/>
          <a:p>
            <a:r>
              <a:rPr lang="en-US" sz="2400" b="1">
                <a:solidFill>
                  <a:srgbClr val="114A21"/>
                </a:solidFill>
              </a:rPr>
              <a:t>David Heizer, Senior Sales Manager, Tampa Bay, Florida</a:t>
            </a:r>
          </a:p>
        </p:txBody>
      </p:sp>
      <p:grpSp>
        <p:nvGrpSpPr>
          <p:cNvPr id="18" name="Group 17" title="Open Quote Graphic">
            <a:extLst>
              <a:ext uri="{FF2B5EF4-FFF2-40B4-BE49-F238E27FC236}">
                <a16:creationId xmlns:a16="http://schemas.microsoft.com/office/drawing/2014/main" id="{84AB64FD-96C5-67EA-F8AC-31C36D37363C}"/>
              </a:ext>
            </a:extLst>
          </p:cNvPr>
          <p:cNvGrpSpPr/>
          <p:nvPr/>
        </p:nvGrpSpPr>
        <p:grpSpPr>
          <a:xfrm>
            <a:off x="5870448" y="1565745"/>
            <a:ext cx="459036" cy="762000"/>
            <a:chOff x="9294813" y="4408488"/>
            <a:chExt cx="1746250" cy="2898776"/>
          </a:xfrm>
        </p:grpSpPr>
        <p:sp>
          <p:nvSpPr>
            <p:cNvPr id="19" name="Freeform 6">
              <a:extLst>
                <a:ext uri="{FF2B5EF4-FFF2-40B4-BE49-F238E27FC236}">
                  <a16:creationId xmlns:a16="http://schemas.microsoft.com/office/drawing/2014/main" id="{F62E6B69-3BB5-B717-5CE6-4678D2180BF7}"/>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 name="Rectangle 7">
              <a:extLst>
                <a:ext uri="{FF2B5EF4-FFF2-40B4-BE49-F238E27FC236}">
                  <a16:creationId xmlns:a16="http://schemas.microsoft.com/office/drawing/2014/main" id="{FBBDCCCA-71DF-84C9-34A5-A8643AFF347F}"/>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1" name="Group 20" title="Close Quote Graphic">
            <a:extLst>
              <a:ext uri="{FF2B5EF4-FFF2-40B4-BE49-F238E27FC236}">
                <a16:creationId xmlns:a16="http://schemas.microsoft.com/office/drawing/2014/main" id="{33CF18CF-7F33-01AC-0CAB-BD5E4AED8333}"/>
              </a:ext>
            </a:extLst>
          </p:cNvPr>
          <p:cNvGrpSpPr/>
          <p:nvPr/>
        </p:nvGrpSpPr>
        <p:grpSpPr>
          <a:xfrm>
            <a:off x="5867527" y="4019648"/>
            <a:ext cx="459036" cy="762000"/>
            <a:chOff x="7246938" y="2979738"/>
            <a:chExt cx="1746251" cy="2898776"/>
          </a:xfrm>
        </p:grpSpPr>
        <p:sp>
          <p:nvSpPr>
            <p:cNvPr id="22" name="Freeform 5">
              <a:extLst>
                <a:ext uri="{FF2B5EF4-FFF2-40B4-BE49-F238E27FC236}">
                  <a16:creationId xmlns:a16="http://schemas.microsoft.com/office/drawing/2014/main" id="{6840E6C4-2BDF-E9F5-AE56-252C1E6FB259}"/>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Rectangle 8">
              <a:extLst>
                <a:ext uri="{FF2B5EF4-FFF2-40B4-BE49-F238E27FC236}">
                  <a16:creationId xmlns:a16="http://schemas.microsoft.com/office/drawing/2014/main" id="{8796B2E1-59E2-CA07-940E-097B6C7234BE}"/>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24" name="Slide Number Placeholder 8">
            <a:extLst>
              <a:ext uri="{FF2B5EF4-FFF2-40B4-BE49-F238E27FC236}">
                <a16:creationId xmlns:a16="http://schemas.microsoft.com/office/drawing/2014/main" id="{18F95249-471B-1E3A-F1BF-30812B650D4E}"/>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16</a:t>
            </a:fld>
            <a:endParaRPr lang="en-US">
              <a:solidFill>
                <a:schemeClr val="tx1"/>
              </a:solidFill>
            </a:endParaRPr>
          </a:p>
        </p:txBody>
      </p:sp>
    </p:spTree>
    <p:extLst>
      <p:ext uri="{BB962C8B-B14F-4D97-AF65-F5344CB8AC3E}">
        <p14:creationId xmlns:p14="http://schemas.microsoft.com/office/powerpoint/2010/main" val="282107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208FE-874E-3D24-E995-74F4F394FE4F}"/>
              </a:ext>
            </a:extLst>
          </p:cNvPr>
          <p:cNvSpPr>
            <a:spLocks noGrp="1"/>
          </p:cNvSpPr>
          <p:nvPr>
            <p:ph type="title"/>
          </p:nvPr>
        </p:nvSpPr>
        <p:spPr/>
        <p:txBody>
          <a:bodyPr>
            <a:normAutofit/>
          </a:bodyPr>
          <a:lstStyle/>
          <a:p>
            <a:r>
              <a:rPr lang="en-US"/>
              <a:t>Dive into grassroots marketing </a:t>
            </a:r>
          </a:p>
        </p:txBody>
      </p:sp>
      <p:sp>
        <p:nvSpPr>
          <p:cNvPr id="32" name="TextBox 31">
            <a:extLst>
              <a:ext uri="{FF2B5EF4-FFF2-40B4-BE49-F238E27FC236}">
                <a16:creationId xmlns:a16="http://schemas.microsoft.com/office/drawing/2014/main" id="{DD3D7E9A-13FB-67B5-DC3D-482215398075}"/>
              </a:ext>
            </a:extLst>
          </p:cNvPr>
          <p:cNvSpPr txBox="1"/>
          <p:nvPr/>
        </p:nvSpPr>
        <p:spPr>
          <a:xfrm>
            <a:off x="2560918" y="5200224"/>
            <a:ext cx="9631082"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mn-lt"/>
                <a:cs typeface="+mn-lt"/>
              </a:rPr>
              <a:t>*Marketing activities and materials are NOT permitted in areas where care is being administered, including, </a:t>
            </a:r>
            <a:br>
              <a:rPr lang="en-US" sz="1400">
                <a:ea typeface="+mn-lt"/>
                <a:cs typeface="+mn-lt"/>
              </a:rPr>
            </a:br>
            <a:r>
              <a:rPr lang="en-US" sz="1400">
                <a:ea typeface="+mn-lt"/>
                <a:cs typeface="+mn-lt"/>
              </a:rPr>
              <a:t>  but not limited to, exam rooms, hospital patient rooms, pharmacy counter area and treatment areas where </a:t>
            </a:r>
            <a:br>
              <a:rPr lang="en-US" sz="1400">
                <a:ea typeface="+mn-lt"/>
                <a:cs typeface="+mn-lt"/>
              </a:rPr>
            </a:br>
            <a:r>
              <a:rPr lang="en-US" sz="1400">
                <a:ea typeface="+mn-lt"/>
                <a:cs typeface="+mn-lt"/>
              </a:rPr>
              <a:t>  patients interact with providers/clinical team and receive treatments (e.g., dialysis treatment facilities). </a:t>
            </a:r>
            <a:endParaRPr lang="en-US" sz="1400"/>
          </a:p>
        </p:txBody>
      </p:sp>
      <p:pic>
        <p:nvPicPr>
          <p:cNvPr id="33" name="Picture 32" descr="Icon&#10;&#10;Description automatically generated">
            <a:extLst>
              <a:ext uri="{FF2B5EF4-FFF2-40B4-BE49-F238E27FC236}">
                <a16:creationId xmlns:a16="http://schemas.microsoft.com/office/drawing/2014/main" id="{2C170E32-C985-B88C-91CC-4EBB275074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04130" y="5161587"/>
            <a:ext cx="880812" cy="880812"/>
          </a:xfrm>
          <a:prstGeom prst="rect">
            <a:avLst/>
          </a:prstGeom>
        </p:spPr>
      </p:pic>
      <p:sp>
        <p:nvSpPr>
          <p:cNvPr id="36" name="TextBox 35">
            <a:extLst>
              <a:ext uri="{FF2B5EF4-FFF2-40B4-BE49-F238E27FC236}">
                <a16:creationId xmlns:a16="http://schemas.microsoft.com/office/drawing/2014/main" id="{EC29EA33-C65D-81D7-A6C8-582E285C47B0}"/>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grpSp>
        <p:nvGrpSpPr>
          <p:cNvPr id="13" name="Group 12">
            <a:extLst>
              <a:ext uri="{FF2B5EF4-FFF2-40B4-BE49-F238E27FC236}">
                <a16:creationId xmlns:a16="http://schemas.microsoft.com/office/drawing/2014/main" id="{72637001-3B38-2DDA-787A-95E0347ECF43}"/>
              </a:ext>
            </a:extLst>
          </p:cNvPr>
          <p:cNvGrpSpPr/>
          <p:nvPr/>
        </p:nvGrpSpPr>
        <p:grpSpPr>
          <a:xfrm>
            <a:off x="9348135" y="2213968"/>
            <a:ext cx="1992085" cy="2438808"/>
            <a:chOff x="9348135" y="2188789"/>
            <a:chExt cx="1992085" cy="2438808"/>
          </a:xfrm>
        </p:grpSpPr>
        <p:sp>
          <p:nvSpPr>
            <p:cNvPr id="12" name="TextBox 11">
              <a:extLst>
                <a:ext uri="{FF2B5EF4-FFF2-40B4-BE49-F238E27FC236}">
                  <a16:creationId xmlns:a16="http://schemas.microsoft.com/office/drawing/2014/main" id="{DF071424-E512-E220-5C74-19BFFE6D2336}"/>
                </a:ext>
              </a:extLst>
            </p:cNvPr>
            <p:cNvSpPr txBox="1"/>
            <p:nvPr/>
          </p:nvSpPr>
          <p:spPr>
            <a:xfrm>
              <a:off x="9348135" y="2188789"/>
              <a:ext cx="1992085" cy="646331"/>
            </a:xfrm>
            <a:prstGeom prst="rect">
              <a:avLst/>
            </a:prstGeom>
            <a:noFill/>
          </p:spPr>
          <p:txBody>
            <a:bodyPr wrap="square" rtlCol="0">
              <a:spAutoFit/>
            </a:bodyPr>
            <a:lstStyle/>
            <a:p>
              <a:pPr algn="ctr"/>
              <a:r>
                <a:rPr lang="en-US" b="1"/>
                <a:t>Community events*</a:t>
              </a:r>
            </a:p>
          </p:txBody>
        </p:sp>
        <p:sp>
          <p:nvSpPr>
            <p:cNvPr id="21" name="TextBox 20">
              <a:extLst>
                <a:ext uri="{FF2B5EF4-FFF2-40B4-BE49-F238E27FC236}">
                  <a16:creationId xmlns:a16="http://schemas.microsoft.com/office/drawing/2014/main" id="{FF305B65-EE35-6117-C4EA-53C293D10B8B}"/>
                </a:ext>
              </a:extLst>
            </p:cNvPr>
            <p:cNvSpPr txBox="1"/>
            <p:nvPr/>
          </p:nvSpPr>
          <p:spPr>
            <a:xfrm flipH="1">
              <a:off x="9452595" y="3981266"/>
              <a:ext cx="1783164" cy="646331"/>
            </a:xfrm>
            <a:prstGeom prst="rect">
              <a:avLst/>
            </a:prstGeom>
            <a:noFill/>
          </p:spPr>
          <p:txBody>
            <a:bodyPr wrap="square" rtlCol="0">
              <a:spAutoFit/>
            </a:bodyPr>
            <a:lstStyle/>
            <a:p>
              <a:pPr algn="ctr"/>
              <a:r>
                <a:rPr lang="en-US" b="1"/>
                <a:t>Veteran Service Organizations</a:t>
              </a:r>
            </a:p>
          </p:txBody>
        </p:sp>
      </p:grpSp>
      <p:grpSp>
        <p:nvGrpSpPr>
          <p:cNvPr id="8" name="Group 7">
            <a:extLst>
              <a:ext uri="{FF2B5EF4-FFF2-40B4-BE49-F238E27FC236}">
                <a16:creationId xmlns:a16="http://schemas.microsoft.com/office/drawing/2014/main" id="{BEF1D858-33C5-5301-58DF-C4BD01A42C4A}"/>
              </a:ext>
            </a:extLst>
          </p:cNvPr>
          <p:cNvGrpSpPr/>
          <p:nvPr/>
        </p:nvGrpSpPr>
        <p:grpSpPr>
          <a:xfrm>
            <a:off x="6782603" y="2195173"/>
            <a:ext cx="2867454" cy="2432425"/>
            <a:chOff x="6842220" y="2195173"/>
            <a:chExt cx="2867454" cy="2432425"/>
          </a:xfrm>
        </p:grpSpPr>
        <p:sp>
          <p:nvSpPr>
            <p:cNvPr id="11" name="TextBox 10">
              <a:extLst>
                <a:ext uri="{FF2B5EF4-FFF2-40B4-BE49-F238E27FC236}">
                  <a16:creationId xmlns:a16="http://schemas.microsoft.com/office/drawing/2014/main" id="{44CCF148-9693-0FAE-DFFF-295A76F4385D}"/>
                </a:ext>
              </a:extLst>
            </p:cNvPr>
            <p:cNvSpPr txBox="1"/>
            <p:nvPr/>
          </p:nvSpPr>
          <p:spPr>
            <a:xfrm>
              <a:off x="7463349" y="2195173"/>
              <a:ext cx="1625196" cy="369332"/>
            </a:xfrm>
            <a:prstGeom prst="rect">
              <a:avLst/>
            </a:prstGeom>
            <a:noFill/>
          </p:spPr>
          <p:txBody>
            <a:bodyPr wrap="square" rtlCol="0">
              <a:spAutoFit/>
            </a:bodyPr>
            <a:lstStyle/>
            <a:p>
              <a:pPr algn="ctr"/>
              <a:r>
                <a:rPr lang="en-US" b="1"/>
                <a:t>Pharmacies*</a:t>
              </a:r>
            </a:p>
          </p:txBody>
        </p:sp>
        <p:sp>
          <p:nvSpPr>
            <p:cNvPr id="19" name="TextBox 18">
              <a:extLst>
                <a:ext uri="{FF2B5EF4-FFF2-40B4-BE49-F238E27FC236}">
                  <a16:creationId xmlns:a16="http://schemas.microsoft.com/office/drawing/2014/main" id="{3777B408-2006-733F-1E00-596145E313B0}"/>
                </a:ext>
              </a:extLst>
            </p:cNvPr>
            <p:cNvSpPr txBox="1"/>
            <p:nvPr/>
          </p:nvSpPr>
          <p:spPr>
            <a:xfrm>
              <a:off x="6842220" y="3981267"/>
              <a:ext cx="2867454" cy="646331"/>
            </a:xfrm>
            <a:prstGeom prst="rect">
              <a:avLst/>
            </a:prstGeom>
            <a:noFill/>
          </p:spPr>
          <p:txBody>
            <a:bodyPr wrap="square" rtlCol="0">
              <a:spAutoFit/>
            </a:bodyPr>
            <a:lstStyle/>
            <a:p>
              <a:pPr algn="ctr"/>
              <a:r>
                <a:rPr lang="en-US" b="1"/>
                <a:t>Senior </a:t>
              </a:r>
              <a:br>
                <a:rPr lang="en-US" b="1"/>
              </a:br>
              <a:r>
                <a:rPr lang="en-US" b="1"/>
                <a:t>community centers*</a:t>
              </a:r>
            </a:p>
          </p:txBody>
        </p:sp>
      </p:grpSp>
      <p:sp>
        <p:nvSpPr>
          <p:cNvPr id="9" name="TextBox 8">
            <a:extLst>
              <a:ext uri="{FF2B5EF4-FFF2-40B4-BE49-F238E27FC236}">
                <a16:creationId xmlns:a16="http://schemas.microsoft.com/office/drawing/2014/main" id="{08CE1C3B-54F6-0FA3-9189-B0FEEAE18B75}"/>
              </a:ext>
            </a:extLst>
          </p:cNvPr>
          <p:cNvSpPr txBox="1"/>
          <p:nvPr/>
        </p:nvSpPr>
        <p:spPr>
          <a:xfrm>
            <a:off x="1007607" y="2149354"/>
            <a:ext cx="1704815" cy="369332"/>
          </a:xfrm>
          <a:prstGeom prst="rect">
            <a:avLst/>
          </a:prstGeom>
          <a:noFill/>
        </p:spPr>
        <p:txBody>
          <a:bodyPr wrap="square" rtlCol="0">
            <a:spAutoFit/>
          </a:bodyPr>
          <a:lstStyle/>
          <a:p>
            <a:r>
              <a:rPr lang="en-US" b="1"/>
              <a:t>Grocery stores</a:t>
            </a:r>
          </a:p>
        </p:txBody>
      </p:sp>
      <p:sp>
        <p:nvSpPr>
          <p:cNvPr id="24" name="TextBox 23">
            <a:extLst>
              <a:ext uri="{FF2B5EF4-FFF2-40B4-BE49-F238E27FC236}">
                <a16:creationId xmlns:a16="http://schemas.microsoft.com/office/drawing/2014/main" id="{F04C9DE8-290D-5C40-577A-2CB6E18B00C4}"/>
              </a:ext>
            </a:extLst>
          </p:cNvPr>
          <p:cNvSpPr txBox="1"/>
          <p:nvPr/>
        </p:nvSpPr>
        <p:spPr>
          <a:xfrm>
            <a:off x="1045636" y="4041692"/>
            <a:ext cx="1628757" cy="369332"/>
          </a:xfrm>
          <a:prstGeom prst="rect">
            <a:avLst/>
          </a:prstGeom>
          <a:noFill/>
        </p:spPr>
        <p:txBody>
          <a:bodyPr wrap="square" rtlCol="0">
            <a:spAutoFit/>
          </a:bodyPr>
          <a:lstStyle/>
          <a:p>
            <a:pPr algn="ctr"/>
            <a:r>
              <a:rPr lang="en-US" b="1"/>
              <a:t>Health fairs*</a:t>
            </a:r>
          </a:p>
        </p:txBody>
      </p:sp>
      <p:pic>
        <p:nvPicPr>
          <p:cNvPr id="52" name="Picture Placeholder 80">
            <a:extLst>
              <a:ext uri="{FF2B5EF4-FFF2-40B4-BE49-F238E27FC236}">
                <a16:creationId xmlns:a16="http://schemas.microsoft.com/office/drawing/2014/main" id="{6D512D25-5DF8-14BE-3C31-6F563BE211C3}"/>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728869" y="-1122117"/>
            <a:ext cx="649287" cy="649288"/>
          </a:xfrm>
          <a:prstGeom prst="rect">
            <a:avLst/>
          </a:prstGeom>
        </p:spPr>
      </p:pic>
      <p:grpSp>
        <p:nvGrpSpPr>
          <p:cNvPr id="5" name="Group 4">
            <a:extLst>
              <a:ext uri="{FF2B5EF4-FFF2-40B4-BE49-F238E27FC236}">
                <a16:creationId xmlns:a16="http://schemas.microsoft.com/office/drawing/2014/main" id="{5055BDC2-41C0-4039-BE23-FD6BCB44C37B}"/>
              </a:ext>
            </a:extLst>
          </p:cNvPr>
          <p:cNvGrpSpPr/>
          <p:nvPr/>
        </p:nvGrpSpPr>
        <p:grpSpPr>
          <a:xfrm>
            <a:off x="2600608" y="2181260"/>
            <a:ext cx="2729897" cy="2506762"/>
            <a:chOff x="2523904" y="2181260"/>
            <a:chExt cx="2729897" cy="2506762"/>
          </a:xfrm>
        </p:grpSpPr>
        <p:sp>
          <p:nvSpPr>
            <p:cNvPr id="10" name="TextBox 9">
              <a:extLst>
                <a:ext uri="{FF2B5EF4-FFF2-40B4-BE49-F238E27FC236}">
                  <a16:creationId xmlns:a16="http://schemas.microsoft.com/office/drawing/2014/main" id="{806B4CAC-1D91-8FDC-295D-F68BA079CA17}"/>
                </a:ext>
              </a:extLst>
            </p:cNvPr>
            <p:cNvSpPr txBox="1"/>
            <p:nvPr/>
          </p:nvSpPr>
          <p:spPr>
            <a:xfrm>
              <a:off x="3058981" y="2181260"/>
              <a:ext cx="1659743" cy="369332"/>
            </a:xfrm>
            <a:prstGeom prst="rect">
              <a:avLst/>
            </a:prstGeom>
            <a:noFill/>
          </p:spPr>
          <p:txBody>
            <a:bodyPr wrap="square" rtlCol="0">
              <a:spAutoFit/>
            </a:bodyPr>
            <a:lstStyle/>
            <a:p>
              <a:pPr algn="ctr"/>
              <a:r>
                <a:rPr lang="en-US" b="1"/>
                <a:t>Dollar stores </a:t>
              </a:r>
            </a:p>
          </p:txBody>
        </p:sp>
        <p:sp>
          <p:nvSpPr>
            <p:cNvPr id="27" name="TextBox 26">
              <a:extLst>
                <a:ext uri="{FF2B5EF4-FFF2-40B4-BE49-F238E27FC236}">
                  <a16:creationId xmlns:a16="http://schemas.microsoft.com/office/drawing/2014/main" id="{6F244F62-7223-4CB8-1774-75A69E370178}"/>
                </a:ext>
              </a:extLst>
            </p:cNvPr>
            <p:cNvSpPr txBox="1"/>
            <p:nvPr/>
          </p:nvSpPr>
          <p:spPr>
            <a:xfrm>
              <a:off x="2523904" y="4041691"/>
              <a:ext cx="2729897" cy="646331"/>
            </a:xfrm>
            <a:prstGeom prst="rect">
              <a:avLst/>
            </a:prstGeom>
            <a:noFill/>
          </p:spPr>
          <p:txBody>
            <a:bodyPr wrap="square" rtlCol="0">
              <a:spAutoFit/>
            </a:bodyPr>
            <a:lstStyle/>
            <a:p>
              <a:pPr algn="ctr"/>
              <a:r>
                <a:rPr lang="en-US" b="1"/>
                <a:t>Humana </a:t>
              </a:r>
              <a:br>
                <a:rPr lang="en-US" b="1"/>
              </a:br>
              <a:r>
                <a:rPr lang="en-US" b="1"/>
                <a:t>Neighborhood Centers</a:t>
              </a:r>
            </a:p>
          </p:txBody>
        </p:sp>
      </p:grpSp>
      <p:grpSp>
        <p:nvGrpSpPr>
          <p:cNvPr id="7" name="Group 6">
            <a:extLst>
              <a:ext uri="{FF2B5EF4-FFF2-40B4-BE49-F238E27FC236}">
                <a16:creationId xmlns:a16="http://schemas.microsoft.com/office/drawing/2014/main" id="{6BBFA41D-FB4F-41F2-B7A8-403759FBB217}"/>
              </a:ext>
            </a:extLst>
          </p:cNvPr>
          <p:cNvGrpSpPr/>
          <p:nvPr/>
        </p:nvGrpSpPr>
        <p:grpSpPr>
          <a:xfrm>
            <a:off x="4885285" y="2211351"/>
            <a:ext cx="2410852" cy="2139696"/>
            <a:chOff x="4848086" y="2211351"/>
            <a:chExt cx="2410852" cy="2139696"/>
          </a:xfrm>
        </p:grpSpPr>
        <p:sp>
          <p:nvSpPr>
            <p:cNvPr id="14" name="TextBox 13">
              <a:extLst>
                <a:ext uri="{FF2B5EF4-FFF2-40B4-BE49-F238E27FC236}">
                  <a16:creationId xmlns:a16="http://schemas.microsoft.com/office/drawing/2014/main" id="{BC11A580-E28A-25BE-3F43-31D572771637}"/>
                </a:ext>
              </a:extLst>
            </p:cNvPr>
            <p:cNvSpPr txBox="1"/>
            <p:nvPr/>
          </p:nvSpPr>
          <p:spPr>
            <a:xfrm flipH="1">
              <a:off x="5057469" y="2211351"/>
              <a:ext cx="1992086" cy="369332"/>
            </a:xfrm>
            <a:prstGeom prst="rect">
              <a:avLst/>
            </a:prstGeom>
            <a:noFill/>
          </p:spPr>
          <p:txBody>
            <a:bodyPr wrap="square" rtlCol="0">
              <a:spAutoFit/>
            </a:bodyPr>
            <a:lstStyle/>
            <a:p>
              <a:pPr algn="ctr"/>
              <a:r>
                <a:rPr lang="en-US" b="1"/>
                <a:t>Food pantries </a:t>
              </a:r>
            </a:p>
          </p:txBody>
        </p:sp>
        <p:sp>
          <p:nvSpPr>
            <p:cNvPr id="16" name="TextBox 15">
              <a:extLst>
                <a:ext uri="{FF2B5EF4-FFF2-40B4-BE49-F238E27FC236}">
                  <a16:creationId xmlns:a16="http://schemas.microsoft.com/office/drawing/2014/main" id="{E97880D4-B1FA-048C-3D42-A579142A1B36}"/>
                </a:ext>
              </a:extLst>
            </p:cNvPr>
            <p:cNvSpPr txBox="1"/>
            <p:nvPr/>
          </p:nvSpPr>
          <p:spPr>
            <a:xfrm flipH="1">
              <a:off x="4848086" y="3981715"/>
              <a:ext cx="2410852" cy="369332"/>
            </a:xfrm>
            <a:prstGeom prst="rect">
              <a:avLst/>
            </a:prstGeom>
            <a:noFill/>
          </p:spPr>
          <p:txBody>
            <a:bodyPr wrap="square" rtlCol="0">
              <a:spAutoFit/>
            </a:bodyPr>
            <a:lstStyle/>
            <a:p>
              <a:pPr algn="ctr"/>
              <a:r>
                <a:rPr lang="en-US" b="1"/>
                <a:t>Salvation Army</a:t>
              </a:r>
            </a:p>
          </p:txBody>
        </p:sp>
      </p:grpSp>
      <p:sp>
        <p:nvSpPr>
          <p:cNvPr id="15" name="Slide Number Placeholder 8">
            <a:extLst>
              <a:ext uri="{FF2B5EF4-FFF2-40B4-BE49-F238E27FC236}">
                <a16:creationId xmlns:a16="http://schemas.microsoft.com/office/drawing/2014/main" id="{22F4F018-EDF4-6D0E-7F55-EAE2983B914C}"/>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17</a:t>
            </a:fld>
            <a:endParaRPr lang="en-US">
              <a:solidFill>
                <a:schemeClr val="tx1"/>
              </a:solidFill>
            </a:endParaRPr>
          </a:p>
        </p:txBody>
      </p:sp>
      <p:pic>
        <p:nvPicPr>
          <p:cNvPr id="17" name="Picture Placeholder 70">
            <a:extLst>
              <a:ext uri="{FF2B5EF4-FFF2-40B4-BE49-F238E27FC236}">
                <a16:creationId xmlns:a16="http://schemas.microsoft.com/office/drawing/2014/main" id="{BC991286-DF9A-2917-41F8-4B204827B8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525640" y="1432172"/>
            <a:ext cx="649287" cy="649287"/>
          </a:xfrm>
          <a:prstGeom prst="rect">
            <a:avLst/>
          </a:prstGeom>
        </p:spPr>
      </p:pic>
      <p:pic>
        <p:nvPicPr>
          <p:cNvPr id="18" name="Picture Placeholder 72">
            <a:extLst>
              <a:ext uri="{FF2B5EF4-FFF2-40B4-BE49-F238E27FC236}">
                <a16:creationId xmlns:a16="http://schemas.microsoft.com/office/drawing/2014/main" id="{D02C2B3F-BD31-B4FB-FDD7-9A6573509A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771356" y="1432172"/>
            <a:ext cx="649287" cy="649287"/>
          </a:xfrm>
          <a:prstGeom prst="rect">
            <a:avLst/>
          </a:prstGeom>
        </p:spPr>
      </p:pic>
      <p:pic>
        <p:nvPicPr>
          <p:cNvPr id="22" name="Picture Placeholder 88">
            <a:extLst>
              <a:ext uri="{FF2B5EF4-FFF2-40B4-BE49-F238E27FC236}">
                <a16:creationId xmlns:a16="http://schemas.microsoft.com/office/drawing/2014/main" id="{73D59FB7-6B97-7FBC-3119-30FB1A572514}"/>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894214" y="1432172"/>
            <a:ext cx="649287" cy="649287"/>
          </a:xfrm>
          <a:prstGeom prst="rect">
            <a:avLst/>
          </a:prstGeom>
        </p:spPr>
      </p:pic>
      <p:pic>
        <p:nvPicPr>
          <p:cNvPr id="23" name="Picture Placeholder 102">
            <a:extLst>
              <a:ext uri="{FF2B5EF4-FFF2-40B4-BE49-F238E27FC236}">
                <a16:creationId xmlns:a16="http://schemas.microsoft.com/office/drawing/2014/main" id="{4661B36C-DA5B-BF53-CE02-A18CDD46F61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017073" y="1432172"/>
            <a:ext cx="649287" cy="649287"/>
          </a:xfrm>
          <a:prstGeom prst="rect">
            <a:avLst/>
          </a:prstGeom>
        </p:spPr>
      </p:pic>
      <p:pic>
        <p:nvPicPr>
          <p:cNvPr id="26" name="Picture Placeholder 108">
            <a:extLst>
              <a:ext uri="{FF2B5EF4-FFF2-40B4-BE49-F238E27FC236}">
                <a16:creationId xmlns:a16="http://schemas.microsoft.com/office/drawing/2014/main" id="{93B748DB-3D8C-F80B-6F32-6A3A2E56CD8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3648498" y="1432172"/>
            <a:ext cx="649287" cy="649287"/>
          </a:xfrm>
          <a:prstGeom prst="rect">
            <a:avLst/>
          </a:prstGeom>
        </p:spPr>
      </p:pic>
      <p:pic>
        <p:nvPicPr>
          <p:cNvPr id="28" name="Picture Placeholder 92">
            <a:extLst>
              <a:ext uri="{FF2B5EF4-FFF2-40B4-BE49-F238E27FC236}">
                <a16:creationId xmlns:a16="http://schemas.microsoft.com/office/drawing/2014/main" id="{E3C65B64-54E5-964E-E946-51820C8D23A8}"/>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515527" y="3309540"/>
            <a:ext cx="649287" cy="649287"/>
          </a:xfrm>
          <a:prstGeom prst="rect">
            <a:avLst/>
          </a:prstGeom>
        </p:spPr>
      </p:pic>
      <p:pic>
        <p:nvPicPr>
          <p:cNvPr id="29" name="Picture Placeholder 112">
            <a:extLst>
              <a:ext uri="{FF2B5EF4-FFF2-40B4-BE49-F238E27FC236}">
                <a16:creationId xmlns:a16="http://schemas.microsoft.com/office/drawing/2014/main" id="{CA3340DE-0FD2-27B9-4353-AC1145E82735}"/>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5766301" y="3309540"/>
            <a:ext cx="649287" cy="649287"/>
          </a:xfrm>
          <a:prstGeom prst="rect">
            <a:avLst/>
          </a:prstGeom>
        </p:spPr>
      </p:pic>
      <p:pic>
        <p:nvPicPr>
          <p:cNvPr id="30" name="Picture Placeholder 108">
            <a:extLst>
              <a:ext uri="{FF2B5EF4-FFF2-40B4-BE49-F238E27FC236}">
                <a16:creationId xmlns:a16="http://schemas.microsoft.com/office/drawing/2014/main" id="{E0710D2E-09DD-2F22-CF3E-04C42FBF481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640914" y="3309540"/>
            <a:ext cx="649287" cy="649287"/>
          </a:xfrm>
          <a:prstGeom prst="rect">
            <a:avLst/>
          </a:prstGeom>
        </p:spPr>
      </p:pic>
      <p:pic>
        <p:nvPicPr>
          <p:cNvPr id="31" name="Picture Placeholder 124">
            <a:extLst>
              <a:ext uri="{FF2B5EF4-FFF2-40B4-BE49-F238E27FC236}">
                <a16:creationId xmlns:a16="http://schemas.microsoft.com/office/drawing/2014/main" id="{B800CCC9-847C-C572-28F3-988CDD66B799}"/>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0017073" y="3309540"/>
            <a:ext cx="649287" cy="649287"/>
          </a:xfrm>
          <a:prstGeom prst="rect">
            <a:avLst/>
          </a:prstGeom>
        </p:spPr>
      </p:pic>
      <p:pic>
        <p:nvPicPr>
          <p:cNvPr id="34" name="Picture Placeholder 146">
            <a:extLst>
              <a:ext uri="{FF2B5EF4-FFF2-40B4-BE49-F238E27FC236}">
                <a16:creationId xmlns:a16="http://schemas.microsoft.com/office/drawing/2014/main" id="{C5D50483-A736-B2BD-AF89-6592383B86AE}"/>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7891687" y="3309540"/>
            <a:ext cx="649287" cy="649287"/>
          </a:xfrm>
          <a:prstGeom prst="rect">
            <a:avLst/>
          </a:prstGeom>
        </p:spPr>
      </p:pic>
    </p:spTree>
    <p:extLst>
      <p:ext uri="{BB962C8B-B14F-4D97-AF65-F5344CB8AC3E}">
        <p14:creationId xmlns:p14="http://schemas.microsoft.com/office/powerpoint/2010/main" val="3673903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208FE-874E-3D24-E995-74F4F394FE4F}"/>
              </a:ext>
            </a:extLst>
          </p:cNvPr>
          <p:cNvSpPr>
            <a:spLocks noGrp="1"/>
          </p:cNvSpPr>
          <p:nvPr>
            <p:ph type="title"/>
          </p:nvPr>
        </p:nvSpPr>
        <p:spPr/>
        <p:txBody>
          <a:bodyPr>
            <a:normAutofit/>
          </a:bodyPr>
          <a:lstStyle/>
          <a:p>
            <a:r>
              <a:rPr lang="en-US"/>
              <a:t>Ask for referrals </a:t>
            </a:r>
          </a:p>
        </p:txBody>
      </p:sp>
      <p:sp>
        <p:nvSpPr>
          <p:cNvPr id="10" name="Oval 9">
            <a:extLst>
              <a:ext uri="{FF2B5EF4-FFF2-40B4-BE49-F238E27FC236}">
                <a16:creationId xmlns:a16="http://schemas.microsoft.com/office/drawing/2014/main" id="{1B5A5B1B-A363-83E8-D195-206ED88AB0E1}"/>
              </a:ext>
            </a:extLst>
          </p:cNvPr>
          <p:cNvSpPr/>
          <p:nvPr/>
        </p:nvSpPr>
        <p:spPr>
          <a:xfrm>
            <a:off x="1472382" y="1115959"/>
            <a:ext cx="2962891" cy="104699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1" name="TextBox 10">
            <a:extLst>
              <a:ext uri="{FF2B5EF4-FFF2-40B4-BE49-F238E27FC236}">
                <a16:creationId xmlns:a16="http://schemas.microsoft.com/office/drawing/2014/main" id="{8E11EC07-CA21-A4CE-1D94-BAAD608D8649}"/>
              </a:ext>
            </a:extLst>
          </p:cNvPr>
          <p:cNvSpPr txBox="1"/>
          <p:nvPr/>
        </p:nvSpPr>
        <p:spPr>
          <a:xfrm>
            <a:off x="1072168" y="1362216"/>
            <a:ext cx="3746500" cy="677108"/>
          </a:xfrm>
          <a:prstGeom prst="rect">
            <a:avLst/>
          </a:prstGeom>
          <a:noFill/>
        </p:spPr>
        <p:txBody>
          <a:bodyPr wrap="square" lIns="91440" tIns="45720" rIns="91440" bIns="45720" rtlCol="0" anchor="t">
            <a:spAutoFit/>
          </a:bodyPr>
          <a:lstStyle/>
          <a:p>
            <a:pPr lvl="0" algn="ctr"/>
            <a:r>
              <a:rPr lang="en-US" sz="1900" b="1">
                <a:solidFill>
                  <a:schemeClr val="bg2"/>
                </a:solidFill>
              </a:rPr>
              <a:t>Relationship with </a:t>
            </a:r>
            <a:br>
              <a:rPr lang="en-US" sz="1900" b="1">
                <a:solidFill>
                  <a:schemeClr val="bg2"/>
                </a:solidFill>
              </a:rPr>
            </a:br>
            <a:r>
              <a:rPr lang="en-US" sz="1900" b="1">
                <a:solidFill>
                  <a:schemeClr val="bg2"/>
                </a:solidFill>
              </a:rPr>
              <a:t>your clients</a:t>
            </a:r>
          </a:p>
        </p:txBody>
      </p:sp>
      <p:sp>
        <p:nvSpPr>
          <p:cNvPr id="12" name="Oval 11">
            <a:extLst>
              <a:ext uri="{FF2B5EF4-FFF2-40B4-BE49-F238E27FC236}">
                <a16:creationId xmlns:a16="http://schemas.microsoft.com/office/drawing/2014/main" id="{BE784F12-DF81-0C34-C05B-B283CCD99B99}"/>
              </a:ext>
            </a:extLst>
          </p:cNvPr>
          <p:cNvSpPr/>
          <p:nvPr/>
        </p:nvSpPr>
        <p:spPr>
          <a:xfrm>
            <a:off x="2580766" y="2748726"/>
            <a:ext cx="2962891" cy="104699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TextBox 12">
            <a:extLst>
              <a:ext uri="{FF2B5EF4-FFF2-40B4-BE49-F238E27FC236}">
                <a16:creationId xmlns:a16="http://schemas.microsoft.com/office/drawing/2014/main" id="{F4F3979C-28C8-7D00-6E81-78F241CD2E6A}"/>
              </a:ext>
            </a:extLst>
          </p:cNvPr>
          <p:cNvSpPr txBox="1"/>
          <p:nvPr/>
        </p:nvSpPr>
        <p:spPr>
          <a:xfrm>
            <a:off x="2228735" y="3055795"/>
            <a:ext cx="3746500" cy="384721"/>
          </a:xfrm>
          <a:prstGeom prst="rect">
            <a:avLst/>
          </a:prstGeom>
          <a:noFill/>
        </p:spPr>
        <p:txBody>
          <a:bodyPr wrap="square" lIns="91440" tIns="45720" rIns="91440" bIns="45720" rtlCol="0" anchor="t">
            <a:spAutoFit/>
          </a:bodyPr>
          <a:lstStyle/>
          <a:p>
            <a:pPr lvl="0" algn="ctr"/>
            <a:r>
              <a:rPr lang="en-US" sz="1900" b="1">
                <a:solidFill>
                  <a:schemeClr val="bg2"/>
                </a:solidFill>
              </a:rPr>
              <a:t>Leads to referrals</a:t>
            </a:r>
          </a:p>
        </p:txBody>
      </p:sp>
      <p:sp>
        <p:nvSpPr>
          <p:cNvPr id="16" name="TextBox 15">
            <a:extLst>
              <a:ext uri="{FF2B5EF4-FFF2-40B4-BE49-F238E27FC236}">
                <a16:creationId xmlns:a16="http://schemas.microsoft.com/office/drawing/2014/main" id="{A4EEF3C9-7247-AFBC-0A7A-98AC66B8E555}"/>
              </a:ext>
            </a:extLst>
          </p:cNvPr>
          <p:cNvSpPr txBox="1"/>
          <p:nvPr/>
        </p:nvSpPr>
        <p:spPr>
          <a:xfrm>
            <a:off x="543804" y="2166843"/>
            <a:ext cx="4845803" cy="338554"/>
          </a:xfrm>
          <a:prstGeom prst="rect">
            <a:avLst/>
          </a:prstGeom>
          <a:noFill/>
        </p:spPr>
        <p:txBody>
          <a:bodyPr wrap="square" rtlCol="0">
            <a:spAutoFit/>
          </a:bodyPr>
          <a:lstStyle/>
          <a:p>
            <a:pPr lvl="0" algn="ctr"/>
            <a:r>
              <a:rPr lang="en-US" sz="1600" b="1"/>
              <a:t>Provide</a:t>
            </a:r>
            <a:r>
              <a:rPr lang="en-US" sz="1600" b="1" baseline="0"/>
              <a:t> great customer service </a:t>
            </a:r>
            <a:endParaRPr lang="en-US" sz="1600" b="1"/>
          </a:p>
        </p:txBody>
      </p:sp>
      <p:sp>
        <p:nvSpPr>
          <p:cNvPr id="17" name="TextBox 16">
            <a:extLst>
              <a:ext uri="{FF2B5EF4-FFF2-40B4-BE49-F238E27FC236}">
                <a16:creationId xmlns:a16="http://schemas.microsoft.com/office/drawing/2014/main" id="{5F44E2EC-1D97-0EED-8968-A1742ED37385}"/>
              </a:ext>
            </a:extLst>
          </p:cNvPr>
          <p:cNvSpPr txBox="1"/>
          <p:nvPr/>
        </p:nvSpPr>
        <p:spPr>
          <a:xfrm>
            <a:off x="1700012" y="3815257"/>
            <a:ext cx="4863546" cy="584775"/>
          </a:xfrm>
          <a:prstGeom prst="rect">
            <a:avLst/>
          </a:prstGeom>
          <a:noFill/>
        </p:spPr>
        <p:txBody>
          <a:bodyPr wrap="square" rtlCol="0">
            <a:spAutoFit/>
          </a:bodyPr>
          <a:lstStyle/>
          <a:p>
            <a:pPr lvl="0" algn="ctr"/>
            <a:r>
              <a:rPr lang="en-US" sz="1600" b="1"/>
              <a:t>Let members know </a:t>
            </a:r>
          </a:p>
          <a:p>
            <a:pPr lvl="0" algn="ctr"/>
            <a:r>
              <a:rPr lang="en-US" sz="1600" b="1"/>
              <a:t>you’re here to help others </a:t>
            </a:r>
          </a:p>
        </p:txBody>
      </p:sp>
      <p:sp>
        <p:nvSpPr>
          <p:cNvPr id="19" name="TextBox 18">
            <a:extLst>
              <a:ext uri="{FF2B5EF4-FFF2-40B4-BE49-F238E27FC236}">
                <a16:creationId xmlns:a16="http://schemas.microsoft.com/office/drawing/2014/main" id="{256B3761-50F0-FCE7-43EA-8B2AD1269843}"/>
              </a:ext>
            </a:extLst>
          </p:cNvPr>
          <p:cNvSpPr txBox="1"/>
          <p:nvPr/>
        </p:nvSpPr>
        <p:spPr>
          <a:xfrm>
            <a:off x="6611246" y="2134802"/>
            <a:ext cx="4970023" cy="1815882"/>
          </a:xfrm>
          <a:prstGeom prst="rect">
            <a:avLst/>
          </a:prstGeom>
          <a:noFill/>
        </p:spPr>
        <p:txBody>
          <a:bodyPr wrap="square" lIns="91440" tIns="45720" rIns="91440" bIns="45720" rtlCol="0" anchor="t">
            <a:spAutoFit/>
          </a:bodyPr>
          <a:lstStyle/>
          <a:p>
            <a:pPr algn="ctr"/>
            <a:r>
              <a:rPr lang="en-US" sz="2800" dirty="0">
                <a:solidFill>
                  <a:schemeClr val="accent2"/>
                </a:solidFill>
                <a:effectLst/>
                <a:latin typeface="Calibri"/>
                <a:ea typeface="Calibri" panose="020F0502020204030204" pitchFamily="34" charset="0"/>
                <a:cs typeface="Times New Roman"/>
              </a:rPr>
              <a:t>You’ve got to ask for </a:t>
            </a:r>
            <a:br>
              <a:rPr lang="en-US" sz="2800" dirty="0">
                <a:effectLst/>
                <a:latin typeface="Calibri" panose="020F0502020204030204" pitchFamily="34" charset="0"/>
                <a:ea typeface="Calibri" panose="020F0502020204030204" pitchFamily="34" charset="0"/>
                <a:cs typeface="Times New Roman" panose="02020603050405020304" pitchFamily="18" charset="0"/>
              </a:rPr>
            </a:br>
            <a:r>
              <a:rPr lang="en-US" sz="2800" dirty="0">
                <a:solidFill>
                  <a:schemeClr val="accent2"/>
                </a:solidFill>
                <a:effectLst/>
                <a:latin typeface="Calibri"/>
                <a:ea typeface="Calibri" panose="020F0502020204030204" pitchFamily="34" charset="0"/>
                <a:cs typeface="Times New Roman"/>
              </a:rPr>
              <a:t>referrals, if you don't ask, </a:t>
            </a:r>
            <a:br>
              <a:rPr lang="en-US" sz="2800" dirty="0">
                <a:effectLst/>
                <a:latin typeface="Calibri" panose="020F0502020204030204" pitchFamily="34" charset="0"/>
                <a:ea typeface="Calibri" panose="020F0502020204030204" pitchFamily="34" charset="0"/>
                <a:cs typeface="Times New Roman" panose="02020603050405020304" pitchFamily="18" charset="0"/>
              </a:rPr>
            </a:br>
            <a:r>
              <a:rPr lang="en-US" sz="2800" dirty="0">
                <a:solidFill>
                  <a:schemeClr val="accent2"/>
                </a:solidFill>
                <a:effectLst/>
                <a:latin typeface="Calibri"/>
                <a:ea typeface="Calibri" panose="020F0502020204030204" pitchFamily="34" charset="0"/>
                <a:cs typeface="Times New Roman"/>
              </a:rPr>
              <a:t>then you’re not going</a:t>
            </a:r>
            <a:r>
              <a:rPr lang="en-US" sz="2800" dirty="0">
                <a:solidFill>
                  <a:schemeClr val="accent2"/>
                </a:solidFill>
                <a:latin typeface="Calibri"/>
                <a:ea typeface="Calibri" panose="020F0502020204030204" pitchFamily="34" charset="0"/>
                <a:cs typeface="Times New Roman"/>
              </a:rPr>
              <a:t> to</a:t>
            </a:r>
            <a:r>
              <a:rPr lang="en-US" sz="2800" dirty="0">
                <a:solidFill>
                  <a:schemeClr val="accent2"/>
                </a:solidFill>
                <a:effectLst/>
                <a:latin typeface="Calibri"/>
                <a:ea typeface="Calibri" panose="020F0502020204030204" pitchFamily="34" charset="0"/>
                <a:cs typeface="Times New Roman"/>
              </a:rPr>
              <a:t> get it. </a:t>
            </a:r>
            <a:br>
              <a:rPr lang="en-US" sz="2800" dirty="0">
                <a:effectLst/>
                <a:latin typeface="Calibri" panose="020F0502020204030204" pitchFamily="34" charset="0"/>
                <a:ea typeface="Calibri" panose="020F0502020204030204" pitchFamily="34" charset="0"/>
                <a:cs typeface="Times New Roman" panose="02020603050405020304" pitchFamily="18" charset="0"/>
              </a:rPr>
            </a:br>
            <a:r>
              <a:rPr lang="en-US" sz="2800" dirty="0">
                <a:solidFill>
                  <a:schemeClr val="accent2"/>
                </a:solidFill>
                <a:effectLst/>
                <a:latin typeface="Calibri"/>
                <a:ea typeface="Calibri" panose="020F0502020204030204" pitchFamily="34" charset="0"/>
                <a:cs typeface="Times New Roman"/>
              </a:rPr>
              <a:t>It's just as simple as that</a:t>
            </a:r>
            <a:r>
              <a:rPr lang="en-US" sz="2800">
                <a:solidFill>
                  <a:schemeClr val="accent2"/>
                </a:solidFill>
                <a:latin typeface="Calibri"/>
                <a:ea typeface="Calibri" panose="020F0502020204030204" pitchFamily="34" charset="0"/>
                <a:cs typeface="Times New Roman"/>
              </a:rPr>
              <a:t>.</a:t>
            </a:r>
            <a:r>
              <a:rPr lang="en-US" sz="2800" dirty="0">
                <a:solidFill>
                  <a:schemeClr val="accent2"/>
                </a:solidFill>
                <a:latin typeface="Calibri"/>
                <a:ea typeface="Calibri" panose="020F0502020204030204" pitchFamily="34" charset="0"/>
                <a:cs typeface="Times New Roman"/>
              </a:rPr>
              <a:t> </a:t>
            </a:r>
            <a:endParaRPr lang="en-US" sz="2800">
              <a:solidFill>
                <a:schemeClr val="accent2"/>
              </a:solidFill>
            </a:endParaRPr>
          </a:p>
        </p:txBody>
      </p:sp>
      <p:sp>
        <p:nvSpPr>
          <p:cNvPr id="20" name="TextBox 19">
            <a:extLst>
              <a:ext uri="{FF2B5EF4-FFF2-40B4-BE49-F238E27FC236}">
                <a16:creationId xmlns:a16="http://schemas.microsoft.com/office/drawing/2014/main" id="{3276E7D8-1FAE-33EB-F7D0-BF2D2E51776F}"/>
              </a:ext>
            </a:extLst>
          </p:cNvPr>
          <p:cNvSpPr txBox="1"/>
          <p:nvPr/>
        </p:nvSpPr>
        <p:spPr>
          <a:xfrm>
            <a:off x="7188357" y="4611607"/>
            <a:ext cx="3934686" cy="773673"/>
          </a:xfrm>
          <a:prstGeom prst="rect">
            <a:avLst/>
          </a:prstGeom>
          <a:noFill/>
        </p:spPr>
        <p:txBody>
          <a:bodyPr wrap="square" lIns="91440" tIns="45720" rIns="91440" bIns="45720" rtlCol="0" anchor="t">
            <a:spAutoFit/>
          </a:bodyPr>
          <a:lstStyle/>
          <a:p>
            <a:pPr algn="ctr">
              <a:lnSpc>
                <a:spcPct val="107000"/>
              </a:lnSpc>
              <a:spcAft>
                <a:spcPts val="800"/>
              </a:spcAft>
            </a:pP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Michael Renteria</a:t>
            </a:r>
            <a:r>
              <a:rPr lang="en-US" sz="1400" b="1">
                <a:solidFill>
                  <a:schemeClr val="tx2"/>
                </a:solidFill>
                <a:effectLst/>
                <a:latin typeface="Calibri"/>
                <a:ea typeface="Calibri" panose="020F0502020204030204" pitchFamily="34" charset="0"/>
                <a:cs typeface="Times New Roman"/>
              </a:rPr>
              <a:t>,</a:t>
            </a:r>
            <a:br>
              <a:rPr lang="en-US" sz="1400" b="1">
                <a:solidFill>
                  <a:schemeClr val="tx2"/>
                </a:solidFill>
                <a:effectLst/>
                <a:latin typeface="Calibri"/>
                <a:ea typeface="Calibri" panose="020F0502020204030204" pitchFamily="34" charset="0"/>
                <a:cs typeface="Times New Roman"/>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Humana Senior Sales Manager, </a:t>
            </a:r>
            <a:b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Corpus Christi, Texas</a:t>
            </a:r>
          </a:p>
        </p:txBody>
      </p:sp>
      <p:sp>
        <p:nvSpPr>
          <p:cNvPr id="28" name="TextBox 27">
            <a:extLst>
              <a:ext uri="{FF2B5EF4-FFF2-40B4-BE49-F238E27FC236}">
                <a16:creationId xmlns:a16="http://schemas.microsoft.com/office/drawing/2014/main" id="{751B397A-EA67-8D7C-F64D-1827337B74C8}"/>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cxnSp>
        <p:nvCxnSpPr>
          <p:cNvPr id="32" name="Straight Arrow Connector 31">
            <a:extLst>
              <a:ext uri="{FF2B5EF4-FFF2-40B4-BE49-F238E27FC236}">
                <a16:creationId xmlns:a16="http://schemas.microsoft.com/office/drawing/2014/main" id="{F38FC82F-0CE4-2303-A154-BEFDFC0560A7}"/>
              </a:ext>
            </a:extLst>
          </p:cNvPr>
          <p:cNvCxnSpPr>
            <a:cxnSpLocks/>
          </p:cNvCxnSpPr>
          <p:nvPr/>
        </p:nvCxnSpPr>
        <p:spPr>
          <a:xfrm>
            <a:off x="2864645" y="2554222"/>
            <a:ext cx="433905" cy="470793"/>
          </a:xfrm>
          <a:prstGeom prst="straightConnector1">
            <a:avLst/>
          </a:prstGeom>
          <a:ln w="139700" cap="sq">
            <a:solidFill>
              <a:schemeClr val="accent2"/>
            </a:solidFill>
            <a:bevel/>
            <a:headEnd type="none"/>
            <a:tailEnd type="triangle"/>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576E6BE1-C9B9-0C36-20F2-B199DC4689A4}"/>
              </a:ext>
            </a:extLst>
          </p:cNvPr>
          <p:cNvSpPr/>
          <p:nvPr/>
        </p:nvSpPr>
        <p:spPr>
          <a:xfrm>
            <a:off x="3895282" y="4650185"/>
            <a:ext cx="2962891" cy="104699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7" name="TextBox 36">
            <a:extLst>
              <a:ext uri="{FF2B5EF4-FFF2-40B4-BE49-F238E27FC236}">
                <a16:creationId xmlns:a16="http://schemas.microsoft.com/office/drawing/2014/main" id="{995BF3AD-B5EA-71AC-0FEA-4D6364FFF179}"/>
              </a:ext>
            </a:extLst>
          </p:cNvPr>
          <p:cNvSpPr txBox="1"/>
          <p:nvPr/>
        </p:nvSpPr>
        <p:spPr>
          <a:xfrm>
            <a:off x="3478856" y="4957254"/>
            <a:ext cx="3746500" cy="384721"/>
          </a:xfrm>
          <a:prstGeom prst="rect">
            <a:avLst/>
          </a:prstGeom>
          <a:noFill/>
        </p:spPr>
        <p:txBody>
          <a:bodyPr wrap="square" lIns="91440" tIns="45720" rIns="91440" bIns="45720" rtlCol="0" anchor="t">
            <a:spAutoFit/>
          </a:bodyPr>
          <a:lstStyle/>
          <a:p>
            <a:pPr lvl="0" algn="ctr"/>
            <a:r>
              <a:rPr lang="en-US" sz="1900" b="1">
                <a:solidFill>
                  <a:schemeClr val="bg2"/>
                </a:solidFill>
              </a:rPr>
              <a:t>Hand out business cards</a:t>
            </a:r>
          </a:p>
        </p:txBody>
      </p:sp>
      <p:sp>
        <p:nvSpPr>
          <p:cNvPr id="38" name="TextBox 37">
            <a:extLst>
              <a:ext uri="{FF2B5EF4-FFF2-40B4-BE49-F238E27FC236}">
                <a16:creationId xmlns:a16="http://schemas.microsoft.com/office/drawing/2014/main" id="{3827F103-EEFE-C16C-74A9-F99BB961CFE4}"/>
              </a:ext>
            </a:extLst>
          </p:cNvPr>
          <p:cNvSpPr txBox="1"/>
          <p:nvPr/>
        </p:nvSpPr>
        <p:spPr>
          <a:xfrm>
            <a:off x="3672618" y="5716447"/>
            <a:ext cx="3408218" cy="338554"/>
          </a:xfrm>
          <a:prstGeom prst="rect">
            <a:avLst/>
          </a:prstGeom>
          <a:noFill/>
        </p:spPr>
        <p:txBody>
          <a:bodyPr wrap="square" rtlCol="0">
            <a:spAutoFit/>
          </a:bodyPr>
          <a:lstStyle/>
          <a:p>
            <a:pPr lvl="0" algn="ctr"/>
            <a:r>
              <a:rPr lang="en-US" sz="1600" b="1"/>
              <a:t>Be  sure they know how to reach you</a:t>
            </a:r>
          </a:p>
        </p:txBody>
      </p:sp>
      <p:cxnSp>
        <p:nvCxnSpPr>
          <p:cNvPr id="39" name="Straight Arrow Connector 38">
            <a:extLst>
              <a:ext uri="{FF2B5EF4-FFF2-40B4-BE49-F238E27FC236}">
                <a16:creationId xmlns:a16="http://schemas.microsoft.com/office/drawing/2014/main" id="{2A00E5ED-E02F-C9A0-7F17-F85F1E37CC93}"/>
              </a:ext>
            </a:extLst>
          </p:cNvPr>
          <p:cNvCxnSpPr>
            <a:cxnSpLocks/>
          </p:cNvCxnSpPr>
          <p:nvPr/>
        </p:nvCxnSpPr>
        <p:spPr>
          <a:xfrm>
            <a:off x="4435867" y="4486054"/>
            <a:ext cx="433905" cy="470793"/>
          </a:xfrm>
          <a:prstGeom prst="straightConnector1">
            <a:avLst/>
          </a:prstGeom>
          <a:ln w="139700" cap="sq">
            <a:solidFill>
              <a:schemeClr val="accent2"/>
            </a:solidFill>
            <a:beve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5" name="Group 14" title="Open Quote Graphic">
            <a:extLst>
              <a:ext uri="{FF2B5EF4-FFF2-40B4-BE49-F238E27FC236}">
                <a16:creationId xmlns:a16="http://schemas.microsoft.com/office/drawing/2014/main" id="{55461A24-2D7D-D8A9-809B-F7A06EED4CF0}"/>
              </a:ext>
            </a:extLst>
          </p:cNvPr>
          <p:cNvGrpSpPr/>
          <p:nvPr/>
        </p:nvGrpSpPr>
        <p:grpSpPr>
          <a:xfrm>
            <a:off x="8968937" y="1679684"/>
            <a:ext cx="379368" cy="629752"/>
            <a:chOff x="9294813" y="4408488"/>
            <a:chExt cx="1746250" cy="2898776"/>
          </a:xfrm>
        </p:grpSpPr>
        <p:sp>
          <p:nvSpPr>
            <p:cNvPr id="18" name="Freeform 6">
              <a:extLst>
                <a:ext uri="{FF2B5EF4-FFF2-40B4-BE49-F238E27FC236}">
                  <a16:creationId xmlns:a16="http://schemas.microsoft.com/office/drawing/2014/main" id="{30EE78E1-FB02-38C6-0361-713AE99E437F}"/>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Rectangle 7">
              <a:extLst>
                <a:ext uri="{FF2B5EF4-FFF2-40B4-BE49-F238E27FC236}">
                  <a16:creationId xmlns:a16="http://schemas.microsoft.com/office/drawing/2014/main" id="{07A5DACD-A9C5-3D28-612F-9A5D3CE675E6}"/>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9" name="Group 28" title="Close Quote Graphic">
            <a:extLst>
              <a:ext uri="{FF2B5EF4-FFF2-40B4-BE49-F238E27FC236}">
                <a16:creationId xmlns:a16="http://schemas.microsoft.com/office/drawing/2014/main" id="{3E549898-61B2-FC74-B9B5-FBCF019EE834}"/>
              </a:ext>
            </a:extLst>
          </p:cNvPr>
          <p:cNvGrpSpPr/>
          <p:nvPr/>
        </p:nvGrpSpPr>
        <p:grpSpPr>
          <a:xfrm>
            <a:off x="8966016" y="3747141"/>
            <a:ext cx="379368" cy="629752"/>
            <a:chOff x="7246938" y="2979738"/>
            <a:chExt cx="1746251" cy="2898776"/>
          </a:xfrm>
        </p:grpSpPr>
        <p:sp>
          <p:nvSpPr>
            <p:cNvPr id="30" name="Freeform 5">
              <a:extLst>
                <a:ext uri="{FF2B5EF4-FFF2-40B4-BE49-F238E27FC236}">
                  <a16:creationId xmlns:a16="http://schemas.microsoft.com/office/drawing/2014/main" id="{861A4FA7-1CA3-0E2F-561F-77DDD8D79E75}"/>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Rectangle 8">
              <a:extLst>
                <a:ext uri="{FF2B5EF4-FFF2-40B4-BE49-F238E27FC236}">
                  <a16:creationId xmlns:a16="http://schemas.microsoft.com/office/drawing/2014/main" id="{E098495D-AD26-662C-A79F-590E56629306}"/>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33" name="Slide Number Placeholder 8">
            <a:extLst>
              <a:ext uri="{FF2B5EF4-FFF2-40B4-BE49-F238E27FC236}">
                <a16:creationId xmlns:a16="http://schemas.microsoft.com/office/drawing/2014/main" id="{99E9E437-A273-8961-C928-188A0127B9BF}"/>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18</a:t>
            </a:fld>
            <a:endParaRPr lang="en-US">
              <a:solidFill>
                <a:schemeClr val="tx1"/>
              </a:solidFill>
            </a:endParaRPr>
          </a:p>
        </p:txBody>
      </p:sp>
    </p:spTree>
    <p:extLst>
      <p:ext uri="{BB962C8B-B14F-4D97-AF65-F5344CB8AC3E}">
        <p14:creationId xmlns:p14="http://schemas.microsoft.com/office/powerpoint/2010/main" val="2074368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208FE-874E-3D24-E995-74F4F394FE4F}"/>
              </a:ext>
            </a:extLst>
          </p:cNvPr>
          <p:cNvSpPr>
            <a:spLocks noGrp="1"/>
          </p:cNvSpPr>
          <p:nvPr>
            <p:ph type="title"/>
          </p:nvPr>
        </p:nvSpPr>
        <p:spPr/>
        <p:txBody>
          <a:bodyPr>
            <a:normAutofit/>
          </a:bodyPr>
          <a:lstStyle/>
          <a:p>
            <a:r>
              <a:rPr lang="en-US" sz="2800"/>
              <a:t>Have a social media* strategy </a:t>
            </a:r>
          </a:p>
        </p:txBody>
      </p:sp>
      <p:sp>
        <p:nvSpPr>
          <p:cNvPr id="10" name="Circular Arrow 9">
            <a:extLst>
              <a:ext uri="{FF2B5EF4-FFF2-40B4-BE49-F238E27FC236}">
                <a16:creationId xmlns:a16="http://schemas.microsoft.com/office/drawing/2014/main" id="{4B6113D6-8628-B634-514A-710B3A386A99}"/>
              </a:ext>
            </a:extLst>
          </p:cNvPr>
          <p:cNvSpPr/>
          <p:nvPr/>
        </p:nvSpPr>
        <p:spPr>
          <a:xfrm>
            <a:off x="2500633" y="1233389"/>
            <a:ext cx="7242667" cy="4111832"/>
          </a:xfrm>
          <a:prstGeom prst="circularArrow">
            <a:avLst>
              <a:gd name="adj1" fmla="val 5544"/>
              <a:gd name="adj2" fmla="val 330680"/>
              <a:gd name="adj3" fmla="val 14617445"/>
              <a:gd name="adj4" fmla="val 16892285"/>
              <a:gd name="adj5" fmla="val 5757"/>
            </a:avLst>
          </a:prstGeom>
          <a:solidFill>
            <a:schemeClr val="accent1">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1" name="TextBox 10">
            <a:extLst>
              <a:ext uri="{FF2B5EF4-FFF2-40B4-BE49-F238E27FC236}">
                <a16:creationId xmlns:a16="http://schemas.microsoft.com/office/drawing/2014/main" id="{5F9A4353-0151-94F6-6FBA-C3149741FFCD}"/>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12" name="TextBox 11">
            <a:extLst>
              <a:ext uri="{FF2B5EF4-FFF2-40B4-BE49-F238E27FC236}">
                <a16:creationId xmlns:a16="http://schemas.microsoft.com/office/drawing/2014/main" id="{42EE99FF-4A78-A962-AE7F-304AA2A61798}"/>
              </a:ext>
            </a:extLst>
          </p:cNvPr>
          <p:cNvSpPr txBox="1"/>
          <p:nvPr/>
        </p:nvSpPr>
        <p:spPr>
          <a:xfrm>
            <a:off x="1968490" y="5584752"/>
            <a:ext cx="968689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kumimoji="0" lang="en-US" sz="1400" b="0" i="0" u="none" strike="noStrike" kern="1200" cap="none" spc="0" normalizeH="0" baseline="0" noProof="0">
                <a:ln>
                  <a:noFill/>
                </a:ln>
                <a:solidFill>
                  <a:srgbClr val="53575A"/>
                </a:solidFill>
                <a:effectLst/>
                <a:uLnTx/>
                <a:uFillTx/>
                <a:ea typeface="+mn-ea"/>
                <a:cs typeface="+mn-cs"/>
              </a:rPr>
              <a:t>*</a:t>
            </a:r>
            <a:r>
              <a:rPr kumimoji="0" lang="en-US" sz="1400" b="0" i="0" u="none" strike="noStrike" kern="1200" cap="none" spc="0" normalizeH="0" baseline="0" noProof="0">
                <a:ln>
                  <a:noFill/>
                </a:ln>
                <a:solidFill>
                  <a:srgbClr val="53575A"/>
                </a:solidFill>
                <a:effectLst/>
                <a:uLnTx/>
                <a:uFillTx/>
                <a:ea typeface="+mn-lt"/>
                <a:cs typeface="Calibri" panose="020F0502020204030204"/>
              </a:rPr>
              <a:t>Agents must complete the mandatory social media training from Humana Market Point University and comply with Humana’s  </a:t>
            </a:r>
            <a:br>
              <a:rPr kumimoji="0" lang="en-US" sz="1400" b="0" i="0" u="none" strike="noStrike" kern="1200" cap="none" spc="0" normalizeH="0" baseline="0" noProof="0">
                <a:ln>
                  <a:noFill/>
                </a:ln>
                <a:solidFill>
                  <a:srgbClr val="53575A"/>
                </a:solidFill>
                <a:effectLst/>
                <a:uLnTx/>
                <a:uFillTx/>
                <a:ea typeface="+mn-lt"/>
                <a:cs typeface="Calibri" panose="020F0502020204030204"/>
              </a:rPr>
            </a:br>
            <a:r>
              <a:rPr kumimoji="0" lang="en-US" sz="1400" b="0" i="0" u="none" strike="noStrike" kern="1200" cap="none" spc="0" normalizeH="0" baseline="0" noProof="0">
                <a:ln>
                  <a:noFill/>
                </a:ln>
                <a:solidFill>
                  <a:srgbClr val="53575A"/>
                </a:solidFill>
                <a:effectLst/>
                <a:uLnTx/>
                <a:uFillTx/>
                <a:ea typeface="+mn-lt"/>
                <a:cs typeface="Calibri" panose="020F0502020204030204"/>
              </a:rPr>
              <a:t>  social media guidelines as well as Centers for Medicare &amp; Medicaid Services Medicare Communications &amp; Marketing Guidelines</a:t>
            </a:r>
            <a:r>
              <a:rPr kumimoji="0" lang="en-US" sz="1400" b="0" i="0" u="none" strike="noStrike" kern="1200" cap="none" spc="0" normalizeH="0" baseline="0" noProof="0">
                <a:ln>
                  <a:noFill/>
                </a:ln>
                <a:solidFill>
                  <a:srgbClr val="53575A"/>
                </a:solidFill>
                <a:effectLst/>
                <a:uLnTx/>
                <a:uFillTx/>
                <a:ea typeface="+mn-ea"/>
                <a:cs typeface="+mn-cs"/>
              </a:rPr>
              <a:t>. </a:t>
            </a:r>
          </a:p>
          <a:p>
            <a:endParaRPr lang="en-US" sz="1400"/>
          </a:p>
        </p:txBody>
      </p:sp>
      <p:pic>
        <p:nvPicPr>
          <p:cNvPr id="13" name="Picture 12" descr="Icon&#10;&#10;Description automatically generated">
            <a:extLst>
              <a:ext uri="{FF2B5EF4-FFF2-40B4-BE49-F238E27FC236}">
                <a16:creationId xmlns:a16="http://schemas.microsoft.com/office/drawing/2014/main" id="{07F819A7-4030-0F52-3133-C776728502D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11702" y="5359935"/>
            <a:ext cx="880812" cy="880812"/>
          </a:xfrm>
          <a:prstGeom prst="rect">
            <a:avLst/>
          </a:prstGeom>
        </p:spPr>
      </p:pic>
      <p:sp>
        <p:nvSpPr>
          <p:cNvPr id="14" name="Oval 13">
            <a:extLst>
              <a:ext uri="{FF2B5EF4-FFF2-40B4-BE49-F238E27FC236}">
                <a16:creationId xmlns:a16="http://schemas.microsoft.com/office/drawing/2014/main" id="{66EB92F6-0956-B663-E6FD-EC836C55D0C2}"/>
              </a:ext>
            </a:extLst>
          </p:cNvPr>
          <p:cNvSpPr/>
          <p:nvPr/>
        </p:nvSpPr>
        <p:spPr>
          <a:xfrm>
            <a:off x="2826907" y="1527102"/>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15" name="Title 1">
            <a:extLst>
              <a:ext uri="{FF2B5EF4-FFF2-40B4-BE49-F238E27FC236}">
                <a16:creationId xmlns:a16="http://schemas.microsoft.com/office/drawing/2014/main" id="{CAF1B60D-1206-1932-355C-349B792D392B}"/>
              </a:ext>
            </a:extLst>
          </p:cNvPr>
          <p:cNvSpPr txBox="1">
            <a:spLocks/>
          </p:cNvSpPr>
          <p:nvPr/>
        </p:nvSpPr>
        <p:spPr>
          <a:xfrm>
            <a:off x="2825448" y="1651699"/>
            <a:ext cx="1579911"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Connect with </a:t>
            </a:r>
            <a:br>
              <a:rPr lang="en-US" sz="1400">
                <a:solidFill>
                  <a:schemeClr val="bg2"/>
                </a:solidFill>
                <a:latin typeface="+mn-lt"/>
              </a:rPr>
            </a:br>
            <a:r>
              <a:rPr lang="en-US" sz="1400">
                <a:solidFill>
                  <a:schemeClr val="bg2"/>
                </a:solidFill>
                <a:latin typeface="+mn-lt"/>
              </a:rPr>
              <a:t>a younger </a:t>
            </a:r>
            <a:br>
              <a:rPr lang="en-US" sz="1400">
                <a:solidFill>
                  <a:schemeClr val="bg2"/>
                </a:solidFill>
                <a:latin typeface="+mn-lt"/>
              </a:rPr>
            </a:br>
            <a:r>
              <a:rPr lang="en-US" sz="1400">
                <a:solidFill>
                  <a:schemeClr val="bg2"/>
                </a:solidFill>
                <a:latin typeface="+mn-lt"/>
              </a:rPr>
              <a:t>audience </a:t>
            </a:r>
          </a:p>
        </p:txBody>
      </p:sp>
      <p:sp>
        <p:nvSpPr>
          <p:cNvPr id="16" name="Oval 15">
            <a:extLst>
              <a:ext uri="{FF2B5EF4-FFF2-40B4-BE49-F238E27FC236}">
                <a16:creationId xmlns:a16="http://schemas.microsoft.com/office/drawing/2014/main" id="{40928892-8B66-8224-AB7F-E2B08EF77283}"/>
              </a:ext>
            </a:extLst>
          </p:cNvPr>
          <p:cNvSpPr/>
          <p:nvPr/>
        </p:nvSpPr>
        <p:spPr>
          <a:xfrm>
            <a:off x="1846160" y="2833974"/>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17" name="Title 1">
            <a:extLst>
              <a:ext uri="{FF2B5EF4-FFF2-40B4-BE49-F238E27FC236}">
                <a16:creationId xmlns:a16="http://schemas.microsoft.com/office/drawing/2014/main" id="{E10FBCC8-F668-F79E-89D3-D63969324458}"/>
              </a:ext>
            </a:extLst>
          </p:cNvPr>
          <p:cNvSpPr txBox="1">
            <a:spLocks/>
          </p:cNvSpPr>
          <p:nvPr/>
        </p:nvSpPr>
        <p:spPr>
          <a:xfrm>
            <a:off x="1841132" y="2967399"/>
            <a:ext cx="1579911"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Add your social </a:t>
            </a:r>
            <a:br>
              <a:rPr lang="en-US" sz="1400">
                <a:solidFill>
                  <a:schemeClr val="bg2"/>
                </a:solidFill>
                <a:latin typeface="+mn-lt"/>
              </a:rPr>
            </a:br>
            <a:r>
              <a:rPr lang="en-US" sz="1400">
                <a:solidFill>
                  <a:schemeClr val="bg2"/>
                </a:solidFill>
                <a:latin typeface="+mn-lt"/>
              </a:rPr>
              <a:t>media to your email signature</a:t>
            </a:r>
          </a:p>
        </p:txBody>
      </p:sp>
      <p:sp>
        <p:nvSpPr>
          <p:cNvPr id="18" name="Oval 17">
            <a:extLst>
              <a:ext uri="{FF2B5EF4-FFF2-40B4-BE49-F238E27FC236}">
                <a16:creationId xmlns:a16="http://schemas.microsoft.com/office/drawing/2014/main" id="{F83389EE-E9BD-D19E-017E-D7416E2EAE16}"/>
              </a:ext>
            </a:extLst>
          </p:cNvPr>
          <p:cNvSpPr/>
          <p:nvPr/>
        </p:nvSpPr>
        <p:spPr>
          <a:xfrm>
            <a:off x="2825447" y="4133606"/>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19" name="Title 1">
            <a:extLst>
              <a:ext uri="{FF2B5EF4-FFF2-40B4-BE49-F238E27FC236}">
                <a16:creationId xmlns:a16="http://schemas.microsoft.com/office/drawing/2014/main" id="{C441731A-5561-E6F3-6421-BC30EC7BFFAB}"/>
              </a:ext>
            </a:extLst>
          </p:cNvPr>
          <p:cNvSpPr txBox="1">
            <a:spLocks/>
          </p:cNvSpPr>
          <p:nvPr/>
        </p:nvSpPr>
        <p:spPr>
          <a:xfrm>
            <a:off x="2825446" y="4315350"/>
            <a:ext cx="1559183" cy="529387"/>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dirty="0">
                <a:solidFill>
                  <a:schemeClr val="bg2"/>
                </a:solidFill>
                <a:latin typeface="+mn-lt"/>
              </a:rPr>
              <a:t>Tell people to like your Facebook page</a:t>
            </a:r>
          </a:p>
        </p:txBody>
      </p:sp>
      <p:sp>
        <p:nvSpPr>
          <p:cNvPr id="20" name="Oval 19">
            <a:extLst>
              <a:ext uri="{FF2B5EF4-FFF2-40B4-BE49-F238E27FC236}">
                <a16:creationId xmlns:a16="http://schemas.microsoft.com/office/drawing/2014/main" id="{02B47CE9-5E74-471B-95A2-9A7BFC543B26}"/>
              </a:ext>
            </a:extLst>
          </p:cNvPr>
          <p:cNvSpPr/>
          <p:nvPr/>
        </p:nvSpPr>
        <p:spPr>
          <a:xfrm>
            <a:off x="5352745" y="4627477"/>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21" name="Title 1">
            <a:extLst>
              <a:ext uri="{FF2B5EF4-FFF2-40B4-BE49-F238E27FC236}">
                <a16:creationId xmlns:a16="http://schemas.microsoft.com/office/drawing/2014/main" id="{B122D177-C83D-468D-463A-D93A0EFD2A1C}"/>
              </a:ext>
            </a:extLst>
          </p:cNvPr>
          <p:cNvSpPr txBox="1">
            <a:spLocks/>
          </p:cNvSpPr>
          <p:nvPr/>
        </p:nvSpPr>
        <p:spPr>
          <a:xfrm>
            <a:off x="5338916" y="4837576"/>
            <a:ext cx="1579911"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Track how </a:t>
            </a:r>
            <a:br>
              <a:rPr lang="en-US" sz="1400">
                <a:solidFill>
                  <a:schemeClr val="bg2"/>
                </a:solidFill>
                <a:latin typeface="+mn-lt"/>
              </a:rPr>
            </a:br>
            <a:r>
              <a:rPr lang="en-US" sz="1400">
                <a:solidFill>
                  <a:schemeClr val="bg2"/>
                </a:solidFill>
                <a:latin typeface="+mn-lt"/>
              </a:rPr>
              <a:t>it’s working </a:t>
            </a:r>
          </a:p>
        </p:txBody>
      </p:sp>
      <p:sp>
        <p:nvSpPr>
          <p:cNvPr id="22" name="Oval 21">
            <a:extLst>
              <a:ext uri="{FF2B5EF4-FFF2-40B4-BE49-F238E27FC236}">
                <a16:creationId xmlns:a16="http://schemas.microsoft.com/office/drawing/2014/main" id="{717616D3-5B19-F9EC-18EE-4F8E82800195}"/>
              </a:ext>
            </a:extLst>
          </p:cNvPr>
          <p:cNvSpPr/>
          <p:nvPr/>
        </p:nvSpPr>
        <p:spPr>
          <a:xfrm>
            <a:off x="5575897" y="1044241"/>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23" name="Title 1">
            <a:extLst>
              <a:ext uri="{FF2B5EF4-FFF2-40B4-BE49-F238E27FC236}">
                <a16:creationId xmlns:a16="http://schemas.microsoft.com/office/drawing/2014/main" id="{1ECAA5F8-6061-2768-28F8-A92F46C308CA}"/>
              </a:ext>
            </a:extLst>
          </p:cNvPr>
          <p:cNvSpPr txBox="1">
            <a:spLocks/>
          </p:cNvSpPr>
          <p:nvPr/>
        </p:nvSpPr>
        <p:spPr>
          <a:xfrm>
            <a:off x="5574438" y="1336664"/>
            <a:ext cx="1556635"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Have a plan</a:t>
            </a:r>
          </a:p>
        </p:txBody>
      </p:sp>
      <p:sp>
        <p:nvSpPr>
          <p:cNvPr id="24" name="Oval 23">
            <a:extLst>
              <a:ext uri="{FF2B5EF4-FFF2-40B4-BE49-F238E27FC236}">
                <a16:creationId xmlns:a16="http://schemas.microsoft.com/office/drawing/2014/main" id="{0BBB7714-F3E7-C4B9-8587-BA5F4E2D4B2D}"/>
              </a:ext>
            </a:extLst>
          </p:cNvPr>
          <p:cNvSpPr/>
          <p:nvPr/>
        </p:nvSpPr>
        <p:spPr>
          <a:xfrm>
            <a:off x="7675359" y="1544166"/>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25" name="Title 1">
            <a:extLst>
              <a:ext uri="{FF2B5EF4-FFF2-40B4-BE49-F238E27FC236}">
                <a16:creationId xmlns:a16="http://schemas.microsoft.com/office/drawing/2014/main" id="{C9AC5B6E-DBFE-C9E7-5FBA-BCCED75A36C1}"/>
              </a:ext>
            </a:extLst>
          </p:cNvPr>
          <p:cNvSpPr txBox="1">
            <a:spLocks/>
          </p:cNvSpPr>
          <p:nvPr/>
        </p:nvSpPr>
        <p:spPr>
          <a:xfrm>
            <a:off x="7673900" y="1700337"/>
            <a:ext cx="1579911"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Share helpful </a:t>
            </a:r>
            <a:br>
              <a:rPr lang="en-US" sz="1400">
                <a:solidFill>
                  <a:schemeClr val="bg2"/>
                </a:solidFill>
                <a:latin typeface="+mn-lt"/>
              </a:rPr>
            </a:br>
            <a:r>
              <a:rPr lang="en-US" sz="1400">
                <a:solidFill>
                  <a:schemeClr val="bg2"/>
                </a:solidFill>
                <a:latin typeface="+mn-lt"/>
              </a:rPr>
              <a:t>info from trusted sources</a:t>
            </a:r>
          </a:p>
        </p:txBody>
      </p:sp>
      <p:sp>
        <p:nvSpPr>
          <p:cNvPr id="26" name="Oval 25">
            <a:extLst>
              <a:ext uri="{FF2B5EF4-FFF2-40B4-BE49-F238E27FC236}">
                <a16:creationId xmlns:a16="http://schemas.microsoft.com/office/drawing/2014/main" id="{28E9136C-906C-2E6A-C016-0AC03B44DB13}"/>
              </a:ext>
            </a:extLst>
          </p:cNvPr>
          <p:cNvSpPr/>
          <p:nvPr/>
        </p:nvSpPr>
        <p:spPr>
          <a:xfrm>
            <a:off x="8720045" y="2833974"/>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27" name="Title 1">
            <a:extLst>
              <a:ext uri="{FF2B5EF4-FFF2-40B4-BE49-F238E27FC236}">
                <a16:creationId xmlns:a16="http://schemas.microsoft.com/office/drawing/2014/main" id="{B5A6DE40-10E8-A135-03A3-085CBB7DEA16}"/>
              </a:ext>
            </a:extLst>
          </p:cNvPr>
          <p:cNvSpPr txBox="1">
            <a:spLocks/>
          </p:cNvSpPr>
          <p:nvPr/>
        </p:nvSpPr>
        <p:spPr>
          <a:xfrm>
            <a:off x="8706216" y="3044073"/>
            <a:ext cx="1579911"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Show your </a:t>
            </a:r>
            <a:br>
              <a:rPr lang="en-US" sz="1400">
                <a:solidFill>
                  <a:schemeClr val="bg2"/>
                </a:solidFill>
                <a:latin typeface="+mn-lt"/>
              </a:rPr>
            </a:br>
            <a:r>
              <a:rPr lang="en-US" sz="1400">
                <a:solidFill>
                  <a:schemeClr val="bg2"/>
                </a:solidFill>
                <a:latin typeface="+mn-lt"/>
              </a:rPr>
              <a:t>personal side </a:t>
            </a:r>
          </a:p>
        </p:txBody>
      </p:sp>
      <p:sp>
        <p:nvSpPr>
          <p:cNvPr id="28" name="Oval 27">
            <a:extLst>
              <a:ext uri="{FF2B5EF4-FFF2-40B4-BE49-F238E27FC236}">
                <a16:creationId xmlns:a16="http://schemas.microsoft.com/office/drawing/2014/main" id="{8F17113C-8D56-2F62-8A87-736D1537682D}"/>
              </a:ext>
            </a:extLst>
          </p:cNvPr>
          <p:cNvSpPr/>
          <p:nvPr/>
        </p:nvSpPr>
        <p:spPr>
          <a:xfrm>
            <a:off x="7651761" y="4136133"/>
            <a:ext cx="1579911" cy="790114"/>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29" name="Title 1">
            <a:extLst>
              <a:ext uri="{FF2B5EF4-FFF2-40B4-BE49-F238E27FC236}">
                <a16:creationId xmlns:a16="http://schemas.microsoft.com/office/drawing/2014/main" id="{2E35104E-5861-95C9-70D5-3C1B294B2636}"/>
              </a:ext>
            </a:extLst>
          </p:cNvPr>
          <p:cNvSpPr txBox="1">
            <a:spLocks/>
          </p:cNvSpPr>
          <p:nvPr/>
        </p:nvSpPr>
        <p:spPr>
          <a:xfrm>
            <a:off x="7651760" y="4366048"/>
            <a:ext cx="1579911" cy="603504"/>
          </a:xfrm>
          <a:prstGeom prst="rect">
            <a:avLst/>
          </a:prstGeom>
        </p:spPr>
        <p:txBody>
          <a:bodyPr vert="horz" lIns="0" tIns="0" rIns="0" bIns="0" rtlCol="0" anchor="t">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lvl="0" algn="ctr"/>
            <a:r>
              <a:rPr lang="en-US" sz="1400">
                <a:solidFill>
                  <a:schemeClr val="bg2"/>
                </a:solidFill>
                <a:latin typeface="+mn-lt"/>
              </a:rPr>
              <a:t>Engage with </a:t>
            </a:r>
            <a:br>
              <a:rPr lang="en-US" sz="1400">
                <a:solidFill>
                  <a:schemeClr val="bg2"/>
                </a:solidFill>
                <a:latin typeface="+mn-lt"/>
              </a:rPr>
            </a:br>
            <a:r>
              <a:rPr lang="en-US" sz="1400">
                <a:solidFill>
                  <a:schemeClr val="bg2"/>
                </a:solidFill>
                <a:latin typeface="+mn-lt"/>
              </a:rPr>
              <a:t>people </a:t>
            </a:r>
          </a:p>
        </p:txBody>
      </p:sp>
      <p:sp>
        <p:nvSpPr>
          <p:cNvPr id="3" name="Slide Number Placeholder 8">
            <a:extLst>
              <a:ext uri="{FF2B5EF4-FFF2-40B4-BE49-F238E27FC236}">
                <a16:creationId xmlns:a16="http://schemas.microsoft.com/office/drawing/2014/main" id="{BEB2BAD8-A9D0-B278-D760-A9A6941659C5}"/>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19</a:t>
            </a:fld>
            <a:endParaRPr lang="en-US">
              <a:solidFill>
                <a:schemeClr val="tx1"/>
              </a:solidFill>
            </a:endParaRPr>
          </a:p>
        </p:txBody>
      </p:sp>
    </p:spTree>
    <p:extLst>
      <p:ext uri="{BB962C8B-B14F-4D97-AF65-F5344CB8AC3E}">
        <p14:creationId xmlns:p14="http://schemas.microsoft.com/office/powerpoint/2010/main" val="2060094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C3627120-A995-4AE3-38EA-4F72C08798F6}"/>
              </a:ext>
            </a:extLst>
          </p:cNvPr>
          <p:cNvSpPr txBox="1">
            <a:spLocks/>
          </p:cNvSpPr>
          <p:nvPr/>
        </p:nvSpPr>
        <p:spPr>
          <a:xfrm>
            <a:off x="2711452" y="2869112"/>
            <a:ext cx="2961276" cy="836300"/>
          </a:xfrm>
          <a:prstGeom prst="rect">
            <a:avLst/>
          </a:prstGeom>
        </p:spPr>
        <p:txBody>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a:solidFill>
                  <a:srgbClr val="5C9A1B"/>
                </a:solidFill>
              </a:rPr>
              <a:t>Michael Renteria</a:t>
            </a:r>
          </a:p>
          <a:p>
            <a:pPr marL="0" lvl="1" indent="0" algn="ctr">
              <a:buNone/>
            </a:pPr>
            <a:r>
              <a:rPr lang="en-US">
                <a:solidFill>
                  <a:schemeClr val="tx2"/>
                </a:solidFill>
                <a:latin typeface="Calibri" panose="020F0502020204030204" pitchFamily="34" charset="0"/>
              </a:rPr>
              <a:t>Senior Sales Manager</a:t>
            </a:r>
            <a:endParaRPr lang="en-US">
              <a:solidFill>
                <a:schemeClr val="tx2"/>
              </a:solidFill>
            </a:endParaRPr>
          </a:p>
        </p:txBody>
      </p:sp>
      <p:sp>
        <p:nvSpPr>
          <p:cNvPr id="6" name="Text Placeholder 3">
            <a:extLst>
              <a:ext uri="{FF2B5EF4-FFF2-40B4-BE49-F238E27FC236}">
                <a16:creationId xmlns:a16="http://schemas.microsoft.com/office/drawing/2014/main" id="{977EE5DA-16B5-0021-915C-305E83146189}"/>
              </a:ext>
            </a:extLst>
          </p:cNvPr>
          <p:cNvSpPr txBox="1">
            <a:spLocks/>
          </p:cNvSpPr>
          <p:nvPr/>
        </p:nvSpPr>
        <p:spPr>
          <a:xfrm>
            <a:off x="6214866" y="2869112"/>
            <a:ext cx="3742456" cy="836300"/>
          </a:xfrm>
          <a:prstGeom prst="rect">
            <a:avLst/>
          </a:prstGeom>
        </p:spPr>
        <p:txBody>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a:solidFill>
                  <a:srgbClr val="5C9A1B"/>
                </a:solidFill>
              </a:rPr>
              <a:t>David Heizer</a:t>
            </a:r>
          </a:p>
          <a:p>
            <a:pPr marL="0" lvl="1" indent="0" algn="ctr">
              <a:buNone/>
            </a:pPr>
            <a:r>
              <a:rPr lang="en-US" sz="1800">
                <a:solidFill>
                  <a:schemeClr val="tx2"/>
                </a:solidFill>
                <a:latin typeface="Calibri" panose="020F0502020204030204" pitchFamily="34" charset="0"/>
              </a:rPr>
              <a:t>Senior Manager, </a:t>
            </a:r>
            <a:r>
              <a:rPr lang="en-US" sz="1800" err="1">
                <a:solidFill>
                  <a:schemeClr val="tx2"/>
                </a:solidFill>
                <a:latin typeface="Calibri" panose="020F0502020204030204" pitchFamily="34" charset="0"/>
              </a:rPr>
              <a:t>MarketPoint</a:t>
            </a:r>
            <a:r>
              <a:rPr lang="en-US" sz="1800">
                <a:solidFill>
                  <a:schemeClr val="tx2"/>
                </a:solidFill>
                <a:latin typeface="Calibri" panose="020F0502020204030204" pitchFamily="34" charset="0"/>
              </a:rPr>
              <a:t> Sales</a:t>
            </a:r>
            <a:endParaRPr lang="en-US">
              <a:solidFill>
                <a:schemeClr val="tx2"/>
              </a:solidFill>
            </a:endParaRPr>
          </a:p>
        </p:txBody>
      </p:sp>
      <p:pic>
        <p:nvPicPr>
          <p:cNvPr id="8" name="Picture Placeholder 6" descr="A person in a white shirt&#10;&#10;Description automatically generated with low confidence">
            <a:extLst>
              <a:ext uri="{FF2B5EF4-FFF2-40B4-BE49-F238E27FC236}">
                <a16:creationId xmlns:a16="http://schemas.microsoft.com/office/drawing/2014/main" id="{90D654AA-A03E-6E5B-E03F-2A1DD212330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375322" y="1045205"/>
            <a:ext cx="1633537" cy="1633537"/>
          </a:xfrm>
          <a:prstGeom prst="rect">
            <a:avLst/>
          </a:prstGeom>
          <a:noFill/>
        </p:spPr>
      </p:pic>
      <p:pic>
        <p:nvPicPr>
          <p:cNvPr id="9" name="Picture Placeholder 8" descr="A person wearing glasses&#10;&#10;Description automatically generated with low confidence">
            <a:extLst>
              <a:ext uri="{FF2B5EF4-FFF2-40B4-BE49-F238E27FC236}">
                <a16:creationId xmlns:a16="http://schemas.microsoft.com/office/drawing/2014/main" id="{1C7ECEB6-6AEE-A967-2A6F-381914EB7B94}"/>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7269325" y="1045205"/>
            <a:ext cx="1633538" cy="1633537"/>
          </a:xfrm>
          <a:prstGeom prst="rect">
            <a:avLst/>
          </a:prstGeom>
        </p:spPr>
      </p:pic>
      <p:sp>
        <p:nvSpPr>
          <p:cNvPr id="10" name="TextBox 9">
            <a:extLst>
              <a:ext uri="{FF2B5EF4-FFF2-40B4-BE49-F238E27FC236}">
                <a16:creationId xmlns:a16="http://schemas.microsoft.com/office/drawing/2014/main" id="{71013211-8C36-4BF4-F37C-A5FF9AE65271}"/>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11" name="Title 1">
            <a:extLst>
              <a:ext uri="{FF2B5EF4-FFF2-40B4-BE49-F238E27FC236}">
                <a16:creationId xmlns:a16="http://schemas.microsoft.com/office/drawing/2014/main" id="{726BEFB1-8D1D-1D5C-91AA-BB54507F0F18}"/>
              </a:ext>
            </a:extLst>
          </p:cNvPr>
          <p:cNvSpPr>
            <a:spLocks noGrp="1"/>
          </p:cNvSpPr>
          <p:nvPr>
            <p:ph type="title"/>
          </p:nvPr>
        </p:nvSpPr>
        <p:spPr>
          <a:xfrm>
            <a:off x="1524000" y="377049"/>
            <a:ext cx="11137392" cy="603504"/>
          </a:xfrm>
          <a:prstGeom prst="rect">
            <a:avLst/>
          </a:prstGeom>
        </p:spPr>
        <p:txBody>
          <a:bodyPr anchor="t"/>
          <a:lstStyle/>
          <a:p>
            <a:r>
              <a:rPr lang="en-US">
                <a:solidFill>
                  <a:srgbClr val="5C9A1B"/>
                </a:solidFill>
              </a:rPr>
              <a:t>Agenda and speakers</a:t>
            </a:r>
          </a:p>
        </p:txBody>
      </p:sp>
      <p:pic>
        <p:nvPicPr>
          <p:cNvPr id="12" name="Picture 11">
            <a:extLst>
              <a:ext uri="{FF2B5EF4-FFF2-40B4-BE49-F238E27FC236}">
                <a16:creationId xmlns:a16="http://schemas.microsoft.com/office/drawing/2014/main" id="{53038F63-C910-BC1F-5C46-2E7599756A0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85800" y="228600"/>
            <a:ext cx="685800" cy="685800"/>
          </a:xfrm>
          <a:prstGeom prst="rect">
            <a:avLst/>
          </a:prstGeom>
        </p:spPr>
      </p:pic>
      <p:sp>
        <p:nvSpPr>
          <p:cNvPr id="19" name="Content Placeholder 2">
            <a:extLst>
              <a:ext uri="{FF2B5EF4-FFF2-40B4-BE49-F238E27FC236}">
                <a16:creationId xmlns:a16="http://schemas.microsoft.com/office/drawing/2014/main" id="{ADEA62C2-9DB1-9395-85BC-63E9B81A51C7}"/>
              </a:ext>
            </a:extLst>
          </p:cNvPr>
          <p:cNvSpPr txBox="1">
            <a:spLocks/>
          </p:cNvSpPr>
          <p:nvPr/>
        </p:nvSpPr>
        <p:spPr>
          <a:xfrm>
            <a:off x="2711452" y="4139571"/>
            <a:ext cx="6769095" cy="2239634"/>
          </a:xfrm>
          <a:prstGeom prst="rect">
            <a:avLst/>
          </a:prstGeom>
        </p:spPr>
        <p:txBody>
          <a:bodyPr vert="horz" lIns="0" tIns="0" rIns="0" bIns="0" rtlCol="0" anchor="t">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rtl="0" fontAlgn="base"/>
            <a:r>
              <a:rPr lang="en-US" sz="2400"/>
              <a:t>01 </a:t>
            </a:r>
            <a:r>
              <a:rPr lang="en-US" sz="2400">
                <a:solidFill>
                  <a:schemeClr val="accent1"/>
                </a:solidFill>
              </a:rPr>
              <a:t>|</a:t>
            </a:r>
            <a:r>
              <a:rPr lang="en-US" sz="2400"/>
              <a:t> </a:t>
            </a:r>
            <a:r>
              <a:rPr lang="en-US" b="0" i="0" u="none" strike="noStrike">
                <a:effectLst/>
                <a:latin typeface="Calibri" panose="020F0502020204030204" pitchFamily="34" charset="0"/>
              </a:rPr>
              <a:t>Why sell dental and vision plans?​</a:t>
            </a:r>
            <a:endParaRPr lang="en-US" sz="2000" b="0" i="0" u="none" strike="noStrike">
              <a:effectLst/>
              <a:latin typeface="Segoe UI" panose="020B0502040204020203" pitchFamily="34" charset="0"/>
            </a:endParaRPr>
          </a:p>
          <a:p>
            <a:pPr rtl="0" fontAlgn="base"/>
            <a:r>
              <a:rPr lang="en-US" sz="2400"/>
              <a:t>02 </a:t>
            </a:r>
            <a:r>
              <a:rPr lang="en-US" sz="2400">
                <a:solidFill>
                  <a:schemeClr val="accent1"/>
                </a:solidFill>
              </a:rPr>
              <a:t>|</a:t>
            </a:r>
            <a:r>
              <a:rPr lang="en-US" sz="2400"/>
              <a:t> </a:t>
            </a:r>
            <a:r>
              <a:rPr lang="en-US" b="0" i="0" u="none" strike="noStrike">
                <a:effectLst/>
                <a:latin typeface="Calibri" panose="020F0502020204030204" pitchFamily="34" charset="0"/>
              </a:rPr>
              <a:t>Let’s take a closer look at your prospects ​</a:t>
            </a:r>
            <a:endParaRPr lang="en-US" sz="2000" b="0" i="0" u="none" strike="noStrike">
              <a:effectLst/>
              <a:latin typeface="Segoe UI" panose="020B0502040204020203" pitchFamily="34" charset="0"/>
            </a:endParaRPr>
          </a:p>
          <a:p>
            <a:pPr rtl="0" fontAlgn="base"/>
            <a:r>
              <a:rPr lang="en-US" sz="2400"/>
              <a:t>03 </a:t>
            </a:r>
            <a:r>
              <a:rPr lang="en-US" sz="2400">
                <a:solidFill>
                  <a:schemeClr val="accent1"/>
                </a:solidFill>
              </a:rPr>
              <a:t>|</a:t>
            </a:r>
            <a:r>
              <a:rPr lang="en-US" sz="2400"/>
              <a:t> </a:t>
            </a:r>
            <a:r>
              <a:rPr lang="en-US" b="0" i="0" u="none" strike="noStrike">
                <a:effectLst/>
                <a:latin typeface="Calibri" panose="020F0502020204030204" pitchFamily="34" charset="0"/>
              </a:rPr>
              <a:t>Lead generation tips and strategies ​</a:t>
            </a:r>
            <a:endParaRPr lang="en-US" sz="2000" b="0" i="0" u="none" strike="noStrike">
              <a:effectLst/>
              <a:latin typeface="Segoe UI" panose="020B0502040204020203" pitchFamily="34" charset="0"/>
            </a:endParaRPr>
          </a:p>
          <a:p>
            <a:pPr rtl="0" fontAlgn="base"/>
            <a:r>
              <a:rPr lang="en-US" sz="2400"/>
              <a:t>04 </a:t>
            </a:r>
            <a:r>
              <a:rPr lang="en-US" sz="2400">
                <a:solidFill>
                  <a:schemeClr val="accent1"/>
                </a:solidFill>
              </a:rPr>
              <a:t>|</a:t>
            </a:r>
            <a:r>
              <a:rPr lang="en-US" sz="2400"/>
              <a:t> </a:t>
            </a:r>
            <a:r>
              <a:rPr lang="en-US" b="0" i="0" u="none" strike="noStrike">
                <a:effectLst/>
                <a:latin typeface="Calibri" panose="020F0502020204030204" pitchFamily="34" charset="0"/>
              </a:rPr>
              <a:t>Close the sale with these sales tactics ​</a:t>
            </a:r>
            <a:endParaRPr lang="en-US" sz="2000" b="0" i="0" u="none" strike="noStrike">
              <a:effectLst/>
              <a:latin typeface="Segoe UI" panose="020B0502040204020203" pitchFamily="34" charset="0"/>
            </a:endParaRPr>
          </a:p>
          <a:p>
            <a:pPr rtl="0" fontAlgn="base"/>
            <a:r>
              <a:rPr lang="en-US" sz="2400"/>
              <a:t>05 </a:t>
            </a:r>
            <a:r>
              <a:rPr lang="en-US" sz="2400">
                <a:solidFill>
                  <a:schemeClr val="accent1"/>
                </a:solidFill>
              </a:rPr>
              <a:t>|</a:t>
            </a:r>
            <a:r>
              <a:rPr lang="en-US" sz="2400"/>
              <a:t> </a:t>
            </a:r>
            <a:r>
              <a:rPr lang="en-US" b="0" i="0" u="none" strike="noStrike">
                <a:solidFill>
                  <a:srgbClr val="000000"/>
                </a:solidFill>
                <a:effectLst/>
                <a:latin typeface="Calibri" panose="020F0502020204030204" pitchFamily="34" charset="0"/>
              </a:rPr>
              <a:t>Discover additional Humana resources ​</a:t>
            </a:r>
            <a:endParaRPr lang="en-US" sz="2000" b="0" i="0" u="none" strike="noStrike">
              <a:solidFill>
                <a:srgbClr val="000000"/>
              </a:solidFill>
              <a:effectLst/>
              <a:latin typeface="Segoe UI" panose="020B0502040204020203" pitchFamily="34" charset="0"/>
            </a:endParaRPr>
          </a:p>
        </p:txBody>
      </p:sp>
      <p:sp>
        <p:nvSpPr>
          <p:cNvPr id="2" name="Slide Number Placeholder 8">
            <a:extLst>
              <a:ext uri="{FF2B5EF4-FFF2-40B4-BE49-F238E27FC236}">
                <a16:creationId xmlns:a16="http://schemas.microsoft.com/office/drawing/2014/main" id="{32268FAE-4F7F-1317-E6BB-906CF064FBA4}"/>
              </a:ext>
            </a:extLst>
          </p:cNvPr>
          <p:cNvSpPr txBox="1">
            <a:spLocks/>
          </p:cNvSpPr>
          <p:nvPr/>
        </p:nvSpPr>
        <p:spPr>
          <a:xfrm>
            <a:off x="10756392" y="64008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a:t>
            </a:fld>
            <a:endParaRPr lang="en-US">
              <a:solidFill>
                <a:schemeClr val="tx1"/>
              </a:solidFill>
            </a:endParaRPr>
          </a:p>
        </p:txBody>
      </p:sp>
    </p:spTree>
    <p:extLst>
      <p:ext uri="{BB962C8B-B14F-4D97-AF65-F5344CB8AC3E}">
        <p14:creationId xmlns:p14="http://schemas.microsoft.com/office/powerpoint/2010/main" val="849108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F059CC-7845-7040-B106-6CED2D6F10E2}"/>
              </a:ext>
            </a:extLst>
          </p:cNvPr>
          <p:cNvSpPr txBox="1"/>
          <p:nvPr/>
        </p:nvSpPr>
        <p:spPr>
          <a:xfrm>
            <a:off x="1652108" y="1413424"/>
            <a:ext cx="4085492"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309" rtl="0"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53575A"/>
                </a:solidFill>
                <a:effectLst/>
                <a:uLnTx/>
                <a:uFillTx/>
                <a:latin typeface="Calibri" panose="020F0502020204030204"/>
                <a:ea typeface="+mn-ea"/>
                <a:cs typeface="+mn-cs"/>
              </a:rPr>
              <a:t>Agent perks:</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Pre-approved</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Ready to use</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Customizable</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Traditional marketing</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Digital marketing</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Direct email, post and mail</a:t>
            </a:r>
          </a:p>
          <a:p>
            <a:pPr marL="342900" marR="0" lvl="0" indent="-342900" algn="l" defTabSz="914309"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53575A"/>
                </a:solidFill>
                <a:effectLst/>
                <a:uLnTx/>
                <a:uFillTx/>
                <a:latin typeface="Calibri" panose="020F0502020204030204"/>
                <a:ea typeface="+mn-ea"/>
                <a:cs typeface="Calibri"/>
              </a:rPr>
              <a:t>Bulk ship</a:t>
            </a:r>
          </a:p>
        </p:txBody>
      </p:sp>
      <p:sp>
        <p:nvSpPr>
          <p:cNvPr id="8" name="Title 7">
            <a:extLst>
              <a:ext uri="{FF2B5EF4-FFF2-40B4-BE49-F238E27FC236}">
                <a16:creationId xmlns:a16="http://schemas.microsoft.com/office/drawing/2014/main" id="{08EF25A9-C570-6709-B7AD-942A954EFDCA}"/>
              </a:ext>
            </a:extLst>
          </p:cNvPr>
          <p:cNvSpPr>
            <a:spLocks noGrp="1"/>
          </p:cNvSpPr>
          <p:nvPr>
            <p:ph type="title"/>
          </p:nvPr>
        </p:nvSpPr>
        <p:spPr/>
        <p:txBody>
          <a:bodyPr/>
          <a:lstStyle/>
          <a:p>
            <a:pPr marL="0" marR="0" lvl="0" indent="0" defTabSz="914446" rtl="0" eaLnBrk="1" fontAlgn="auto" latinLnBrk="0" hangingPunct="1">
              <a:lnSpc>
                <a:spcPct val="90000"/>
              </a:lnSpc>
              <a:spcBef>
                <a:spcPct val="0"/>
              </a:spcBef>
              <a:spcAft>
                <a:spcPts val="0"/>
              </a:spcAft>
              <a:tabLst/>
              <a:defRPr/>
            </a:pPr>
            <a:r>
              <a:rPr kumimoji="0" lang="en-US" b="0" i="0" u="none" strike="noStrike" kern="1200" cap="none" spc="0" normalizeH="0" baseline="0" noProof="0" dirty="0">
                <a:ln>
                  <a:noFill/>
                </a:ln>
                <a:solidFill>
                  <a:schemeClr val="accent2"/>
                </a:solidFill>
                <a:effectLst/>
                <a:uLnTx/>
                <a:uFillTx/>
                <a:latin typeface="Calibri Light" panose="020F0302020204030204"/>
                <a:ea typeface="+mj-ea"/>
                <a:cs typeface="+mj-cs"/>
              </a:rPr>
              <a:t>Leverage the Marketing Resource Center (MRC)</a:t>
            </a:r>
            <a:endParaRPr kumimoji="0" lang="en-US" b="1" i="0" u="none" strike="noStrike" kern="1200" cap="none" spc="0" normalizeH="0" baseline="0" noProof="0" dirty="0">
              <a:ln>
                <a:noFill/>
              </a:ln>
              <a:solidFill>
                <a:schemeClr val="accent2"/>
              </a:solidFill>
              <a:effectLst/>
              <a:uLnTx/>
              <a:uFillTx/>
              <a:latin typeface="Calibri Light" panose="020F0302020204030204"/>
              <a:ea typeface="+mj-ea"/>
              <a:cs typeface="+mj-cs"/>
            </a:endParaRPr>
          </a:p>
        </p:txBody>
      </p:sp>
      <p:sp>
        <p:nvSpPr>
          <p:cNvPr id="14" name="TextBox 13">
            <a:extLst>
              <a:ext uri="{FF2B5EF4-FFF2-40B4-BE49-F238E27FC236}">
                <a16:creationId xmlns:a16="http://schemas.microsoft.com/office/drawing/2014/main" id="{D32B829C-989B-4210-D523-1B507406F1ED}"/>
              </a:ext>
            </a:extLst>
          </p:cNvPr>
          <p:cNvSpPr txBox="1"/>
          <p:nvPr/>
        </p:nvSpPr>
        <p:spPr>
          <a:xfrm>
            <a:off x="1968490" y="5584752"/>
            <a:ext cx="970825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kumimoji="0" lang="en-US" sz="1400" b="0" i="0" u="none" strike="noStrike" kern="1200" cap="none" spc="0" normalizeH="0" baseline="0" noProof="0">
                <a:ln>
                  <a:noFill/>
                </a:ln>
                <a:solidFill>
                  <a:srgbClr val="53575A"/>
                </a:solidFill>
                <a:effectLst/>
                <a:uLnTx/>
                <a:uFillTx/>
                <a:ea typeface="+mn-ea"/>
                <a:cs typeface="+mn-cs"/>
              </a:rPr>
              <a:t>*</a:t>
            </a:r>
            <a:r>
              <a:rPr kumimoji="0" lang="en-US" sz="1400" b="0" i="0" u="none" strike="noStrike" kern="1200" cap="none" spc="0" normalizeH="0" baseline="0" noProof="0">
                <a:ln>
                  <a:noFill/>
                </a:ln>
                <a:solidFill>
                  <a:srgbClr val="53575A"/>
                </a:solidFill>
                <a:effectLst/>
                <a:uLnTx/>
                <a:uFillTx/>
                <a:ea typeface="+mn-lt"/>
                <a:cs typeface="Calibri" panose="020F0502020204030204"/>
              </a:rPr>
              <a:t>Agents must complete the mandatory social media training from Humana Market Point University and comply with Humana’s  </a:t>
            </a:r>
            <a:br>
              <a:rPr kumimoji="0" lang="en-US" sz="1400" b="0" i="0" u="none" strike="noStrike" kern="1200" cap="none" spc="0" normalizeH="0" baseline="0" noProof="0">
                <a:ln>
                  <a:noFill/>
                </a:ln>
                <a:solidFill>
                  <a:srgbClr val="53575A"/>
                </a:solidFill>
                <a:effectLst/>
                <a:uLnTx/>
                <a:uFillTx/>
                <a:ea typeface="+mn-lt"/>
                <a:cs typeface="Calibri" panose="020F0502020204030204"/>
              </a:rPr>
            </a:br>
            <a:r>
              <a:rPr kumimoji="0" lang="en-US" sz="1400" b="0" i="0" u="none" strike="noStrike" kern="1200" cap="none" spc="0" normalizeH="0" baseline="0" noProof="0">
                <a:ln>
                  <a:noFill/>
                </a:ln>
                <a:solidFill>
                  <a:srgbClr val="53575A"/>
                </a:solidFill>
                <a:effectLst/>
                <a:uLnTx/>
                <a:uFillTx/>
                <a:ea typeface="+mn-lt"/>
                <a:cs typeface="Calibri" panose="020F0502020204030204"/>
              </a:rPr>
              <a:t>  social media guidelines as well as Centers for Medicare &amp; Medicaid Services Medicare Communications &amp; Marketing Guidelines</a:t>
            </a:r>
            <a:r>
              <a:rPr kumimoji="0" lang="en-US" sz="1400" b="0" i="0" u="none" strike="noStrike" kern="1200" cap="none" spc="0" normalizeH="0" baseline="0" noProof="0">
                <a:ln>
                  <a:noFill/>
                </a:ln>
                <a:solidFill>
                  <a:srgbClr val="53575A"/>
                </a:solidFill>
                <a:effectLst/>
                <a:uLnTx/>
                <a:uFillTx/>
                <a:ea typeface="+mn-ea"/>
                <a:cs typeface="+mn-cs"/>
              </a:rPr>
              <a:t>. </a:t>
            </a:r>
          </a:p>
          <a:p>
            <a:endParaRPr lang="en-US" sz="1400"/>
          </a:p>
        </p:txBody>
      </p:sp>
      <p:pic>
        <p:nvPicPr>
          <p:cNvPr id="15" name="Picture 14" descr="Icon&#10;&#10;Description automatically generated">
            <a:extLst>
              <a:ext uri="{FF2B5EF4-FFF2-40B4-BE49-F238E27FC236}">
                <a16:creationId xmlns:a16="http://schemas.microsoft.com/office/drawing/2014/main" id="{AAF4A076-1C1C-03C8-0666-9776CFB15CA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11702" y="5359935"/>
            <a:ext cx="880812" cy="880812"/>
          </a:xfrm>
          <a:prstGeom prst="rect">
            <a:avLst/>
          </a:prstGeom>
        </p:spPr>
      </p:pic>
      <p:sp>
        <p:nvSpPr>
          <p:cNvPr id="16" name="TextBox 15">
            <a:extLst>
              <a:ext uri="{FF2B5EF4-FFF2-40B4-BE49-F238E27FC236}">
                <a16:creationId xmlns:a16="http://schemas.microsoft.com/office/drawing/2014/main" id="{4C79BADC-0DCB-C976-F1EA-860DA4950CDF}"/>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19" name="Picture 18" descr="Text&#10;&#10;Description automatically generated">
            <a:extLst>
              <a:ext uri="{FF2B5EF4-FFF2-40B4-BE49-F238E27FC236}">
                <a16:creationId xmlns:a16="http://schemas.microsoft.com/office/drawing/2014/main" id="{8CA90ED3-D533-77A5-F299-9EEE2008B3E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01389" y="376527"/>
            <a:ext cx="7618421" cy="5713816"/>
          </a:xfrm>
          <a:prstGeom prst="rect">
            <a:avLst/>
          </a:prstGeom>
        </p:spPr>
      </p:pic>
      <p:sp>
        <p:nvSpPr>
          <p:cNvPr id="2" name="Slide Number Placeholder 8">
            <a:extLst>
              <a:ext uri="{FF2B5EF4-FFF2-40B4-BE49-F238E27FC236}">
                <a16:creationId xmlns:a16="http://schemas.microsoft.com/office/drawing/2014/main" id="{C4111E54-2950-5482-EAAD-48641976653F}"/>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20</a:t>
            </a:fld>
            <a:endParaRPr lang="en-US">
              <a:solidFill>
                <a:schemeClr val="tx1"/>
              </a:solidFill>
            </a:endParaRPr>
          </a:p>
        </p:txBody>
      </p:sp>
    </p:spTree>
    <p:extLst>
      <p:ext uri="{BB962C8B-B14F-4D97-AF65-F5344CB8AC3E}">
        <p14:creationId xmlns:p14="http://schemas.microsoft.com/office/powerpoint/2010/main" val="2719520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2ECE1F9-5A23-7659-68DA-A4DAAB062ED9}"/>
              </a:ext>
            </a:extLst>
          </p:cNvPr>
          <p:cNvSpPr>
            <a:spLocks noGrp="1"/>
          </p:cNvSpPr>
          <p:nvPr>
            <p:ph type="body" sz="quarter" idx="15"/>
          </p:nvPr>
        </p:nvSpPr>
        <p:spPr/>
        <p:txBody>
          <a:bodyPr/>
          <a:lstStyle/>
          <a:p>
            <a:r>
              <a:rPr lang="en-US"/>
              <a:t>Use Connection Hub </a:t>
            </a:r>
          </a:p>
          <a:p>
            <a:r>
              <a:rPr lang="en-US"/>
              <a:t>to track your Humana </a:t>
            </a:r>
          </a:p>
          <a:p>
            <a:r>
              <a:rPr lang="en-US"/>
              <a:t>book of business </a:t>
            </a:r>
          </a:p>
          <a:p>
            <a:r>
              <a:rPr lang="en-US"/>
              <a:t>(career agents only)</a:t>
            </a:r>
          </a:p>
          <a:p>
            <a:endParaRPr lang="en-US"/>
          </a:p>
        </p:txBody>
      </p:sp>
      <p:sp>
        <p:nvSpPr>
          <p:cNvPr id="8" name="Text Placeholder 7">
            <a:extLst>
              <a:ext uri="{FF2B5EF4-FFF2-40B4-BE49-F238E27FC236}">
                <a16:creationId xmlns:a16="http://schemas.microsoft.com/office/drawing/2014/main" id="{47CAF879-ED45-631A-4464-75E0EF7E0D8C}"/>
              </a:ext>
            </a:extLst>
          </p:cNvPr>
          <p:cNvSpPr>
            <a:spLocks noGrp="1"/>
          </p:cNvSpPr>
          <p:nvPr>
            <p:ph type="body" sz="quarter" idx="17"/>
          </p:nvPr>
        </p:nvSpPr>
        <p:spPr/>
        <p:txBody>
          <a:bodyPr/>
          <a:lstStyle/>
          <a:p>
            <a:r>
              <a:rPr lang="en-US"/>
              <a:t>Use a spreadsheet or </a:t>
            </a:r>
            <a:br>
              <a:rPr lang="en-US"/>
            </a:br>
            <a:r>
              <a:rPr lang="en-US"/>
              <a:t>Customer Relationship Management (CRM) tool to </a:t>
            </a:r>
            <a:br>
              <a:rPr lang="en-US"/>
            </a:br>
            <a:r>
              <a:rPr lang="en-US"/>
              <a:t>help you track prospects </a:t>
            </a:r>
            <a:br>
              <a:rPr lang="en-US"/>
            </a:br>
            <a:r>
              <a:rPr lang="en-US"/>
              <a:t>(partner agents only)</a:t>
            </a:r>
          </a:p>
          <a:p>
            <a:endParaRPr lang="en-US"/>
          </a:p>
          <a:p>
            <a:endParaRPr lang="en-US"/>
          </a:p>
        </p:txBody>
      </p:sp>
      <p:sp>
        <p:nvSpPr>
          <p:cNvPr id="2" name="Title 1">
            <a:extLst>
              <a:ext uri="{FF2B5EF4-FFF2-40B4-BE49-F238E27FC236}">
                <a16:creationId xmlns:a16="http://schemas.microsoft.com/office/drawing/2014/main" id="{031208FE-874E-3D24-E995-74F4F394FE4F}"/>
              </a:ext>
            </a:extLst>
          </p:cNvPr>
          <p:cNvSpPr>
            <a:spLocks noGrp="1"/>
          </p:cNvSpPr>
          <p:nvPr>
            <p:ph type="title"/>
          </p:nvPr>
        </p:nvSpPr>
        <p:spPr/>
        <p:txBody>
          <a:bodyPr>
            <a:normAutofit/>
          </a:bodyPr>
          <a:lstStyle/>
          <a:p>
            <a:r>
              <a:rPr lang="en-US"/>
              <a:t>Use tools to track prospects </a:t>
            </a:r>
          </a:p>
        </p:txBody>
      </p:sp>
      <p:sp>
        <p:nvSpPr>
          <p:cNvPr id="14" name="TextBox 13">
            <a:extLst>
              <a:ext uri="{FF2B5EF4-FFF2-40B4-BE49-F238E27FC236}">
                <a16:creationId xmlns:a16="http://schemas.microsoft.com/office/drawing/2014/main" id="{E3100A1E-741A-51F5-81E6-B7994DE423B7}"/>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15" name="Picture Placeholder 76">
            <a:extLst>
              <a:ext uri="{FF2B5EF4-FFF2-40B4-BE49-F238E27FC236}">
                <a16:creationId xmlns:a16="http://schemas.microsoft.com/office/drawing/2014/main" id="{36BB3DC9-4067-5D88-F6FD-CEC92D361C05}"/>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958305" y="2009522"/>
            <a:ext cx="1064270" cy="1064270"/>
          </a:xfrm>
          <a:prstGeom prst="rect">
            <a:avLst/>
          </a:prstGeom>
        </p:spPr>
      </p:pic>
      <p:pic>
        <p:nvPicPr>
          <p:cNvPr id="16" name="Picture Placeholder 122">
            <a:extLst>
              <a:ext uri="{FF2B5EF4-FFF2-40B4-BE49-F238E27FC236}">
                <a16:creationId xmlns:a16="http://schemas.microsoft.com/office/drawing/2014/main" id="{15C14AA5-721D-AC42-A264-9AD90599741C}"/>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493835" y="2040179"/>
            <a:ext cx="1064270" cy="1064271"/>
          </a:xfrm>
          <a:prstGeom prst="rect">
            <a:avLst/>
          </a:prstGeom>
        </p:spPr>
      </p:pic>
      <p:sp>
        <p:nvSpPr>
          <p:cNvPr id="9" name="Slide Number Placeholder 8">
            <a:extLst>
              <a:ext uri="{FF2B5EF4-FFF2-40B4-BE49-F238E27FC236}">
                <a16:creationId xmlns:a16="http://schemas.microsoft.com/office/drawing/2014/main" id="{06DA97FE-ECC8-321B-7EF1-531393D371A0}"/>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21</a:t>
            </a:fld>
            <a:endParaRPr lang="en-US">
              <a:solidFill>
                <a:schemeClr val="tx1"/>
              </a:solidFill>
            </a:endParaRPr>
          </a:p>
        </p:txBody>
      </p:sp>
    </p:spTree>
    <p:extLst>
      <p:ext uri="{BB962C8B-B14F-4D97-AF65-F5344CB8AC3E}">
        <p14:creationId xmlns:p14="http://schemas.microsoft.com/office/powerpoint/2010/main" val="450608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44">
            <a:extLst>
              <a:ext uri="{FF2B5EF4-FFF2-40B4-BE49-F238E27FC236}">
                <a16:creationId xmlns:a16="http://schemas.microsoft.com/office/drawing/2014/main" id="{E0AD8CDA-3BB7-F621-2150-EA4D1C3EA8B3}"/>
              </a:ext>
            </a:extLst>
          </p:cNvPr>
          <p:cNvSpPr>
            <a:spLocks noGrp="1"/>
          </p:cNvSpPr>
          <p:nvPr>
            <p:ph type="title"/>
          </p:nvPr>
        </p:nvSpPr>
        <p:spPr/>
        <p:txBody>
          <a:bodyPr/>
          <a:lstStyle/>
          <a:p>
            <a:r>
              <a:rPr lang="en-US" sz="3000">
                <a:solidFill>
                  <a:srgbClr val="5B9A1C"/>
                </a:solidFill>
              </a:rPr>
              <a:t>Poll question</a:t>
            </a:r>
          </a:p>
        </p:txBody>
      </p:sp>
      <p:sp>
        <p:nvSpPr>
          <p:cNvPr id="47" name="Text Placeholder 2">
            <a:extLst>
              <a:ext uri="{FF2B5EF4-FFF2-40B4-BE49-F238E27FC236}">
                <a16:creationId xmlns:a16="http://schemas.microsoft.com/office/drawing/2014/main" id="{F8D7B54A-DE82-3FF2-E72D-35ED87759B76}"/>
              </a:ext>
            </a:extLst>
          </p:cNvPr>
          <p:cNvSpPr txBox="1">
            <a:spLocks/>
          </p:cNvSpPr>
          <p:nvPr/>
        </p:nvSpPr>
        <p:spPr>
          <a:xfrm>
            <a:off x="685800" y="2006600"/>
            <a:ext cx="5385816" cy="3022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a:solidFill>
                  <a:schemeClr val="accent2"/>
                </a:solidFill>
              </a:rPr>
              <a:t>What lead generation strategy has worked best </a:t>
            </a:r>
            <a:br>
              <a:rPr lang="en-US" sz="4800">
                <a:solidFill>
                  <a:schemeClr val="accent2"/>
                </a:solidFill>
              </a:rPr>
            </a:br>
            <a:r>
              <a:rPr lang="en-US" sz="4800">
                <a:solidFill>
                  <a:schemeClr val="accent2"/>
                </a:solidFill>
              </a:rPr>
              <a:t>for you?</a:t>
            </a:r>
          </a:p>
          <a:p>
            <a:pPr marL="0" indent="0">
              <a:buNone/>
            </a:pPr>
            <a:endParaRPr lang="en-US" sz="4800">
              <a:solidFill>
                <a:schemeClr val="accent2"/>
              </a:solidFill>
            </a:endParaRPr>
          </a:p>
        </p:txBody>
      </p:sp>
      <p:sp>
        <p:nvSpPr>
          <p:cNvPr id="48" name="Text Placeholder 32">
            <a:extLst>
              <a:ext uri="{FF2B5EF4-FFF2-40B4-BE49-F238E27FC236}">
                <a16:creationId xmlns:a16="http://schemas.microsoft.com/office/drawing/2014/main" id="{25D3630D-8B2F-E504-7BBB-8B1458327C40}"/>
              </a:ext>
            </a:extLst>
          </p:cNvPr>
          <p:cNvSpPr txBox="1">
            <a:spLocks/>
          </p:cNvSpPr>
          <p:nvPr/>
        </p:nvSpPr>
        <p:spPr>
          <a:xfrm>
            <a:off x="7631450" y="2094484"/>
            <a:ext cx="3519149" cy="928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effectLst/>
                <a:latin typeface="Calibri" panose="020F0502020204030204" pitchFamily="34" charset="0"/>
                <a:ea typeface="Calibri" panose="020F0502020204030204" pitchFamily="34" charset="0"/>
                <a:cs typeface="Arial" panose="020B0604020202020204" pitchFamily="34" charset="0"/>
              </a:rPr>
              <a:t>Relationships with dental and vision facilities</a:t>
            </a: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p:txBody>
      </p:sp>
      <p:sp>
        <p:nvSpPr>
          <p:cNvPr id="50" name="Oval 49">
            <a:extLst>
              <a:ext uri="{FF2B5EF4-FFF2-40B4-BE49-F238E27FC236}">
                <a16:creationId xmlns:a16="http://schemas.microsoft.com/office/drawing/2014/main" id="{FA98D1C9-644B-F15E-311D-8CC65739D7D0}"/>
              </a:ext>
            </a:extLst>
          </p:cNvPr>
          <p:cNvSpPr/>
          <p:nvPr/>
        </p:nvSpPr>
        <p:spPr>
          <a:xfrm>
            <a:off x="6853329" y="2145284"/>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A</a:t>
            </a:r>
          </a:p>
        </p:txBody>
      </p:sp>
      <p:sp>
        <p:nvSpPr>
          <p:cNvPr id="51" name="Oval 50">
            <a:extLst>
              <a:ext uri="{FF2B5EF4-FFF2-40B4-BE49-F238E27FC236}">
                <a16:creationId xmlns:a16="http://schemas.microsoft.com/office/drawing/2014/main" id="{20972D86-EE93-3232-232C-CA962217DE16}"/>
              </a:ext>
            </a:extLst>
          </p:cNvPr>
          <p:cNvSpPr/>
          <p:nvPr/>
        </p:nvSpPr>
        <p:spPr>
          <a:xfrm>
            <a:off x="6853329" y="2890351"/>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B</a:t>
            </a:r>
          </a:p>
        </p:txBody>
      </p:sp>
      <p:sp>
        <p:nvSpPr>
          <p:cNvPr id="52" name="Oval 51">
            <a:extLst>
              <a:ext uri="{FF2B5EF4-FFF2-40B4-BE49-F238E27FC236}">
                <a16:creationId xmlns:a16="http://schemas.microsoft.com/office/drawing/2014/main" id="{8E701B4D-A222-5A49-9FD3-4033F8C66460}"/>
              </a:ext>
            </a:extLst>
          </p:cNvPr>
          <p:cNvSpPr/>
          <p:nvPr/>
        </p:nvSpPr>
        <p:spPr>
          <a:xfrm>
            <a:off x="6853329" y="3635418"/>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C</a:t>
            </a:r>
          </a:p>
        </p:txBody>
      </p:sp>
      <p:sp>
        <p:nvSpPr>
          <p:cNvPr id="53" name="Oval 52">
            <a:extLst>
              <a:ext uri="{FF2B5EF4-FFF2-40B4-BE49-F238E27FC236}">
                <a16:creationId xmlns:a16="http://schemas.microsoft.com/office/drawing/2014/main" id="{8BF0CFCB-0346-C6EC-34DD-E33E0221EF84}"/>
              </a:ext>
            </a:extLst>
          </p:cNvPr>
          <p:cNvSpPr/>
          <p:nvPr/>
        </p:nvSpPr>
        <p:spPr>
          <a:xfrm>
            <a:off x="6853329" y="4380484"/>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D</a:t>
            </a:r>
          </a:p>
        </p:txBody>
      </p:sp>
      <p:sp>
        <p:nvSpPr>
          <p:cNvPr id="56" name="TextBox 55">
            <a:extLst>
              <a:ext uri="{FF2B5EF4-FFF2-40B4-BE49-F238E27FC236}">
                <a16:creationId xmlns:a16="http://schemas.microsoft.com/office/drawing/2014/main" id="{3AAB8A5F-611A-E551-38AA-18F9AAA5A256}"/>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58" name="Picture 57" descr="Icon&#10;&#10;Description automatically generated">
            <a:extLst>
              <a:ext uri="{FF2B5EF4-FFF2-40B4-BE49-F238E27FC236}">
                <a16:creationId xmlns:a16="http://schemas.microsoft.com/office/drawing/2014/main" id="{6B045E54-AF30-B7F1-3407-C1E69B9B99F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19359" y="233927"/>
            <a:ext cx="1594873" cy="1594873"/>
          </a:xfrm>
          <a:prstGeom prst="rect">
            <a:avLst/>
          </a:prstGeom>
        </p:spPr>
      </p:pic>
      <p:sp>
        <p:nvSpPr>
          <p:cNvPr id="14" name="Text Placeholder 32">
            <a:extLst>
              <a:ext uri="{FF2B5EF4-FFF2-40B4-BE49-F238E27FC236}">
                <a16:creationId xmlns:a16="http://schemas.microsoft.com/office/drawing/2014/main" id="{59CF5E3D-62A6-E734-4423-39E0BEC7A91F}"/>
              </a:ext>
            </a:extLst>
          </p:cNvPr>
          <p:cNvSpPr txBox="1">
            <a:spLocks/>
          </p:cNvSpPr>
          <p:nvPr/>
        </p:nvSpPr>
        <p:spPr>
          <a:xfrm>
            <a:off x="7631449" y="2857500"/>
            <a:ext cx="3519149"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400"/>
              </a:spcAft>
              <a:buNone/>
            </a:pPr>
            <a:r>
              <a:rPr lang="en-US" sz="2400">
                <a:latin typeface="Calibri" panose="020F0502020204030204" pitchFamily="34" charset="0"/>
                <a:ea typeface="Calibri" panose="020F0502020204030204" pitchFamily="34" charset="0"/>
                <a:cs typeface="Arial" panose="020B0604020202020204" pitchFamily="34" charset="0"/>
              </a:rPr>
              <a:t>Grassroots marketing</a:t>
            </a:r>
          </a:p>
          <a:p>
            <a:pPr marL="0" indent="0">
              <a:lnSpc>
                <a:spcPct val="150000"/>
              </a:lnSpc>
              <a:spcBef>
                <a:spcPts val="0"/>
              </a:spcBef>
              <a:spcAft>
                <a:spcPts val="1400"/>
              </a:spcAft>
              <a:buNone/>
            </a:pPr>
            <a:r>
              <a:rPr lang="en-US" sz="2400">
                <a:effectLst/>
                <a:latin typeface="Calibri" panose="020F0502020204030204" pitchFamily="34" charset="0"/>
                <a:ea typeface="Calibri" panose="020F0502020204030204" pitchFamily="34" charset="0"/>
                <a:cs typeface="Arial" panose="020B0604020202020204" pitchFamily="34" charset="0"/>
              </a:rPr>
              <a:t>Social media</a:t>
            </a:r>
            <a:endParaRPr lang="en-US" sz="2400">
              <a:latin typeface="Calibri" panose="020F0502020204030204" pitchFamily="34" charset="0"/>
              <a:ea typeface="Calibri" panose="020F0502020204030204" pitchFamily="34" charset="0"/>
              <a:cs typeface="Arial" panose="020B0604020202020204" pitchFamily="34" charset="0"/>
            </a:endParaRPr>
          </a:p>
          <a:p>
            <a:pPr marL="0" indent="0">
              <a:lnSpc>
                <a:spcPct val="150000"/>
              </a:lnSpc>
              <a:spcBef>
                <a:spcPts val="0"/>
              </a:spcBef>
              <a:spcAft>
                <a:spcPts val="1400"/>
              </a:spcAft>
              <a:buNone/>
            </a:pPr>
            <a:r>
              <a:rPr lang="en-US" sz="2400">
                <a:effectLst/>
                <a:latin typeface="Calibri" panose="020F0502020204030204" pitchFamily="34" charset="0"/>
                <a:ea typeface="Calibri" panose="020F0502020204030204" pitchFamily="34" charset="0"/>
                <a:cs typeface="Arial" panose="020B0604020202020204" pitchFamily="34" charset="0"/>
              </a:rPr>
              <a:t>Referrals</a:t>
            </a:r>
            <a:endParaRPr lang="en-US">
              <a:solidFill>
                <a:srgbClr val="5B9A1C"/>
              </a:solidFill>
            </a:endParaRPr>
          </a:p>
        </p:txBody>
      </p:sp>
      <p:cxnSp>
        <p:nvCxnSpPr>
          <p:cNvPr id="15" name="Straight Connector 14">
            <a:extLst>
              <a:ext uri="{FF2B5EF4-FFF2-40B4-BE49-F238E27FC236}">
                <a16:creationId xmlns:a16="http://schemas.microsoft.com/office/drawing/2014/main" id="{77AD9C69-9B22-402D-40DF-B0988769F3D3}"/>
              </a:ext>
            </a:extLst>
          </p:cNvPr>
          <p:cNvCxnSpPr>
            <a:cxnSpLocks/>
          </p:cNvCxnSpPr>
          <p:nvPr/>
        </p:nvCxnSpPr>
        <p:spPr>
          <a:xfrm>
            <a:off x="6254496" y="1828800"/>
            <a:ext cx="0" cy="3429000"/>
          </a:xfrm>
          <a:prstGeom prst="line">
            <a:avLst/>
          </a:prstGeom>
          <a:ln w="28575">
            <a:headEnd type="none"/>
            <a:tailEnd type="none"/>
          </a:ln>
        </p:spPr>
        <p:style>
          <a:lnRef idx="1">
            <a:schemeClr val="accent2"/>
          </a:lnRef>
          <a:fillRef idx="0">
            <a:schemeClr val="accent2"/>
          </a:fillRef>
          <a:effectRef idx="0">
            <a:schemeClr val="accent2"/>
          </a:effectRef>
          <a:fontRef idx="minor">
            <a:schemeClr val="tx1"/>
          </a:fontRef>
        </p:style>
      </p:cxnSp>
      <p:sp>
        <p:nvSpPr>
          <p:cNvPr id="2" name="Slide Number Placeholder 8">
            <a:extLst>
              <a:ext uri="{FF2B5EF4-FFF2-40B4-BE49-F238E27FC236}">
                <a16:creationId xmlns:a16="http://schemas.microsoft.com/office/drawing/2014/main" id="{545EF599-8F02-B7EF-162D-E95FEF910725}"/>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22</a:t>
            </a:fld>
            <a:endParaRPr lang="en-US">
              <a:solidFill>
                <a:schemeClr val="tx1"/>
              </a:solidFill>
            </a:endParaRPr>
          </a:p>
        </p:txBody>
      </p:sp>
    </p:spTree>
    <p:extLst>
      <p:ext uri="{BB962C8B-B14F-4D97-AF65-F5344CB8AC3E}">
        <p14:creationId xmlns:p14="http://schemas.microsoft.com/office/powerpoint/2010/main" val="2399805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icture containing person, clothing, indoor, wall&#10;&#10;Description automatically generated">
            <a:extLst>
              <a:ext uri="{FF2B5EF4-FFF2-40B4-BE49-F238E27FC236}">
                <a16:creationId xmlns:a16="http://schemas.microsoft.com/office/drawing/2014/main" id="{77D6FF3A-C44E-7445-8D7F-BA97115B44AB}"/>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37510" r="15212"/>
          <a:stretch/>
        </p:blipFill>
        <p:spPr>
          <a:xfrm>
            <a:off x="7329488" y="0"/>
            <a:ext cx="4862512" cy="6858000"/>
          </a:xfrm>
        </p:spPr>
      </p:pic>
      <p:sp>
        <p:nvSpPr>
          <p:cNvPr id="4" name="Text Placeholder 3">
            <a:extLst>
              <a:ext uri="{FF2B5EF4-FFF2-40B4-BE49-F238E27FC236}">
                <a16:creationId xmlns:a16="http://schemas.microsoft.com/office/drawing/2014/main" id="{657F8665-4F8E-C44D-9D93-6FB2C2CBBE8A}"/>
              </a:ext>
            </a:extLst>
          </p:cNvPr>
          <p:cNvSpPr>
            <a:spLocks noGrp="1"/>
          </p:cNvSpPr>
          <p:nvPr>
            <p:ph type="body" sz="quarter" idx="12"/>
          </p:nvPr>
        </p:nvSpPr>
        <p:spPr/>
        <p:txBody>
          <a:bodyPr/>
          <a:lstStyle/>
          <a:p>
            <a:r>
              <a:rPr lang="en-US"/>
              <a:t>Close the sale with these sales tactics </a:t>
            </a:r>
          </a:p>
        </p:txBody>
      </p:sp>
    </p:spTree>
    <p:extLst>
      <p:ext uri="{BB962C8B-B14F-4D97-AF65-F5344CB8AC3E}">
        <p14:creationId xmlns:p14="http://schemas.microsoft.com/office/powerpoint/2010/main" val="251337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B05FE-7A3B-9E0A-AF26-3DF36CE63004}"/>
              </a:ext>
            </a:extLst>
          </p:cNvPr>
          <p:cNvSpPr>
            <a:spLocks noGrp="1"/>
          </p:cNvSpPr>
          <p:nvPr>
            <p:ph type="title"/>
          </p:nvPr>
        </p:nvSpPr>
        <p:spPr/>
        <p:txBody>
          <a:bodyPr/>
          <a:lstStyle/>
          <a:p>
            <a:r>
              <a:rPr lang="en-US" sz="3200"/>
              <a:t>Provide great customer service </a:t>
            </a:r>
            <a:endParaRPr lang="en-US"/>
          </a:p>
        </p:txBody>
      </p:sp>
      <p:sp>
        <p:nvSpPr>
          <p:cNvPr id="6" name="TextBox 5">
            <a:extLst>
              <a:ext uri="{FF2B5EF4-FFF2-40B4-BE49-F238E27FC236}">
                <a16:creationId xmlns:a16="http://schemas.microsoft.com/office/drawing/2014/main" id="{5D557B8C-8DC5-2D4A-DE43-D7DF32BEEC81}"/>
              </a:ext>
            </a:extLst>
          </p:cNvPr>
          <p:cNvSpPr txBox="1"/>
          <p:nvPr/>
        </p:nvSpPr>
        <p:spPr>
          <a:xfrm>
            <a:off x="815353" y="3843888"/>
            <a:ext cx="3491077" cy="400110"/>
          </a:xfrm>
          <a:prstGeom prst="rect">
            <a:avLst/>
          </a:prstGeom>
          <a:noFill/>
        </p:spPr>
        <p:txBody>
          <a:bodyPr wrap="square" rtlCol="0">
            <a:spAutoFit/>
          </a:bodyPr>
          <a:lstStyle/>
          <a:p>
            <a:pPr algn="ctr"/>
            <a:r>
              <a:rPr lang="en-US" sz="2000" b="1"/>
              <a:t>Know your stuff </a:t>
            </a:r>
          </a:p>
        </p:txBody>
      </p:sp>
      <p:sp>
        <p:nvSpPr>
          <p:cNvPr id="15" name="TextBox 14">
            <a:extLst>
              <a:ext uri="{FF2B5EF4-FFF2-40B4-BE49-F238E27FC236}">
                <a16:creationId xmlns:a16="http://schemas.microsoft.com/office/drawing/2014/main" id="{AB6794D1-1455-2100-7CBB-C43111C883AC}"/>
              </a:ext>
            </a:extLst>
          </p:cNvPr>
          <p:cNvSpPr txBox="1"/>
          <p:nvPr/>
        </p:nvSpPr>
        <p:spPr>
          <a:xfrm>
            <a:off x="3325634" y="3843888"/>
            <a:ext cx="3317348" cy="400110"/>
          </a:xfrm>
          <a:prstGeom prst="rect">
            <a:avLst/>
          </a:prstGeom>
          <a:noFill/>
        </p:spPr>
        <p:txBody>
          <a:bodyPr wrap="square" rtlCol="0">
            <a:spAutoFit/>
          </a:bodyPr>
          <a:lstStyle/>
          <a:p>
            <a:pPr algn="ctr"/>
            <a:r>
              <a:rPr lang="en-US" sz="2000" b="1"/>
              <a:t>Listen</a:t>
            </a:r>
          </a:p>
        </p:txBody>
      </p:sp>
      <p:sp>
        <p:nvSpPr>
          <p:cNvPr id="17" name="TextBox 16">
            <a:extLst>
              <a:ext uri="{FF2B5EF4-FFF2-40B4-BE49-F238E27FC236}">
                <a16:creationId xmlns:a16="http://schemas.microsoft.com/office/drawing/2014/main" id="{DE065D46-F1A7-CB3E-8104-25317ADCAE08}"/>
              </a:ext>
            </a:extLst>
          </p:cNvPr>
          <p:cNvSpPr txBox="1"/>
          <p:nvPr/>
        </p:nvSpPr>
        <p:spPr>
          <a:xfrm>
            <a:off x="8745291" y="3843888"/>
            <a:ext cx="2171700" cy="400110"/>
          </a:xfrm>
          <a:prstGeom prst="rect">
            <a:avLst/>
          </a:prstGeom>
          <a:noFill/>
        </p:spPr>
        <p:txBody>
          <a:bodyPr wrap="square" rtlCol="0">
            <a:spAutoFit/>
          </a:bodyPr>
          <a:lstStyle/>
          <a:p>
            <a:pPr algn="ctr"/>
            <a:r>
              <a:rPr lang="en-US" sz="2000" b="1"/>
              <a:t>Be proactive </a:t>
            </a:r>
          </a:p>
        </p:txBody>
      </p:sp>
      <p:sp>
        <p:nvSpPr>
          <p:cNvPr id="7" name="TextBox 6">
            <a:extLst>
              <a:ext uri="{FF2B5EF4-FFF2-40B4-BE49-F238E27FC236}">
                <a16:creationId xmlns:a16="http://schemas.microsoft.com/office/drawing/2014/main" id="{AD7E5E12-2FC9-CF52-6C8C-6F3220019B7E}"/>
              </a:ext>
            </a:extLst>
          </p:cNvPr>
          <p:cNvSpPr txBox="1"/>
          <p:nvPr/>
        </p:nvSpPr>
        <p:spPr>
          <a:xfrm>
            <a:off x="6455104" y="3843888"/>
            <a:ext cx="1843587" cy="707886"/>
          </a:xfrm>
          <a:prstGeom prst="rect">
            <a:avLst/>
          </a:prstGeom>
          <a:noFill/>
        </p:spPr>
        <p:txBody>
          <a:bodyPr wrap="square" rtlCol="0">
            <a:spAutoFit/>
          </a:bodyPr>
          <a:lstStyle/>
          <a:p>
            <a:pPr algn="ctr"/>
            <a:r>
              <a:rPr lang="en-US" sz="2000" b="1"/>
              <a:t>Do your </a:t>
            </a:r>
          </a:p>
          <a:p>
            <a:pPr algn="ctr"/>
            <a:r>
              <a:rPr lang="en-US" sz="2000" b="1"/>
              <a:t>check-in calls </a:t>
            </a:r>
          </a:p>
        </p:txBody>
      </p:sp>
      <p:sp>
        <p:nvSpPr>
          <p:cNvPr id="22" name="TextBox 21">
            <a:extLst>
              <a:ext uri="{FF2B5EF4-FFF2-40B4-BE49-F238E27FC236}">
                <a16:creationId xmlns:a16="http://schemas.microsoft.com/office/drawing/2014/main" id="{5DD559FC-1065-275E-F20D-CF606E2AEE72}"/>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4" name="Slide Number Placeholder 8">
            <a:extLst>
              <a:ext uri="{FF2B5EF4-FFF2-40B4-BE49-F238E27FC236}">
                <a16:creationId xmlns:a16="http://schemas.microsoft.com/office/drawing/2014/main" id="{8163EB0B-27ED-6733-F7A8-D28711B17DAF}"/>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24</a:t>
            </a:fld>
            <a:endParaRPr lang="en-US">
              <a:solidFill>
                <a:schemeClr val="tx1"/>
              </a:solidFill>
            </a:endParaRPr>
          </a:p>
        </p:txBody>
      </p:sp>
      <p:pic>
        <p:nvPicPr>
          <p:cNvPr id="13" name="Picture Placeholder 78">
            <a:extLst>
              <a:ext uri="{FF2B5EF4-FFF2-40B4-BE49-F238E27FC236}">
                <a16:creationId xmlns:a16="http://schemas.microsoft.com/office/drawing/2014/main" id="{18ABCA0C-72F6-AD24-2D27-E3D4A658EC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08997" y="2580680"/>
            <a:ext cx="950622" cy="950622"/>
          </a:xfrm>
          <a:prstGeom prst="rect">
            <a:avLst/>
          </a:prstGeom>
        </p:spPr>
      </p:pic>
      <p:pic>
        <p:nvPicPr>
          <p:cNvPr id="14" name="Picture Placeholder 118">
            <a:extLst>
              <a:ext uri="{FF2B5EF4-FFF2-40B4-BE49-F238E27FC236}">
                <a16:creationId xmlns:a16="http://schemas.microsoft.com/office/drawing/2014/main" id="{55E6EE04-2CAD-AE4A-FD85-0A59E7C7FD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5581" y="2580680"/>
            <a:ext cx="950622" cy="950622"/>
          </a:xfrm>
          <a:prstGeom prst="rect">
            <a:avLst/>
          </a:prstGeom>
        </p:spPr>
      </p:pic>
      <p:pic>
        <p:nvPicPr>
          <p:cNvPr id="16" name="Picture Placeholder 144">
            <a:extLst>
              <a:ext uri="{FF2B5EF4-FFF2-40B4-BE49-F238E27FC236}">
                <a16:creationId xmlns:a16="http://schemas.microsoft.com/office/drawing/2014/main" id="{15927506-C50D-69BF-DEE5-54EC84236F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932413" y="2580680"/>
            <a:ext cx="950622" cy="950622"/>
          </a:xfrm>
          <a:prstGeom prst="rect">
            <a:avLst/>
          </a:prstGeom>
        </p:spPr>
      </p:pic>
      <p:pic>
        <p:nvPicPr>
          <p:cNvPr id="18" name="Picture Placeholder 104">
            <a:extLst>
              <a:ext uri="{FF2B5EF4-FFF2-40B4-BE49-F238E27FC236}">
                <a16:creationId xmlns:a16="http://schemas.microsoft.com/office/drawing/2014/main" id="{7CC27496-5CB8-72FF-4DD5-1E0000D6974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355830" y="2580680"/>
            <a:ext cx="950622" cy="950622"/>
          </a:xfrm>
          <a:prstGeom prst="rect">
            <a:avLst/>
          </a:prstGeom>
        </p:spPr>
      </p:pic>
    </p:spTree>
    <p:extLst>
      <p:ext uri="{BB962C8B-B14F-4D97-AF65-F5344CB8AC3E}">
        <p14:creationId xmlns:p14="http://schemas.microsoft.com/office/powerpoint/2010/main" val="1159707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2AAFC-0BA4-2F76-24B6-6118C7F50518}"/>
              </a:ext>
            </a:extLst>
          </p:cNvPr>
          <p:cNvSpPr>
            <a:spLocks noGrp="1"/>
          </p:cNvSpPr>
          <p:nvPr>
            <p:ph type="title"/>
          </p:nvPr>
        </p:nvSpPr>
        <p:spPr/>
        <p:txBody>
          <a:bodyPr>
            <a:normAutofit/>
          </a:bodyPr>
          <a:lstStyle/>
          <a:p>
            <a:r>
              <a:rPr lang="en-US"/>
              <a:t>Poll question</a:t>
            </a:r>
          </a:p>
        </p:txBody>
      </p:sp>
      <p:sp>
        <p:nvSpPr>
          <p:cNvPr id="6" name="Text Placeholder 2">
            <a:extLst>
              <a:ext uri="{FF2B5EF4-FFF2-40B4-BE49-F238E27FC236}">
                <a16:creationId xmlns:a16="http://schemas.microsoft.com/office/drawing/2014/main" id="{BE60D85A-18B0-5DA6-7AB1-480FAD8BB059}"/>
              </a:ext>
            </a:extLst>
          </p:cNvPr>
          <p:cNvSpPr txBox="1">
            <a:spLocks/>
          </p:cNvSpPr>
          <p:nvPr/>
        </p:nvSpPr>
        <p:spPr>
          <a:xfrm>
            <a:off x="685800" y="2006600"/>
            <a:ext cx="5385816" cy="3022600"/>
          </a:xfrm>
          <a:prstGeom prst="rect">
            <a:avLst/>
          </a:prstGeom>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a:solidFill>
                  <a:schemeClr val="accent2"/>
                </a:solidFill>
              </a:rPr>
              <a:t>What does the </a:t>
            </a:r>
            <a:br>
              <a:rPr lang="en-US" sz="4400">
                <a:solidFill>
                  <a:schemeClr val="accent2"/>
                </a:solidFill>
              </a:rPr>
            </a:br>
            <a:r>
              <a:rPr lang="en-US" sz="4400">
                <a:solidFill>
                  <a:schemeClr val="accent2"/>
                </a:solidFill>
              </a:rPr>
              <a:t>NEADs analysis </a:t>
            </a:r>
            <a:br>
              <a:rPr lang="en-US" sz="4400">
                <a:solidFill>
                  <a:schemeClr val="accent2"/>
                </a:solidFill>
              </a:rPr>
            </a:br>
            <a:r>
              <a:rPr lang="en-US" sz="4400">
                <a:solidFill>
                  <a:schemeClr val="accent2"/>
                </a:solidFill>
              </a:rPr>
              <a:t>stand for?</a:t>
            </a:r>
            <a:endParaRPr lang="en-US" sz="4800">
              <a:solidFill>
                <a:schemeClr val="accent2"/>
              </a:solidFill>
            </a:endParaRPr>
          </a:p>
        </p:txBody>
      </p:sp>
      <p:sp>
        <p:nvSpPr>
          <p:cNvPr id="7" name="Text Placeholder 32">
            <a:extLst>
              <a:ext uri="{FF2B5EF4-FFF2-40B4-BE49-F238E27FC236}">
                <a16:creationId xmlns:a16="http://schemas.microsoft.com/office/drawing/2014/main" id="{75030F9F-4E66-90E6-DCF3-0E53EDE1C6A5}"/>
              </a:ext>
            </a:extLst>
          </p:cNvPr>
          <p:cNvSpPr txBox="1">
            <a:spLocks/>
          </p:cNvSpPr>
          <p:nvPr/>
        </p:nvSpPr>
        <p:spPr>
          <a:xfrm>
            <a:off x="7631450" y="1920903"/>
            <a:ext cx="3519149" cy="928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effectLst/>
                <a:latin typeface="Calibri" panose="020F0502020204030204" pitchFamily="34" charset="0"/>
                <a:ea typeface="Calibri" panose="020F0502020204030204" pitchFamily="34" charset="0"/>
                <a:cs typeface="Arial" panose="020B0604020202020204" pitchFamily="34" charset="0"/>
              </a:rPr>
              <a:t>Need, Engage, Alter, Determine, Suggest</a:t>
            </a: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p:txBody>
      </p:sp>
      <p:sp>
        <p:nvSpPr>
          <p:cNvPr id="8" name="Oval 7">
            <a:extLst>
              <a:ext uri="{FF2B5EF4-FFF2-40B4-BE49-F238E27FC236}">
                <a16:creationId xmlns:a16="http://schemas.microsoft.com/office/drawing/2014/main" id="{22E522D9-3CFA-76CC-EBB3-43516D0FCDE0}"/>
              </a:ext>
            </a:extLst>
          </p:cNvPr>
          <p:cNvSpPr/>
          <p:nvPr/>
        </p:nvSpPr>
        <p:spPr>
          <a:xfrm>
            <a:off x="6853329" y="2022941"/>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A</a:t>
            </a:r>
          </a:p>
        </p:txBody>
      </p:sp>
      <p:sp>
        <p:nvSpPr>
          <p:cNvPr id="9" name="Oval 8">
            <a:extLst>
              <a:ext uri="{FF2B5EF4-FFF2-40B4-BE49-F238E27FC236}">
                <a16:creationId xmlns:a16="http://schemas.microsoft.com/office/drawing/2014/main" id="{0F2387D3-3E7A-FD04-835C-13416FD3CDD3}"/>
              </a:ext>
            </a:extLst>
          </p:cNvPr>
          <p:cNvSpPr/>
          <p:nvPr/>
        </p:nvSpPr>
        <p:spPr>
          <a:xfrm>
            <a:off x="6853329" y="2890351"/>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B</a:t>
            </a:r>
          </a:p>
        </p:txBody>
      </p:sp>
      <p:sp>
        <p:nvSpPr>
          <p:cNvPr id="10" name="Oval 9">
            <a:extLst>
              <a:ext uri="{FF2B5EF4-FFF2-40B4-BE49-F238E27FC236}">
                <a16:creationId xmlns:a16="http://schemas.microsoft.com/office/drawing/2014/main" id="{561B6EEC-65AD-DBAA-B594-791324314296}"/>
              </a:ext>
            </a:extLst>
          </p:cNvPr>
          <p:cNvSpPr/>
          <p:nvPr/>
        </p:nvSpPr>
        <p:spPr>
          <a:xfrm>
            <a:off x="6853329" y="3808999"/>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C</a:t>
            </a:r>
          </a:p>
        </p:txBody>
      </p:sp>
      <p:sp>
        <p:nvSpPr>
          <p:cNvPr id="11" name="Oval 10">
            <a:extLst>
              <a:ext uri="{FF2B5EF4-FFF2-40B4-BE49-F238E27FC236}">
                <a16:creationId xmlns:a16="http://schemas.microsoft.com/office/drawing/2014/main" id="{61FC540B-AE7A-3DA5-EC6E-5F732F364F2B}"/>
              </a:ext>
            </a:extLst>
          </p:cNvPr>
          <p:cNvSpPr/>
          <p:nvPr/>
        </p:nvSpPr>
        <p:spPr>
          <a:xfrm>
            <a:off x="6853329" y="4654646"/>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rgbClr val="5B9A1C"/>
                </a:solidFill>
              </a:rPr>
              <a:t>D</a:t>
            </a:r>
          </a:p>
        </p:txBody>
      </p:sp>
      <p:sp>
        <p:nvSpPr>
          <p:cNvPr id="12" name="TextBox 11">
            <a:extLst>
              <a:ext uri="{FF2B5EF4-FFF2-40B4-BE49-F238E27FC236}">
                <a16:creationId xmlns:a16="http://schemas.microsoft.com/office/drawing/2014/main" id="{20D34C10-5846-D886-24D4-A27CD9817197}"/>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13" name="Picture 12" descr="Icon&#10;&#10;Description automatically generated">
            <a:extLst>
              <a:ext uri="{FF2B5EF4-FFF2-40B4-BE49-F238E27FC236}">
                <a16:creationId xmlns:a16="http://schemas.microsoft.com/office/drawing/2014/main" id="{4E6FB4FC-AADE-3242-22FA-21D937A6597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19359" y="233927"/>
            <a:ext cx="1594873" cy="1594873"/>
          </a:xfrm>
          <a:prstGeom prst="rect">
            <a:avLst/>
          </a:prstGeom>
        </p:spPr>
      </p:pic>
      <p:cxnSp>
        <p:nvCxnSpPr>
          <p:cNvPr id="15" name="Straight Connector 14">
            <a:extLst>
              <a:ext uri="{FF2B5EF4-FFF2-40B4-BE49-F238E27FC236}">
                <a16:creationId xmlns:a16="http://schemas.microsoft.com/office/drawing/2014/main" id="{F7C0CB61-2D30-04BA-6C07-EF54C8B26FF0}"/>
              </a:ext>
            </a:extLst>
          </p:cNvPr>
          <p:cNvCxnSpPr>
            <a:cxnSpLocks/>
          </p:cNvCxnSpPr>
          <p:nvPr/>
        </p:nvCxnSpPr>
        <p:spPr>
          <a:xfrm>
            <a:off x="6254496" y="1828800"/>
            <a:ext cx="0" cy="3429000"/>
          </a:xfrm>
          <a:prstGeom prst="line">
            <a:avLst/>
          </a:prstGeom>
          <a:ln w="28575">
            <a:headEnd type="none"/>
            <a:tailEnd type="none"/>
          </a:ln>
        </p:spPr>
        <p:style>
          <a:lnRef idx="1">
            <a:schemeClr val="accent2"/>
          </a:lnRef>
          <a:fillRef idx="0">
            <a:schemeClr val="accent2"/>
          </a:fillRef>
          <a:effectRef idx="0">
            <a:schemeClr val="accent2"/>
          </a:effectRef>
          <a:fontRef idx="minor">
            <a:schemeClr val="tx1"/>
          </a:fontRef>
        </p:style>
      </p:cxnSp>
      <p:sp>
        <p:nvSpPr>
          <p:cNvPr id="16" name="Text Placeholder 32">
            <a:extLst>
              <a:ext uri="{FF2B5EF4-FFF2-40B4-BE49-F238E27FC236}">
                <a16:creationId xmlns:a16="http://schemas.microsoft.com/office/drawing/2014/main" id="{0878154F-8FB2-EFDE-B2F5-37DCD17E1209}"/>
              </a:ext>
            </a:extLst>
          </p:cNvPr>
          <p:cNvSpPr txBox="1">
            <a:spLocks/>
          </p:cNvSpPr>
          <p:nvPr/>
        </p:nvSpPr>
        <p:spPr>
          <a:xfrm>
            <a:off x="7631450" y="2788910"/>
            <a:ext cx="3519149" cy="928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ea typeface="Calibri" panose="020F0502020204030204" pitchFamily="34" charset="0"/>
                <a:cs typeface="Arial" panose="020B0604020202020204" pitchFamily="34" charset="0"/>
              </a:rPr>
              <a:t>Now, Enjoy, Add/Alter, Decision, Summary</a:t>
            </a:r>
            <a:endParaRPr lang="en-US" sz="2400">
              <a:effectLst/>
              <a:ea typeface="Calibri" panose="020F0502020204030204" pitchFamily="34" charset="0"/>
              <a:cs typeface="Arial" panose="020B0604020202020204" pitchFamily="34" charset="0"/>
            </a:endParaRP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p:txBody>
      </p:sp>
      <p:sp>
        <p:nvSpPr>
          <p:cNvPr id="17" name="Text Placeholder 32">
            <a:extLst>
              <a:ext uri="{FF2B5EF4-FFF2-40B4-BE49-F238E27FC236}">
                <a16:creationId xmlns:a16="http://schemas.microsoft.com/office/drawing/2014/main" id="{C7BCE23C-6544-9AFF-61EF-C9C26366B715}"/>
              </a:ext>
            </a:extLst>
          </p:cNvPr>
          <p:cNvSpPr txBox="1">
            <a:spLocks/>
          </p:cNvSpPr>
          <p:nvPr/>
        </p:nvSpPr>
        <p:spPr>
          <a:xfrm>
            <a:off x="7631450" y="3684260"/>
            <a:ext cx="3519149" cy="928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effectLst/>
                <a:ea typeface="Calibri" panose="020F0502020204030204" pitchFamily="34" charset="0"/>
                <a:cs typeface="Arial" panose="020B0604020202020204" pitchFamily="34" charset="0"/>
              </a:rPr>
              <a:t>Need, Enjoy, Add/Alter, Delete, Surge</a:t>
            </a:r>
            <a:endParaRPr lang="en-US" sz="2000">
              <a:ea typeface="Calibri" panose="020F0502020204030204" pitchFamily="34" charset="0"/>
              <a:cs typeface="Arial" panose="020B0604020202020204" pitchFamily="34" charset="0"/>
            </a:endParaRP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p:txBody>
      </p:sp>
      <p:sp>
        <p:nvSpPr>
          <p:cNvPr id="18" name="Text Placeholder 32">
            <a:extLst>
              <a:ext uri="{FF2B5EF4-FFF2-40B4-BE49-F238E27FC236}">
                <a16:creationId xmlns:a16="http://schemas.microsoft.com/office/drawing/2014/main" id="{44578DAC-1A7D-1C87-6949-D41813669750}"/>
              </a:ext>
            </a:extLst>
          </p:cNvPr>
          <p:cNvSpPr txBox="1">
            <a:spLocks/>
          </p:cNvSpPr>
          <p:nvPr/>
        </p:nvSpPr>
        <p:spPr>
          <a:xfrm>
            <a:off x="7631450" y="4579610"/>
            <a:ext cx="3519149" cy="928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effectLst/>
                <a:ea typeface="Calibri" panose="020F0502020204030204" pitchFamily="34" charset="0"/>
                <a:cs typeface="Arial" panose="020B0604020202020204" pitchFamily="34" charset="0"/>
              </a:rPr>
              <a:t>Now, Enjoy, Adding, Determine, Summary</a:t>
            </a: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p:txBody>
      </p:sp>
      <p:sp>
        <p:nvSpPr>
          <p:cNvPr id="3" name="Slide Number Placeholder 8">
            <a:extLst>
              <a:ext uri="{FF2B5EF4-FFF2-40B4-BE49-F238E27FC236}">
                <a16:creationId xmlns:a16="http://schemas.microsoft.com/office/drawing/2014/main" id="{6DC047CE-1CE8-D93F-EF10-E1E3557ECA9D}"/>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25</a:t>
            </a:fld>
            <a:endParaRPr lang="en-US">
              <a:solidFill>
                <a:schemeClr val="tx1"/>
              </a:solidFill>
            </a:endParaRPr>
          </a:p>
        </p:txBody>
      </p:sp>
    </p:spTree>
    <p:extLst>
      <p:ext uri="{BB962C8B-B14F-4D97-AF65-F5344CB8AC3E}">
        <p14:creationId xmlns:p14="http://schemas.microsoft.com/office/powerpoint/2010/main" val="17579207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602D63-FA14-6E4A-923A-BF2C6B4DA7F7}"/>
              </a:ext>
            </a:extLst>
          </p:cNvPr>
          <p:cNvSpPr>
            <a:spLocks noGrp="1"/>
          </p:cNvSpPr>
          <p:nvPr>
            <p:ph type="title"/>
          </p:nvPr>
        </p:nvSpPr>
        <p:spPr/>
        <p:txBody>
          <a:bodyPr/>
          <a:lstStyle/>
          <a:p>
            <a:r>
              <a:rPr lang="en-US">
                <a:solidFill>
                  <a:schemeClr val="accent2"/>
                </a:solidFill>
              </a:rPr>
              <a:t>Use Humana’s NEADS Analysis to help find the right plan</a:t>
            </a:r>
          </a:p>
        </p:txBody>
      </p:sp>
      <p:sp>
        <p:nvSpPr>
          <p:cNvPr id="2" name="Rounded Rectangle 1">
            <a:extLst>
              <a:ext uri="{FF2B5EF4-FFF2-40B4-BE49-F238E27FC236}">
                <a16:creationId xmlns:a16="http://schemas.microsoft.com/office/drawing/2014/main" id="{3C21EDF2-5453-B881-2B01-6A9FC7648557}"/>
              </a:ext>
            </a:extLst>
          </p:cNvPr>
          <p:cNvSpPr/>
          <p:nvPr/>
        </p:nvSpPr>
        <p:spPr>
          <a:xfrm>
            <a:off x="1737294" y="1766734"/>
            <a:ext cx="2524260" cy="49197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5" name="Rounded Rectangle 44">
            <a:extLst>
              <a:ext uri="{FF2B5EF4-FFF2-40B4-BE49-F238E27FC236}">
                <a16:creationId xmlns:a16="http://schemas.microsoft.com/office/drawing/2014/main" id="{CAC31E8A-A8C5-218B-10BC-04EE5CD0B815}"/>
              </a:ext>
            </a:extLst>
          </p:cNvPr>
          <p:cNvSpPr/>
          <p:nvPr/>
        </p:nvSpPr>
        <p:spPr>
          <a:xfrm>
            <a:off x="1737294" y="2600770"/>
            <a:ext cx="2524260" cy="491974"/>
          </a:xfrm>
          <a:prstGeom prst="roundRect">
            <a:avLst/>
          </a:prstGeom>
          <a:solidFill>
            <a:schemeClr val="accent1">
              <a:alpha val="85598"/>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6" name="Rounded Rectangle 45">
            <a:extLst>
              <a:ext uri="{FF2B5EF4-FFF2-40B4-BE49-F238E27FC236}">
                <a16:creationId xmlns:a16="http://schemas.microsoft.com/office/drawing/2014/main" id="{AF2634FB-D869-CD72-060A-749A0AAEFA25}"/>
              </a:ext>
            </a:extLst>
          </p:cNvPr>
          <p:cNvSpPr/>
          <p:nvPr/>
        </p:nvSpPr>
        <p:spPr>
          <a:xfrm>
            <a:off x="1737294" y="3434806"/>
            <a:ext cx="2524260" cy="491974"/>
          </a:xfrm>
          <a:prstGeom prst="roundRect">
            <a:avLst/>
          </a:prstGeom>
          <a:solidFill>
            <a:schemeClr val="accent1">
              <a:alpha val="73265"/>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7" name="Rounded Rectangle 46">
            <a:extLst>
              <a:ext uri="{FF2B5EF4-FFF2-40B4-BE49-F238E27FC236}">
                <a16:creationId xmlns:a16="http://schemas.microsoft.com/office/drawing/2014/main" id="{BA50F641-3B7F-E3AB-0BE7-8EB2F2D5AD09}"/>
              </a:ext>
            </a:extLst>
          </p:cNvPr>
          <p:cNvSpPr/>
          <p:nvPr/>
        </p:nvSpPr>
        <p:spPr>
          <a:xfrm>
            <a:off x="1737294" y="4268842"/>
            <a:ext cx="2524260" cy="491974"/>
          </a:xfrm>
          <a:prstGeom prst="roundRect">
            <a:avLst/>
          </a:prstGeom>
          <a:solidFill>
            <a:schemeClr val="accent1">
              <a:alpha val="68794"/>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8" name="Rounded Rectangle 47">
            <a:extLst>
              <a:ext uri="{FF2B5EF4-FFF2-40B4-BE49-F238E27FC236}">
                <a16:creationId xmlns:a16="http://schemas.microsoft.com/office/drawing/2014/main" id="{A93BC72E-13A8-114F-0995-BC0FC1804717}"/>
              </a:ext>
            </a:extLst>
          </p:cNvPr>
          <p:cNvSpPr/>
          <p:nvPr/>
        </p:nvSpPr>
        <p:spPr>
          <a:xfrm>
            <a:off x="1737294" y="5102876"/>
            <a:ext cx="2524260" cy="491974"/>
          </a:xfrm>
          <a:prstGeom prst="roundRect">
            <a:avLst/>
          </a:prstGeom>
          <a:solidFill>
            <a:schemeClr val="accent1">
              <a:alpha val="45027"/>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9" name="Title 3">
            <a:extLst>
              <a:ext uri="{FF2B5EF4-FFF2-40B4-BE49-F238E27FC236}">
                <a16:creationId xmlns:a16="http://schemas.microsoft.com/office/drawing/2014/main" id="{95BF357C-1B12-2905-EDCE-8CFCBC01AED4}"/>
              </a:ext>
            </a:extLst>
          </p:cNvPr>
          <p:cNvSpPr txBox="1">
            <a:spLocks/>
          </p:cNvSpPr>
          <p:nvPr/>
        </p:nvSpPr>
        <p:spPr>
          <a:xfrm>
            <a:off x="2567230" y="1819178"/>
            <a:ext cx="953766"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n-US" b="1">
                <a:solidFill>
                  <a:schemeClr val="tx2"/>
                </a:solidFill>
                <a:latin typeface="+mn-lt"/>
              </a:rPr>
              <a:t>N</a:t>
            </a:r>
            <a:r>
              <a:rPr lang="en-US">
                <a:solidFill>
                  <a:schemeClr val="tx2"/>
                </a:solidFill>
                <a:latin typeface="+mn-lt"/>
              </a:rPr>
              <a:t>ow</a:t>
            </a:r>
          </a:p>
        </p:txBody>
      </p:sp>
      <p:sp>
        <p:nvSpPr>
          <p:cNvPr id="50" name="Title 3">
            <a:extLst>
              <a:ext uri="{FF2B5EF4-FFF2-40B4-BE49-F238E27FC236}">
                <a16:creationId xmlns:a16="http://schemas.microsoft.com/office/drawing/2014/main" id="{B9AF94A2-4618-0197-912E-43CABA4E4368}"/>
              </a:ext>
            </a:extLst>
          </p:cNvPr>
          <p:cNvSpPr txBox="1">
            <a:spLocks/>
          </p:cNvSpPr>
          <p:nvPr/>
        </p:nvSpPr>
        <p:spPr>
          <a:xfrm>
            <a:off x="2567230" y="2646284"/>
            <a:ext cx="953766"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n-US" b="1">
                <a:solidFill>
                  <a:schemeClr val="tx2"/>
                </a:solidFill>
                <a:latin typeface="+mn-lt"/>
              </a:rPr>
              <a:t>E</a:t>
            </a:r>
            <a:r>
              <a:rPr lang="en-US">
                <a:solidFill>
                  <a:schemeClr val="tx2"/>
                </a:solidFill>
                <a:latin typeface="+mn-lt"/>
              </a:rPr>
              <a:t>njoy</a:t>
            </a:r>
          </a:p>
        </p:txBody>
      </p:sp>
      <p:sp>
        <p:nvSpPr>
          <p:cNvPr id="51" name="Title 3">
            <a:extLst>
              <a:ext uri="{FF2B5EF4-FFF2-40B4-BE49-F238E27FC236}">
                <a16:creationId xmlns:a16="http://schemas.microsoft.com/office/drawing/2014/main" id="{9C3E10DB-424D-1B38-61C2-0B7A3AE1E681}"/>
              </a:ext>
            </a:extLst>
          </p:cNvPr>
          <p:cNvSpPr txBox="1">
            <a:spLocks/>
          </p:cNvSpPr>
          <p:nvPr/>
        </p:nvSpPr>
        <p:spPr>
          <a:xfrm>
            <a:off x="2206532" y="3483865"/>
            <a:ext cx="1594391"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n-US" b="1">
                <a:solidFill>
                  <a:schemeClr val="tx2"/>
                </a:solidFill>
                <a:latin typeface="+mn-lt"/>
              </a:rPr>
              <a:t>A</a:t>
            </a:r>
            <a:r>
              <a:rPr lang="en-US">
                <a:solidFill>
                  <a:schemeClr val="tx2"/>
                </a:solidFill>
                <a:latin typeface="+mn-lt"/>
              </a:rPr>
              <a:t>dd/</a:t>
            </a:r>
            <a:r>
              <a:rPr lang="en-US" b="1">
                <a:solidFill>
                  <a:schemeClr val="tx2"/>
                </a:solidFill>
                <a:latin typeface="+mn-lt"/>
              </a:rPr>
              <a:t>A</a:t>
            </a:r>
            <a:r>
              <a:rPr lang="en-US">
                <a:solidFill>
                  <a:schemeClr val="tx2"/>
                </a:solidFill>
                <a:latin typeface="+mn-lt"/>
              </a:rPr>
              <a:t>lter</a:t>
            </a:r>
          </a:p>
        </p:txBody>
      </p:sp>
      <p:sp>
        <p:nvSpPr>
          <p:cNvPr id="52" name="Title 3">
            <a:extLst>
              <a:ext uri="{FF2B5EF4-FFF2-40B4-BE49-F238E27FC236}">
                <a16:creationId xmlns:a16="http://schemas.microsoft.com/office/drawing/2014/main" id="{F15AEDB7-0339-80D8-720F-759A414A81B8}"/>
              </a:ext>
            </a:extLst>
          </p:cNvPr>
          <p:cNvSpPr txBox="1">
            <a:spLocks/>
          </p:cNvSpPr>
          <p:nvPr/>
        </p:nvSpPr>
        <p:spPr>
          <a:xfrm>
            <a:off x="2304751" y="4309079"/>
            <a:ext cx="1621429"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n-US" b="1">
                <a:solidFill>
                  <a:schemeClr val="tx2"/>
                </a:solidFill>
                <a:latin typeface="+mn-lt"/>
              </a:rPr>
              <a:t>D</a:t>
            </a:r>
            <a:r>
              <a:rPr lang="en-US">
                <a:solidFill>
                  <a:schemeClr val="tx2"/>
                </a:solidFill>
                <a:latin typeface="+mn-lt"/>
              </a:rPr>
              <a:t>ecision</a:t>
            </a:r>
          </a:p>
        </p:txBody>
      </p:sp>
      <p:sp>
        <p:nvSpPr>
          <p:cNvPr id="53" name="Title 3">
            <a:extLst>
              <a:ext uri="{FF2B5EF4-FFF2-40B4-BE49-F238E27FC236}">
                <a16:creationId xmlns:a16="http://schemas.microsoft.com/office/drawing/2014/main" id="{DAD93243-AC67-2209-C783-3DBB22C2610A}"/>
              </a:ext>
            </a:extLst>
          </p:cNvPr>
          <p:cNvSpPr txBox="1">
            <a:spLocks/>
          </p:cNvSpPr>
          <p:nvPr/>
        </p:nvSpPr>
        <p:spPr>
          <a:xfrm>
            <a:off x="2304751" y="5151348"/>
            <a:ext cx="1621429"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algn="ctr"/>
            <a:r>
              <a:rPr lang="en-US" b="1">
                <a:solidFill>
                  <a:schemeClr val="tx2"/>
                </a:solidFill>
                <a:latin typeface="+mn-lt"/>
              </a:rPr>
              <a:t>S</a:t>
            </a:r>
            <a:r>
              <a:rPr lang="en-US">
                <a:solidFill>
                  <a:schemeClr val="tx2"/>
                </a:solidFill>
                <a:latin typeface="+mn-lt"/>
              </a:rPr>
              <a:t>ummary</a:t>
            </a:r>
          </a:p>
        </p:txBody>
      </p:sp>
      <p:sp>
        <p:nvSpPr>
          <p:cNvPr id="54" name="Title 3">
            <a:extLst>
              <a:ext uri="{FF2B5EF4-FFF2-40B4-BE49-F238E27FC236}">
                <a16:creationId xmlns:a16="http://schemas.microsoft.com/office/drawing/2014/main" id="{3536313C-90BC-7379-92FF-522A9F6E1ECC}"/>
              </a:ext>
            </a:extLst>
          </p:cNvPr>
          <p:cNvSpPr txBox="1">
            <a:spLocks/>
          </p:cNvSpPr>
          <p:nvPr/>
        </p:nvSpPr>
        <p:spPr>
          <a:xfrm>
            <a:off x="4673541" y="1749496"/>
            <a:ext cx="5635487"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defTabSz="914424">
              <a:buClr>
                <a:srgbClr val="78BE20"/>
              </a:buClr>
            </a:pPr>
            <a:r>
              <a:rPr lang="en-US" sz="2000">
                <a:solidFill>
                  <a:schemeClr val="tx1"/>
                </a:solidFill>
                <a:latin typeface="+mn-lt"/>
              </a:rPr>
              <a:t>Do you have current coverage? What do you pay?</a:t>
            </a:r>
          </a:p>
          <a:p>
            <a:pPr defTabSz="914424">
              <a:buClr>
                <a:srgbClr val="78BE20"/>
              </a:buClr>
            </a:pPr>
            <a:r>
              <a:rPr lang="en-US" sz="2000">
                <a:solidFill>
                  <a:schemeClr val="tx1"/>
                </a:solidFill>
                <a:latin typeface="+mn-lt"/>
              </a:rPr>
              <a:t>What are your needs for dental/vison/hearing?</a:t>
            </a:r>
          </a:p>
        </p:txBody>
      </p:sp>
      <p:sp>
        <p:nvSpPr>
          <p:cNvPr id="55" name="Title 3">
            <a:extLst>
              <a:ext uri="{FF2B5EF4-FFF2-40B4-BE49-F238E27FC236}">
                <a16:creationId xmlns:a16="http://schemas.microsoft.com/office/drawing/2014/main" id="{E2632236-1D9D-9FF6-0B8E-B60F117790DA}"/>
              </a:ext>
            </a:extLst>
          </p:cNvPr>
          <p:cNvSpPr txBox="1">
            <a:spLocks/>
          </p:cNvSpPr>
          <p:nvPr/>
        </p:nvSpPr>
        <p:spPr>
          <a:xfrm>
            <a:off x="4673541" y="2558462"/>
            <a:ext cx="6113729"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defTabSz="914424">
              <a:buClr>
                <a:srgbClr val="78BE20"/>
              </a:buClr>
            </a:pPr>
            <a:r>
              <a:rPr lang="en-US" sz="2000">
                <a:solidFill>
                  <a:schemeClr val="tx1"/>
                </a:solidFill>
                <a:latin typeface="+mn-lt"/>
              </a:rPr>
              <a:t>What are you looking for coverage wise?</a:t>
            </a:r>
          </a:p>
          <a:p>
            <a:pPr defTabSz="914424">
              <a:buClr>
                <a:srgbClr val="78BE20"/>
              </a:buClr>
            </a:pPr>
            <a:r>
              <a:rPr lang="en-US" sz="2000">
                <a:solidFill>
                  <a:schemeClr val="tx1"/>
                </a:solidFill>
                <a:latin typeface="+mn-lt"/>
              </a:rPr>
              <a:t>What benefits, doctors, features and cost would you want?</a:t>
            </a:r>
          </a:p>
        </p:txBody>
      </p:sp>
      <p:sp>
        <p:nvSpPr>
          <p:cNvPr id="56" name="Title 3">
            <a:extLst>
              <a:ext uri="{FF2B5EF4-FFF2-40B4-BE49-F238E27FC236}">
                <a16:creationId xmlns:a16="http://schemas.microsoft.com/office/drawing/2014/main" id="{C9D438D4-06F5-44D6-5449-193BAA89D9CD}"/>
              </a:ext>
            </a:extLst>
          </p:cNvPr>
          <p:cNvSpPr txBox="1">
            <a:spLocks/>
          </p:cNvSpPr>
          <p:nvPr/>
        </p:nvSpPr>
        <p:spPr>
          <a:xfrm>
            <a:off x="4673541" y="3303061"/>
            <a:ext cx="6113729"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defTabSz="914424">
              <a:buClr>
                <a:srgbClr val="78BE20"/>
              </a:buClr>
            </a:pPr>
            <a:r>
              <a:rPr lang="en-US" sz="2000">
                <a:solidFill>
                  <a:schemeClr val="tx1"/>
                </a:solidFill>
                <a:latin typeface="+mn-lt"/>
              </a:rPr>
              <a:t>What would you add/alter to have better coverage?</a:t>
            </a:r>
          </a:p>
          <a:p>
            <a:pPr defTabSz="914424">
              <a:buClr>
                <a:srgbClr val="78BE20"/>
              </a:buClr>
            </a:pPr>
            <a:r>
              <a:rPr lang="en-US" sz="2000">
                <a:solidFill>
                  <a:schemeClr val="tx1"/>
                </a:solidFill>
                <a:latin typeface="+mn-lt"/>
              </a:rPr>
              <a:t>What are you hoping to gain?</a:t>
            </a:r>
          </a:p>
          <a:p>
            <a:pPr defTabSz="914424">
              <a:buClr>
                <a:srgbClr val="78BE20"/>
              </a:buClr>
            </a:pPr>
            <a:r>
              <a:rPr lang="en-US" sz="2000">
                <a:solidFill>
                  <a:schemeClr val="tx1"/>
                </a:solidFill>
                <a:latin typeface="+mn-lt"/>
              </a:rPr>
              <a:t>What’s more important to you?</a:t>
            </a:r>
          </a:p>
        </p:txBody>
      </p:sp>
      <p:sp>
        <p:nvSpPr>
          <p:cNvPr id="57" name="Title 3">
            <a:extLst>
              <a:ext uri="{FF2B5EF4-FFF2-40B4-BE49-F238E27FC236}">
                <a16:creationId xmlns:a16="http://schemas.microsoft.com/office/drawing/2014/main" id="{2F1EDA37-6F53-9888-8F75-616938907635}"/>
              </a:ext>
            </a:extLst>
          </p:cNvPr>
          <p:cNvSpPr txBox="1">
            <a:spLocks/>
          </p:cNvSpPr>
          <p:nvPr/>
        </p:nvSpPr>
        <p:spPr>
          <a:xfrm>
            <a:off x="4673541" y="4395974"/>
            <a:ext cx="6113729"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defTabSz="914424">
              <a:buClr>
                <a:srgbClr val="78BE20"/>
              </a:buClr>
            </a:pPr>
            <a:r>
              <a:rPr lang="en-US" sz="2000">
                <a:solidFill>
                  <a:schemeClr val="tx1"/>
                </a:solidFill>
                <a:latin typeface="+mn-lt"/>
              </a:rPr>
              <a:t>Will you make your enrollment decision today?</a:t>
            </a:r>
          </a:p>
        </p:txBody>
      </p:sp>
      <p:sp>
        <p:nvSpPr>
          <p:cNvPr id="59" name="Title 3">
            <a:extLst>
              <a:ext uri="{FF2B5EF4-FFF2-40B4-BE49-F238E27FC236}">
                <a16:creationId xmlns:a16="http://schemas.microsoft.com/office/drawing/2014/main" id="{0E872303-6CE7-49CF-5063-47E4FB4C4CDF}"/>
              </a:ext>
            </a:extLst>
          </p:cNvPr>
          <p:cNvSpPr txBox="1">
            <a:spLocks/>
          </p:cNvSpPr>
          <p:nvPr/>
        </p:nvSpPr>
        <p:spPr>
          <a:xfrm>
            <a:off x="4673541" y="5214241"/>
            <a:ext cx="6113729"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pPr defTabSz="914424">
              <a:buClr>
                <a:srgbClr val="78BE20"/>
              </a:buClr>
            </a:pPr>
            <a:r>
              <a:rPr lang="en-US" sz="2000">
                <a:solidFill>
                  <a:schemeClr val="tx1"/>
                </a:solidFill>
                <a:latin typeface="+mn-lt"/>
              </a:rPr>
              <a:t>Summarize your notes for the client. </a:t>
            </a:r>
          </a:p>
        </p:txBody>
      </p:sp>
      <p:sp>
        <p:nvSpPr>
          <p:cNvPr id="3" name="Slide Number Placeholder 8">
            <a:extLst>
              <a:ext uri="{FF2B5EF4-FFF2-40B4-BE49-F238E27FC236}">
                <a16:creationId xmlns:a16="http://schemas.microsoft.com/office/drawing/2014/main" id="{191F57A3-0819-25C1-BBDA-266E49F6CA71}"/>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26</a:t>
            </a:fld>
            <a:endParaRPr lang="en-US">
              <a:solidFill>
                <a:schemeClr val="tx1"/>
              </a:solidFill>
            </a:endParaRPr>
          </a:p>
        </p:txBody>
      </p:sp>
    </p:spTree>
    <p:extLst>
      <p:ext uri="{BB962C8B-B14F-4D97-AF65-F5344CB8AC3E}">
        <p14:creationId xmlns:p14="http://schemas.microsoft.com/office/powerpoint/2010/main" val="3226602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6479119-F325-6B02-1496-90B8000D65E8}"/>
              </a:ext>
            </a:extLst>
          </p:cNvPr>
          <p:cNvSpPr txBox="1"/>
          <p:nvPr/>
        </p:nvSpPr>
        <p:spPr>
          <a:xfrm>
            <a:off x="2311401" y="2034416"/>
            <a:ext cx="8063992" cy="2123658"/>
          </a:xfrm>
          <a:prstGeom prst="rect">
            <a:avLst/>
          </a:prstGeom>
          <a:noFill/>
        </p:spPr>
        <p:txBody>
          <a:bodyPr wrap="square" lIns="91440" tIns="45720" rIns="91440" bIns="45720" rtlCol="0" anchor="t">
            <a:spAutoFit/>
          </a:bodyPr>
          <a:lstStyle/>
          <a:p>
            <a:pPr algn="ctr"/>
            <a:r>
              <a:rPr lang="en-US" sz="44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I found the more questions that you asked, the more reasons why they need to have your plan. </a:t>
            </a:r>
            <a:endParaRPr lang="en-US" sz="4400">
              <a:solidFill>
                <a:schemeClr val="accent2"/>
              </a:solidFill>
            </a:endParaRPr>
          </a:p>
        </p:txBody>
      </p:sp>
      <p:sp>
        <p:nvSpPr>
          <p:cNvPr id="14" name="TextBox 13">
            <a:extLst>
              <a:ext uri="{FF2B5EF4-FFF2-40B4-BE49-F238E27FC236}">
                <a16:creationId xmlns:a16="http://schemas.microsoft.com/office/drawing/2014/main" id="{8A5363F8-3566-9A0D-D3DC-15A7D5D3E8CB}"/>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 name="Slide Number Placeholder 8">
            <a:extLst>
              <a:ext uri="{FF2B5EF4-FFF2-40B4-BE49-F238E27FC236}">
                <a16:creationId xmlns:a16="http://schemas.microsoft.com/office/drawing/2014/main" id="{5328D815-5858-0AC0-386D-AEA6AE095E76}"/>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27</a:t>
            </a:fld>
            <a:endParaRPr lang="en-US">
              <a:solidFill>
                <a:schemeClr val="tx1"/>
              </a:solidFill>
            </a:endParaRPr>
          </a:p>
        </p:txBody>
      </p:sp>
      <p:sp>
        <p:nvSpPr>
          <p:cNvPr id="3" name="TextBox 2">
            <a:extLst>
              <a:ext uri="{FF2B5EF4-FFF2-40B4-BE49-F238E27FC236}">
                <a16:creationId xmlns:a16="http://schemas.microsoft.com/office/drawing/2014/main" id="{2F8921F5-A6CF-7390-B62E-3E284897A55E}"/>
              </a:ext>
            </a:extLst>
          </p:cNvPr>
          <p:cNvSpPr txBox="1"/>
          <p:nvPr/>
        </p:nvSpPr>
        <p:spPr>
          <a:xfrm>
            <a:off x="2829881" y="5234460"/>
            <a:ext cx="6532237" cy="461665"/>
          </a:xfrm>
          <a:prstGeom prst="rect">
            <a:avLst/>
          </a:prstGeom>
          <a:noFill/>
        </p:spPr>
        <p:txBody>
          <a:bodyPr wrap="none" rtlCol="0">
            <a:spAutoFit/>
          </a:bodyPr>
          <a:lstStyle/>
          <a:p>
            <a:pPr algn="ctr"/>
            <a:r>
              <a:rPr lang="en-US" sz="2400" b="1">
                <a:solidFill>
                  <a:srgbClr val="114A21"/>
                </a:solidFill>
              </a:rPr>
              <a:t>Vincent Ellis, Humana Sales Agent, Tampa, Florida</a:t>
            </a:r>
          </a:p>
        </p:txBody>
      </p:sp>
      <p:grpSp>
        <p:nvGrpSpPr>
          <p:cNvPr id="20" name="Group 19" title="Open Quote Graphic">
            <a:extLst>
              <a:ext uri="{FF2B5EF4-FFF2-40B4-BE49-F238E27FC236}">
                <a16:creationId xmlns:a16="http://schemas.microsoft.com/office/drawing/2014/main" id="{F7647AFE-078D-7D63-A34C-85381FEA0FF6}"/>
              </a:ext>
            </a:extLst>
          </p:cNvPr>
          <p:cNvGrpSpPr/>
          <p:nvPr/>
        </p:nvGrpSpPr>
        <p:grpSpPr>
          <a:xfrm>
            <a:off x="5870448" y="1565745"/>
            <a:ext cx="459036" cy="762000"/>
            <a:chOff x="9294813" y="4408488"/>
            <a:chExt cx="1746250" cy="2898776"/>
          </a:xfrm>
        </p:grpSpPr>
        <p:sp>
          <p:nvSpPr>
            <p:cNvPr id="21" name="Freeform 6">
              <a:extLst>
                <a:ext uri="{FF2B5EF4-FFF2-40B4-BE49-F238E27FC236}">
                  <a16:creationId xmlns:a16="http://schemas.microsoft.com/office/drawing/2014/main" id="{F72F974C-5867-63C8-9EFB-03436D9E3319}"/>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Rectangle 7">
              <a:extLst>
                <a:ext uri="{FF2B5EF4-FFF2-40B4-BE49-F238E27FC236}">
                  <a16:creationId xmlns:a16="http://schemas.microsoft.com/office/drawing/2014/main" id="{67384C1D-DFF1-BC7E-C15B-73318F41D936}"/>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3" name="Group 22" title="Close Quote Graphic">
            <a:extLst>
              <a:ext uri="{FF2B5EF4-FFF2-40B4-BE49-F238E27FC236}">
                <a16:creationId xmlns:a16="http://schemas.microsoft.com/office/drawing/2014/main" id="{26118384-305A-CFE5-7359-90BD6362A93E}"/>
              </a:ext>
            </a:extLst>
          </p:cNvPr>
          <p:cNvGrpSpPr/>
          <p:nvPr/>
        </p:nvGrpSpPr>
        <p:grpSpPr>
          <a:xfrm>
            <a:off x="5867527" y="4019648"/>
            <a:ext cx="459036" cy="762000"/>
            <a:chOff x="7246938" y="2979738"/>
            <a:chExt cx="1746251" cy="2898776"/>
          </a:xfrm>
        </p:grpSpPr>
        <p:sp>
          <p:nvSpPr>
            <p:cNvPr id="24" name="Freeform 5">
              <a:extLst>
                <a:ext uri="{FF2B5EF4-FFF2-40B4-BE49-F238E27FC236}">
                  <a16:creationId xmlns:a16="http://schemas.microsoft.com/office/drawing/2014/main" id="{46B32169-A43E-5449-A36E-394EFEA351A9}"/>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Rectangle 8">
              <a:extLst>
                <a:ext uri="{FF2B5EF4-FFF2-40B4-BE49-F238E27FC236}">
                  <a16:creationId xmlns:a16="http://schemas.microsoft.com/office/drawing/2014/main" id="{BC253EC8-72A8-573C-982F-537EF42AAB08}"/>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589561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85233432-0B3C-BA4F-2027-9D33DAF078F7}"/>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7" name="Content Placeholder 2">
            <a:extLst>
              <a:ext uri="{FF2B5EF4-FFF2-40B4-BE49-F238E27FC236}">
                <a16:creationId xmlns:a16="http://schemas.microsoft.com/office/drawing/2014/main" id="{D752A95C-34A8-B654-2E6B-49C398443B40}"/>
              </a:ext>
            </a:extLst>
          </p:cNvPr>
          <p:cNvSpPr txBox="1">
            <a:spLocks/>
          </p:cNvSpPr>
          <p:nvPr/>
        </p:nvSpPr>
        <p:spPr>
          <a:xfrm>
            <a:off x="9110635" y="2040843"/>
            <a:ext cx="2656423" cy="1683928"/>
          </a:xfrm>
          <a:prstGeom prst="rect">
            <a:avLst/>
          </a:prstGeom>
        </p:spPr>
        <p:txBody>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t>Be there for members beyond the sale </a:t>
            </a:r>
          </a:p>
        </p:txBody>
      </p:sp>
      <p:sp>
        <p:nvSpPr>
          <p:cNvPr id="28" name="TextBox 27">
            <a:extLst>
              <a:ext uri="{FF2B5EF4-FFF2-40B4-BE49-F238E27FC236}">
                <a16:creationId xmlns:a16="http://schemas.microsoft.com/office/drawing/2014/main" id="{B469190B-2697-A648-9384-01C7B3B321FA}"/>
              </a:ext>
            </a:extLst>
          </p:cNvPr>
          <p:cNvSpPr txBox="1"/>
          <p:nvPr/>
        </p:nvSpPr>
        <p:spPr>
          <a:xfrm>
            <a:off x="737474" y="2175478"/>
            <a:ext cx="6328113" cy="2246769"/>
          </a:xfrm>
          <a:prstGeom prst="rect">
            <a:avLst/>
          </a:prstGeom>
          <a:noFill/>
        </p:spPr>
        <p:txBody>
          <a:bodyPr wrap="square" lIns="91440" tIns="45720" rIns="91440" bIns="45720" rtlCol="0" anchor="t">
            <a:spAutoFit/>
          </a:bodyPr>
          <a:lstStyle/>
          <a:p>
            <a:pPr algn="ctr"/>
            <a:r>
              <a:rPr lang="en-US" sz="28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I have dental partners that I work with closely and we try to resolve issues… Members really appreciate that because it's showing ownership.</a:t>
            </a:r>
          </a:p>
          <a:p>
            <a:pPr algn="ctr"/>
            <a:endParaRPr lang="en-US" sz="2800">
              <a:solidFill>
                <a:schemeClr val="accent2"/>
              </a:solidFill>
            </a:endParaRPr>
          </a:p>
        </p:txBody>
      </p:sp>
      <p:sp>
        <p:nvSpPr>
          <p:cNvPr id="29" name="TextBox 28">
            <a:extLst>
              <a:ext uri="{FF2B5EF4-FFF2-40B4-BE49-F238E27FC236}">
                <a16:creationId xmlns:a16="http://schemas.microsoft.com/office/drawing/2014/main" id="{82A160B0-D690-EC94-E6E2-F80531D16056}"/>
              </a:ext>
            </a:extLst>
          </p:cNvPr>
          <p:cNvSpPr txBox="1"/>
          <p:nvPr/>
        </p:nvSpPr>
        <p:spPr>
          <a:xfrm>
            <a:off x="9110635" y="3893499"/>
            <a:ext cx="2282931" cy="830997"/>
          </a:xfrm>
          <a:prstGeom prst="rect">
            <a:avLst/>
          </a:prstGeom>
          <a:noFill/>
        </p:spPr>
        <p:txBody>
          <a:bodyPr wrap="square" rtlCol="0">
            <a:spAutoFit/>
          </a:bodyPr>
          <a:lstStyle/>
          <a:p>
            <a:r>
              <a:rPr lang="en-US" sz="2400"/>
              <a:t>Work to solve billing issues </a:t>
            </a:r>
          </a:p>
        </p:txBody>
      </p:sp>
      <p:sp>
        <p:nvSpPr>
          <p:cNvPr id="37" name="Title 1">
            <a:extLst>
              <a:ext uri="{FF2B5EF4-FFF2-40B4-BE49-F238E27FC236}">
                <a16:creationId xmlns:a16="http://schemas.microsoft.com/office/drawing/2014/main" id="{44FB399E-345A-4328-CE8C-39672554566D}"/>
              </a:ext>
            </a:extLst>
          </p:cNvPr>
          <p:cNvSpPr txBox="1">
            <a:spLocks/>
          </p:cNvSpPr>
          <p:nvPr/>
        </p:nvSpPr>
        <p:spPr>
          <a:xfrm>
            <a:off x="638039" y="502949"/>
            <a:ext cx="7454926" cy="1553966"/>
          </a:xfrm>
          <a:prstGeom prst="rect">
            <a:avLst/>
          </a:prstGeom>
        </p:spPr>
        <p:txBody>
          <a:bodyPr>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r>
              <a:rPr lang="en-US" sz="3200"/>
              <a:t>Go above and beyond to help resolve issues </a:t>
            </a:r>
            <a:endParaRPr lang="en-US"/>
          </a:p>
        </p:txBody>
      </p:sp>
      <p:pic>
        <p:nvPicPr>
          <p:cNvPr id="40" name="Picture Placeholder 76">
            <a:extLst>
              <a:ext uri="{FF2B5EF4-FFF2-40B4-BE49-F238E27FC236}">
                <a16:creationId xmlns:a16="http://schemas.microsoft.com/office/drawing/2014/main" id="{0964676C-D8CC-5C38-9ACB-63CA3DACA017}"/>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8073678" y="2016960"/>
            <a:ext cx="845120" cy="845120"/>
          </a:xfrm>
          <a:prstGeom prst="rect">
            <a:avLst/>
          </a:prstGeom>
        </p:spPr>
      </p:pic>
      <p:sp>
        <p:nvSpPr>
          <p:cNvPr id="2" name="Slide Number Placeholder 8">
            <a:extLst>
              <a:ext uri="{FF2B5EF4-FFF2-40B4-BE49-F238E27FC236}">
                <a16:creationId xmlns:a16="http://schemas.microsoft.com/office/drawing/2014/main" id="{7040349B-94FF-81C6-2D20-A2E81E33B0AD}"/>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28</a:t>
            </a:fld>
            <a:endParaRPr lang="en-US">
              <a:solidFill>
                <a:schemeClr val="tx1"/>
              </a:solidFill>
            </a:endParaRPr>
          </a:p>
        </p:txBody>
      </p:sp>
      <p:sp>
        <p:nvSpPr>
          <p:cNvPr id="3" name="TextBox 2">
            <a:extLst>
              <a:ext uri="{FF2B5EF4-FFF2-40B4-BE49-F238E27FC236}">
                <a16:creationId xmlns:a16="http://schemas.microsoft.com/office/drawing/2014/main" id="{3BF6AB28-9319-08B3-33F2-53D1B844404F}"/>
              </a:ext>
            </a:extLst>
          </p:cNvPr>
          <p:cNvSpPr txBox="1"/>
          <p:nvPr/>
        </p:nvSpPr>
        <p:spPr>
          <a:xfrm>
            <a:off x="1604728" y="4611607"/>
            <a:ext cx="3934686" cy="312650"/>
          </a:xfrm>
          <a:prstGeom prst="rect">
            <a:avLst/>
          </a:prstGeom>
          <a:noFill/>
        </p:spPr>
        <p:txBody>
          <a:bodyPr wrap="square" lIns="91440" tIns="45720" rIns="91440" bIns="45720" rtlCol="0" anchor="t">
            <a:spAutoFit/>
          </a:bodyPr>
          <a:lstStyle/>
          <a:p>
            <a:pPr algn="ctr">
              <a:lnSpc>
                <a:spcPct val="107000"/>
              </a:lnSpc>
              <a:spcAft>
                <a:spcPts val="800"/>
              </a:spcAft>
            </a:pPr>
            <a:r>
              <a:rPr lang="en-US" sz="1400" b="1">
                <a:solidFill>
                  <a:schemeClr val="tx2"/>
                </a:solidFill>
                <a:effectLst/>
                <a:latin typeface="Calibri" panose="020F0502020204030204" pitchFamily="34" charset="0"/>
                <a:ea typeface="Calibri" panose="020F0502020204030204" pitchFamily="34" charset="0"/>
                <a:cs typeface="Arial" panose="020B0604020202020204" pitchFamily="34" charset="0"/>
              </a:rPr>
              <a:t>Vincent Ellis</a:t>
            </a:r>
            <a:r>
              <a:rPr lang="en-US" sz="1400" b="1">
                <a:solidFill>
                  <a:schemeClr val="tx2"/>
                </a:solidFill>
                <a:effectLst/>
                <a:latin typeface="Calibri"/>
                <a:ea typeface="Calibri" panose="020F0502020204030204" pitchFamily="34" charset="0"/>
                <a:cs typeface="Times New Roman"/>
              </a:rPr>
              <a:t>, </a:t>
            </a:r>
            <a:r>
              <a:rPr lang="en-US" sz="1400" b="1">
                <a:solidFill>
                  <a:schemeClr val="tx2"/>
                </a:solidFill>
                <a:effectLst/>
                <a:latin typeface="Calibri" panose="020F0502020204030204" pitchFamily="34" charset="0"/>
                <a:ea typeface="Calibri" panose="020F0502020204030204" pitchFamily="34" charset="0"/>
                <a:cs typeface="Arial" panose="020B0604020202020204" pitchFamily="34" charset="0"/>
              </a:rPr>
              <a:t>Humana Sales </a:t>
            </a:r>
            <a:r>
              <a:rPr lang="en-US" sz="1400" b="1">
                <a:solidFill>
                  <a:schemeClr val="tx2"/>
                </a:solidFill>
                <a:latin typeface="Calibri" panose="020F0502020204030204" pitchFamily="34" charset="0"/>
                <a:ea typeface="Calibri" panose="020F0502020204030204" pitchFamily="34" charset="0"/>
                <a:cs typeface="Arial" panose="020B0604020202020204" pitchFamily="34" charset="0"/>
              </a:rPr>
              <a:t>A</a:t>
            </a:r>
            <a:r>
              <a:rPr lang="en-US" sz="1400" b="1">
                <a:solidFill>
                  <a:schemeClr val="tx2"/>
                </a:solidFill>
                <a:effectLst/>
                <a:latin typeface="Calibri" panose="020F0502020204030204" pitchFamily="34" charset="0"/>
                <a:ea typeface="Calibri" panose="020F0502020204030204" pitchFamily="34" charset="0"/>
                <a:cs typeface="Arial" panose="020B0604020202020204" pitchFamily="34" charset="0"/>
              </a:rPr>
              <a:t>gent, Tampa, Florida</a:t>
            </a:r>
            <a:endParaRPr lang="en-US" sz="1400" b="1">
              <a:solidFill>
                <a:schemeClr val="tx2"/>
              </a:solidFill>
              <a:effectLst/>
              <a:latin typeface="Calibri"/>
              <a:ea typeface="Calibri" panose="020F0502020204030204" pitchFamily="34" charset="0"/>
              <a:cs typeface="Times New Roman"/>
            </a:endParaRPr>
          </a:p>
        </p:txBody>
      </p:sp>
      <p:grpSp>
        <p:nvGrpSpPr>
          <p:cNvPr id="7" name="Group 6" title="Close Quote Graphic">
            <a:extLst>
              <a:ext uri="{FF2B5EF4-FFF2-40B4-BE49-F238E27FC236}">
                <a16:creationId xmlns:a16="http://schemas.microsoft.com/office/drawing/2014/main" id="{3F3C42D6-2252-4111-D8FD-49ECC900E663}"/>
              </a:ext>
            </a:extLst>
          </p:cNvPr>
          <p:cNvGrpSpPr/>
          <p:nvPr/>
        </p:nvGrpSpPr>
        <p:grpSpPr>
          <a:xfrm>
            <a:off x="3382387" y="3747141"/>
            <a:ext cx="379368" cy="629752"/>
            <a:chOff x="7246938" y="2979738"/>
            <a:chExt cx="1746251" cy="2898776"/>
          </a:xfrm>
        </p:grpSpPr>
        <p:sp>
          <p:nvSpPr>
            <p:cNvPr id="8" name="Freeform 5">
              <a:extLst>
                <a:ext uri="{FF2B5EF4-FFF2-40B4-BE49-F238E27FC236}">
                  <a16:creationId xmlns:a16="http://schemas.microsoft.com/office/drawing/2014/main" id="{93C905F0-FBF3-3E32-E55B-9813D23C6922}"/>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Rectangle 8">
              <a:extLst>
                <a:ext uri="{FF2B5EF4-FFF2-40B4-BE49-F238E27FC236}">
                  <a16:creationId xmlns:a16="http://schemas.microsoft.com/office/drawing/2014/main" id="{E095FB8F-2E9F-6230-06FC-D0621E5AD92F}"/>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0" name="Group 9" title="Open Quote Graphic">
            <a:extLst>
              <a:ext uri="{FF2B5EF4-FFF2-40B4-BE49-F238E27FC236}">
                <a16:creationId xmlns:a16="http://schemas.microsoft.com/office/drawing/2014/main" id="{6DE77F71-0491-7970-231D-80C21857C034}"/>
              </a:ext>
            </a:extLst>
          </p:cNvPr>
          <p:cNvGrpSpPr/>
          <p:nvPr/>
        </p:nvGrpSpPr>
        <p:grpSpPr>
          <a:xfrm>
            <a:off x="3385308" y="1679684"/>
            <a:ext cx="379368" cy="629752"/>
            <a:chOff x="9294813" y="4408488"/>
            <a:chExt cx="1746250" cy="2898776"/>
          </a:xfrm>
        </p:grpSpPr>
        <p:sp>
          <p:nvSpPr>
            <p:cNvPr id="11" name="Freeform 6">
              <a:extLst>
                <a:ext uri="{FF2B5EF4-FFF2-40B4-BE49-F238E27FC236}">
                  <a16:creationId xmlns:a16="http://schemas.microsoft.com/office/drawing/2014/main" id="{EFEE4BC5-8D6C-1EE4-C679-75BE257F4F2F}"/>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Rectangle 7">
              <a:extLst>
                <a:ext uri="{FF2B5EF4-FFF2-40B4-BE49-F238E27FC236}">
                  <a16:creationId xmlns:a16="http://schemas.microsoft.com/office/drawing/2014/main" id="{909B91A4-E1B9-A7DF-FDAC-8500856E9B31}"/>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pic>
        <p:nvPicPr>
          <p:cNvPr id="16" name="Picture Placeholder 108">
            <a:extLst>
              <a:ext uri="{FF2B5EF4-FFF2-40B4-BE49-F238E27FC236}">
                <a16:creationId xmlns:a16="http://schemas.microsoft.com/office/drawing/2014/main" id="{87D4F4F9-97EE-3F34-3007-6B687F3C3D2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103418" y="3893870"/>
            <a:ext cx="785638" cy="785638"/>
          </a:xfrm>
          <a:prstGeom prst="rect">
            <a:avLst/>
          </a:prstGeom>
        </p:spPr>
      </p:pic>
    </p:spTree>
    <p:extLst>
      <p:ext uri="{BB962C8B-B14F-4D97-AF65-F5344CB8AC3E}">
        <p14:creationId xmlns:p14="http://schemas.microsoft.com/office/powerpoint/2010/main" val="27668191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2F4961-2D7D-8D49-9A59-85D5A9BB604D}"/>
              </a:ext>
            </a:extLst>
          </p:cNvPr>
          <p:cNvSpPr>
            <a:spLocks noGrp="1"/>
          </p:cNvSpPr>
          <p:nvPr>
            <p:ph type="title"/>
          </p:nvPr>
        </p:nvSpPr>
        <p:spPr/>
        <p:txBody>
          <a:bodyPr anchor="t">
            <a:normAutofit/>
          </a:bodyPr>
          <a:lstStyle/>
          <a:p>
            <a:r>
              <a:rPr lang="en-US"/>
              <a:t>Use sales tools for easy enrollment and service </a:t>
            </a:r>
          </a:p>
        </p:txBody>
      </p:sp>
      <p:sp>
        <p:nvSpPr>
          <p:cNvPr id="75" name="Text Placeholder 8">
            <a:extLst>
              <a:ext uri="{FF2B5EF4-FFF2-40B4-BE49-F238E27FC236}">
                <a16:creationId xmlns:a16="http://schemas.microsoft.com/office/drawing/2014/main" id="{A3754940-64D4-3CAF-1144-6A378B75ACA5}"/>
              </a:ext>
            </a:extLst>
          </p:cNvPr>
          <p:cNvSpPr>
            <a:spLocks noGrp="1"/>
          </p:cNvSpPr>
          <p:nvPr>
            <p:ph type="body" sz="quarter" idx="4294967295"/>
          </p:nvPr>
        </p:nvSpPr>
        <p:spPr>
          <a:xfrm>
            <a:off x="4633310" y="4687148"/>
            <a:ext cx="3103828" cy="2298333"/>
          </a:xfrm>
        </p:spPr>
        <p:txBody>
          <a:bodyPr>
            <a:normAutofit/>
          </a:bodyPr>
          <a:lstStyle/>
          <a:p>
            <a:pPr marL="0" indent="0" algn="ctr">
              <a:buNone/>
            </a:pPr>
            <a:r>
              <a:rPr lang="en-US" sz="2000"/>
              <a:t>Send a link to your AOA </a:t>
            </a:r>
            <a:br>
              <a:rPr lang="en-US" sz="2000"/>
            </a:br>
            <a:r>
              <a:rPr lang="en-US" sz="2000"/>
              <a:t>page for clients to self-enroll </a:t>
            </a:r>
          </a:p>
        </p:txBody>
      </p:sp>
      <p:pic>
        <p:nvPicPr>
          <p:cNvPr id="2050" name="Picture 2">
            <a:extLst>
              <a:ext uri="{FF2B5EF4-FFF2-40B4-BE49-F238E27FC236}">
                <a16:creationId xmlns:a16="http://schemas.microsoft.com/office/drawing/2014/main" id="{72B4643C-ED2E-3D4A-B1FD-6E258F4BF4B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67798" y="1722600"/>
            <a:ext cx="3614018" cy="2737618"/>
          </a:xfrm>
          <a:prstGeom prst="rect">
            <a:avLst/>
          </a:prstGeom>
          <a:solidFill>
            <a:srgbClr val="FFFFFF"/>
          </a:solidFill>
          <a:effectLst/>
        </p:spPr>
      </p:pic>
      <p:sp>
        <p:nvSpPr>
          <p:cNvPr id="5" name="TextBox 4">
            <a:extLst>
              <a:ext uri="{FF2B5EF4-FFF2-40B4-BE49-F238E27FC236}">
                <a16:creationId xmlns:a16="http://schemas.microsoft.com/office/drawing/2014/main" id="{C50844EC-530F-2D4E-8F15-4DFA3A168823}"/>
              </a:ext>
            </a:extLst>
          </p:cNvPr>
          <p:cNvSpPr txBox="1"/>
          <p:nvPr/>
        </p:nvSpPr>
        <p:spPr>
          <a:xfrm>
            <a:off x="1240703" y="4160136"/>
            <a:ext cx="2780916" cy="600164"/>
          </a:xfrm>
          <a:prstGeom prst="rect">
            <a:avLst/>
          </a:prstGeom>
        </p:spPr>
        <p:txBody>
          <a:bodyPr rtlCol="0">
            <a:normAutofit/>
          </a:bodyPr>
          <a:lstStyle/>
          <a:p>
            <a:pPr algn="ctr">
              <a:spcAft>
                <a:spcPts val="600"/>
              </a:spcAft>
            </a:pPr>
            <a:r>
              <a:rPr lang="en-US" sz="2400" b="1">
                <a:solidFill>
                  <a:schemeClr val="tx2"/>
                </a:solidFill>
              </a:rPr>
              <a:t>Enrollment Hub </a:t>
            </a:r>
          </a:p>
        </p:txBody>
      </p:sp>
      <p:sp>
        <p:nvSpPr>
          <p:cNvPr id="9" name="TextBox 8">
            <a:extLst>
              <a:ext uri="{FF2B5EF4-FFF2-40B4-BE49-F238E27FC236}">
                <a16:creationId xmlns:a16="http://schemas.microsoft.com/office/drawing/2014/main" id="{EF900239-FC23-054B-8CE1-0811CC93E909}"/>
              </a:ext>
            </a:extLst>
          </p:cNvPr>
          <p:cNvSpPr txBox="1"/>
          <p:nvPr/>
        </p:nvSpPr>
        <p:spPr>
          <a:xfrm>
            <a:off x="1163707" y="4687148"/>
            <a:ext cx="2934909" cy="1323439"/>
          </a:xfrm>
          <a:prstGeom prst="rect">
            <a:avLst/>
          </a:prstGeom>
          <a:noFill/>
        </p:spPr>
        <p:txBody>
          <a:bodyPr wrap="square" rtlCol="0">
            <a:spAutoFit/>
          </a:bodyPr>
          <a:lstStyle/>
          <a:p>
            <a:pPr algn="ctr"/>
            <a:r>
              <a:rPr lang="en-US" sz="2000"/>
              <a:t>Optimize the quote and enroll process with autofill for more accurate and speedy applications </a:t>
            </a:r>
          </a:p>
        </p:txBody>
      </p:sp>
      <p:sp>
        <p:nvSpPr>
          <p:cNvPr id="16" name="TextBox 15">
            <a:extLst>
              <a:ext uri="{FF2B5EF4-FFF2-40B4-BE49-F238E27FC236}">
                <a16:creationId xmlns:a16="http://schemas.microsoft.com/office/drawing/2014/main" id="{B4652B33-E018-1355-82FA-1E0569A39354}"/>
              </a:ext>
            </a:extLst>
          </p:cNvPr>
          <p:cNvSpPr txBox="1"/>
          <p:nvPr/>
        </p:nvSpPr>
        <p:spPr>
          <a:xfrm>
            <a:off x="4641804" y="3804634"/>
            <a:ext cx="2934909" cy="600164"/>
          </a:xfrm>
          <a:prstGeom prst="rect">
            <a:avLst/>
          </a:prstGeom>
        </p:spPr>
        <p:txBody>
          <a:bodyPr rtlCol="0">
            <a:noAutofit/>
          </a:bodyPr>
          <a:lstStyle/>
          <a:p>
            <a:pPr marL="0" indent="0" algn="ctr">
              <a:buNone/>
            </a:pPr>
            <a:r>
              <a:rPr lang="en-US" sz="2400" b="1">
                <a:solidFill>
                  <a:schemeClr val="tx2"/>
                </a:solidFill>
              </a:rPr>
              <a:t>Agent Online Application (AOA)</a:t>
            </a:r>
          </a:p>
        </p:txBody>
      </p:sp>
      <p:sp>
        <p:nvSpPr>
          <p:cNvPr id="17" name="Text Placeholder 8">
            <a:extLst>
              <a:ext uri="{FF2B5EF4-FFF2-40B4-BE49-F238E27FC236}">
                <a16:creationId xmlns:a16="http://schemas.microsoft.com/office/drawing/2014/main" id="{934CBF25-3ECF-7F08-37B1-CD935A3027C1}"/>
              </a:ext>
            </a:extLst>
          </p:cNvPr>
          <p:cNvSpPr txBox="1">
            <a:spLocks/>
          </p:cNvSpPr>
          <p:nvPr/>
        </p:nvSpPr>
        <p:spPr>
          <a:xfrm>
            <a:off x="8168157" y="4687148"/>
            <a:ext cx="3103828" cy="2298333"/>
          </a:xfrm>
          <a:prstGeom prst="rect">
            <a:avLst/>
          </a:prstGeom>
        </p:spPr>
        <p:txBody>
          <a:bodyPr vert="horz" lIns="0" tIns="0" rIns="0" bIns="0" rtlCol="0">
            <a:norm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2000"/>
              <a:t>Use service inquiries to get help with client issues</a:t>
            </a:r>
          </a:p>
        </p:txBody>
      </p:sp>
      <p:sp>
        <p:nvSpPr>
          <p:cNvPr id="18" name="TextBox 17">
            <a:extLst>
              <a:ext uri="{FF2B5EF4-FFF2-40B4-BE49-F238E27FC236}">
                <a16:creationId xmlns:a16="http://schemas.microsoft.com/office/drawing/2014/main" id="{403A96F6-E040-9BCF-BE75-79F717B8D36C}"/>
              </a:ext>
            </a:extLst>
          </p:cNvPr>
          <p:cNvSpPr txBox="1"/>
          <p:nvPr/>
        </p:nvSpPr>
        <p:spPr>
          <a:xfrm>
            <a:off x="8329613" y="4160136"/>
            <a:ext cx="2780916" cy="600164"/>
          </a:xfrm>
          <a:prstGeom prst="rect">
            <a:avLst/>
          </a:prstGeom>
        </p:spPr>
        <p:txBody>
          <a:bodyPr rtlCol="0">
            <a:normAutofit/>
          </a:bodyPr>
          <a:lstStyle/>
          <a:p>
            <a:pPr algn="ctr"/>
            <a:r>
              <a:rPr lang="en-US" sz="2400" b="1">
                <a:solidFill>
                  <a:schemeClr val="tx2"/>
                </a:solidFill>
              </a:rPr>
              <a:t>Service inquiries</a:t>
            </a:r>
          </a:p>
        </p:txBody>
      </p:sp>
      <p:pic>
        <p:nvPicPr>
          <p:cNvPr id="21" name="Picture 20">
            <a:extLst>
              <a:ext uri="{FF2B5EF4-FFF2-40B4-BE49-F238E27FC236}">
                <a16:creationId xmlns:a16="http://schemas.microsoft.com/office/drawing/2014/main" id="{9C485566-D8EA-D313-1D3C-B2737244D141}"/>
              </a:ext>
            </a:extLst>
          </p:cNvPr>
          <p:cNvPicPr>
            <a:picLocks noChangeAspect="1"/>
          </p:cNvPicPr>
          <p:nvPr/>
        </p:nvPicPr>
        <p:blipFill>
          <a:blip r:embed="rId4"/>
          <a:srcRect/>
          <a:stretch/>
        </p:blipFill>
        <p:spPr>
          <a:xfrm>
            <a:off x="4623783" y="2615283"/>
            <a:ext cx="3186402" cy="836833"/>
          </a:xfrm>
          <a:prstGeom prst="rect">
            <a:avLst/>
          </a:prstGeom>
        </p:spPr>
      </p:pic>
      <p:pic>
        <p:nvPicPr>
          <p:cNvPr id="23" name="Picture 22">
            <a:extLst>
              <a:ext uri="{FF2B5EF4-FFF2-40B4-BE49-F238E27FC236}">
                <a16:creationId xmlns:a16="http://schemas.microsoft.com/office/drawing/2014/main" id="{026169D1-0A19-23C9-7157-BC302CD7AC9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502505" y="1945593"/>
            <a:ext cx="2435132" cy="1914461"/>
          </a:xfrm>
          <a:prstGeom prst="rect">
            <a:avLst/>
          </a:prstGeom>
        </p:spPr>
      </p:pic>
      <p:sp>
        <p:nvSpPr>
          <p:cNvPr id="28" name="TextBox 27">
            <a:extLst>
              <a:ext uri="{FF2B5EF4-FFF2-40B4-BE49-F238E27FC236}">
                <a16:creationId xmlns:a16="http://schemas.microsoft.com/office/drawing/2014/main" id="{4DF930A7-C5BF-59FC-C218-2EAA800D5FAF}"/>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 name="Slide Number Placeholder 8">
            <a:extLst>
              <a:ext uri="{FF2B5EF4-FFF2-40B4-BE49-F238E27FC236}">
                <a16:creationId xmlns:a16="http://schemas.microsoft.com/office/drawing/2014/main" id="{2D58254D-6175-AC6E-5D19-14F8B64B6D0C}"/>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29</a:t>
            </a:fld>
            <a:endParaRPr lang="en-US">
              <a:solidFill>
                <a:schemeClr val="tx1"/>
              </a:solidFill>
            </a:endParaRPr>
          </a:p>
        </p:txBody>
      </p:sp>
    </p:spTree>
    <p:extLst>
      <p:ext uri="{BB962C8B-B14F-4D97-AF65-F5344CB8AC3E}">
        <p14:creationId xmlns:p14="http://schemas.microsoft.com/office/powerpoint/2010/main" val="254102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doctor talking to a patient&#10;&#10;Description automatically generated with low confidence">
            <a:extLst>
              <a:ext uri="{FF2B5EF4-FFF2-40B4-BE49-F238E27FC236}">
                <a16:creationId xmlns:a16="http://schemas.microsoft.com/office/drawing/2014/main" id="{D29A6FA2-739B-790F-FEF1-186C1DA0D03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t="2981" b="2981"/>
          <a:stretch>
            <a:fillRect/>
          </a:stretch>
        </p:blipFill>
        <p:spPr/>
      </p:pic>
      <p:sp>
        <p:nvSpPr>
          <p:cNvPr id="4" name="Text Placeholder 3">
            <a:extLst>
              <a:ext uri="{FF2B5EF4-FFF2-40B4-BE49-F238E27FC236}">
                <a16:creationId xmlns:a16="http://schemas.microsoft.com/office/drawing/2014/main" id="{21CFCB5C-E59C-BF24-7145-70392249D003}"/>
              </a:ext>
            </a:extLst>
          </p:cNvPr>
          <p:cNvSpPr>
            <a:spLocks noGrp="1"/>
          </p:cNvSpPr>
          <p:nvPr>
            <p:ph type="body" sz="quarter" idx="12"/>
          </p:nvPr>
        </p:nvSpPr>
        <p:spPr/>
        <p:txBody>
          <a:bodyPr/>
          <a:lstStyle/>
          <a:p>
            <a:r>
              <a:rPr lang="en-US"/>
              <a:t>Why sell dental </a:t>
            </a:r>
            <a:br>
              <a:rPr lang="en-US"/>
            </a:br>
            <a:r>
              <a:rPr lang="en-US"/>
              <a:t>and vision plans?</a:t>
            </a:r>
          </a:p>
        </p:txBody>
      </p:sp>
      <p:sp>
        <p:nvSpPr>
          <p:cNvPr id="19" name="Slide Number Placeholder 15">
            <a:extLst>
              <a:ext uri="{FF2B5EF4-FFF2-40B4-BE49-F238E27FC236}">
                <a16:creationId xmlns:a16="http://schemas.microsoft.com/office/drawing/2014/main" id="{537B1964-1C47-4C48-FA59-7D70A3413BA7}"/>
              </a:ext>
            </a:extLst>
          </p:cNvPr>
          <p:cNvSpPr txBox="1">
            <a:spLocks/>
          </p:cNvSpPr>
          <p:nvPr/>
        </p:nvSpPr>
        <p:spPr>
          <a:xfrm>
            <a:off x="10603992" y="6248400"/>
            <a:ext cx="1219200"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pPr/>
              <a:t>3</a:t>
            </a:fld>
            <a:endParaRPr lang="en-US"/>
          </a:p>
        </p:txBody>
      </p:sp>
    </p:spTree>
    <p:extLst>
      <p:ext uri="{BB962C8B-B14F-4D97-AF65-F5344CB8AC3E}">
        <p14:creationId xmlns:p14="http://schemas.microsoft.com/office/powerpoint/2010/main" val="3109851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8E0811E-36FA-277E-CBB9-F1C40C066208}"/>
              </a:ext>
            </a:extLst>
          </p:cNvPr>
          <p:cNvSpPr>
            <a:spLocks noGrp="1"/>
          </p:cNvSpPr>
          <p:nvPr>
            <p:ph type="body" sz="quarter" idx="12"/>
          </p:nvPr>
        </p:nvSpPr>
        <p:spPr/>
        <p:txBody>
          <a:bodyPr/>
          <a:lstStyle/>
          <a:p>
            <a:r>
              <a:rPr lang="en-US"/>
              <a:t>Discover additional </a:t>
            </a:r>
            <a:r>
              <a:rPr lang="en-US" sz="5400"/>
              <a:t>Humana resources</a:t>
            </a:r>
            <a:endParaRPr lang="en-US"/>
          </a:p>
        </p:txBody>
      </p:sp>
      <p:pic>
        <p:nvPicPr>
          <p:cNvPr id="11" name="Picture Placeholder 10" descr="A person using a computer&#10;&#10;Description automatically generated with low confidence">
            <a:extLst>
              <a:ext uri="{FF2B5EF4-FFF2-40B4-BE49-F238E27FC236}">
                <a16:creationId xmlns:a16="http://schemas.microsoft.com/office/drawing/2014/main" id="{27201689-786F-7D12-12E5-87F42F8D0617}"/>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1993" r="40729"/>
          <a:stretch/>
        </p:blipFill>
        <p:spPr>
          <a:xfrm>
            <a:off x="7329488" y="0"/>
            <a:ext cx="4862512" cy="6858000"/>
          </a:xfrm>
        </p:spPr>
      </p:pic>
    </p:spTree>
    <p:extLst>
      <p:ext uri="{BB962C8B-B14F-4D97-AF65-F5344CB8AC3E}">
        <p14:creationId xmlns:p14="http://schemas.microsoft.com/office/powerpoint/2010/main" val="3495533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A group of people standing in front of a building&#10;&#10;Description automatically generated with medium confidence">
            <a:extLst>
              <a:ext uri="{FF2B5EF4-FFF2-40B4-BE49-F238E27FC236}">
                <a16:creationId xmlns:a16="http://schemas.microsoft.com/office/drawing/2014/main" id="{47DE2B7D-E9E5-3954-BF40-78B3C3A77FD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7" t="10249" r="71" b="9494"/>
          <a:stretch/>
        </p:blipFill>
        <p:spPr>
          <a:xfrm>
            <a:off x="1414915" y="1104624"/>
            <a:ext cx="9674694" cy="3423012"/>
          </a:xfrm>
          <a:prstGeom prst="rect">
            <a:avLst/>
          </a:prstGeom>
        </p:spPr>
      </p:pic>
      <p:sp>
        <p:nvSpPr>
          <p:cNvPr id="28" name="Text Placeholder 22">
            <a:extLst>
              <a:ext uri="{FF2B5EF4-FFF2-40B4-BE49-F238E27FC236}">
                <a16:creationId xmlns:a16="http://schemas.microsoft.com/office/drawing/2014/main" id="{551E58FA-7936-BDB0-1FE1-1A74137F1B20}"/>
              </a:ext>
            </a:extLst>
          </p:cNvPr>
          <p:cNvSpPr txBox="1">
            <a:spLocks/>
          </p:cNvSpPr>
          <p:nvPr/>
        </p:nvSpPr>
        <p:spPr>
          <a:xfrm>
            <a:off x="3916857" y="4732896"/>
            <a:ext cx="2168866" cy="1398004"/>
          </a:xfrm>
          <a:prstGeom prst="rect">
            <a:avLst/>
          </a:prstGeom>
          <a:solidFill>
            <a:schemeClr val="bg2"/>
          </a:solidFill>
          <a:ln w="25400">
            <a:solidFill>
              <a:schemeClr val="accent1"/>
            </a:solidFill>
          </a:ln>
        </p:spPr>
        <p:txBody>
          <a:bodyPr lIns="91440" tIns="182880" rIns="91440" bIns="91440" anchor="ctr" anchorCtr="0"/>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1800" b="1">
                <a:solidFill>
                  <a:schemeClr val="accent1"/>
                </a:solidFill>
              </a:rPr>
              <a:t>CHECK OUT </a:t>
            </a:r>
          </a:p>
          <a:p>
            <a:pPr algn="ctr"/>
            <a:r>
              <a:rPr lang="en-US" sz="1600">
                <a:solidFill>
                  <a:schemeClr val="tx2"/>
                </a:solidFill>
              </a:rPr>
              <a:t>the virtual lounges</a:t>
            </a:r>
          </a:p>
          <a:p>
            <a:pPr algn="ctr"/>
            <a:endParaRPr lang="en-US" sz="1600">
              <a:solidFill>
                <a:schemeClr val="tx2"/>
              </a:solidFill>
            </a:endParaRPr>
          </a:p>
        </p:txBody>
      </p:sp>
      <p:sp>
        <p:nvSpPr>
          <p:cNvPr id="29" name="Text Placeholder 23">
            <a:extLst>
              <a:ext uri="{FF2B5EF4-FFF2-40B4-BE49-F238E27FC236}">
                <a16:creationId xmlns:a16="http://schemas.microsoft.com/office/drawing/2014/main" id="{2F5700A4-33D7-67B5-9BDB-CB0CA7948B8C}"/>
              </a:ext>
            </a:extLst>
          </p:cNvPr>
          <p:cNvSpPr txBox="1">
            <a:spLocks/>
          </p:cNvSpPr>
          <p:nvPr/>
        </p:nvSpPr>
        <p:spPr>
          <a:xfrm>
            <a:off x="6418799" y="4732896"/>
            <a:ext cx="2168866" cy="1398004"/>
          </a:xfrm>
          <a:prstGeom prst="rect">
            <a:avLst/>
          </a:prstGeom>
          <a:solidFill>
            <a:schemeClr val="bg2"/>
          </a:solidFill>
          <a:ln w="25400">
            <a:solidFill>
              <a:schemeClr val="accent1"/>
            </a:solidFill>
          </a:ln>
        </p:spPr>
        <p:txBody>
          <a:bodyPr lIns="91440" tIns="182880" rIns="91440" bIns="91440" anchor="ctr" anchorCtr="0"/>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1800" b="1">
                <a:solidFill>
                  <a:schemeClr val="accent1"/>
                </a:solidFill>
              </a:rPr>
              <a:t>DOWNLOAD </a:t>
            </a:r>
          </a:p>
          <a:p>
            <a:pPr algn="ctr"/>
            <a:r>
              <a:rPr lang="en-US" sz="1600">
                <a:solidFill>
                  <a:schemeClr val="tx2"/>
                </a:solidFill>
              </a:rPr>
              <a:t>materials into your virtual briefcase</a:t>
            </a:r>
          </a:p>
          <a:p>
            <a:pPr algn="ctr"/>
            <a:endParaRPr lang="en-US" sz="1600">
              <a:solidFill>
                <a:schemeClr val="tx2"/>
              </a:solidFill>
            </a:endParaRPr>
          </a:p>
        </p:txBody>
      </p:sp>
      <p:sp>
        <p:nvSpPr>
          <p:cNvPr id="30" name="Text Placeholder 24">
            <a:extLst>
              <a:ext uri="{FF2B5EF4-FFF2-40B4-BE49-F238E27FC236}">
                <a16:creationId xmlns:a16="http://schemas.microsoft.com/office/drawing/2014/main" id="{DEEED1A1-C1C7-99B8-79C2-F17CAC9EDA6A}"/>
              </a:ext>
            </a:extLst>
          </p:cNvPr>
          <p:cNvSpPr txBox="1">
            <a:spLocks/>
          </p:cNvSpPr>
          <p:nvPr/>
        </p:nvSpPr>
        <p:spPr>
          <a:xfrm>
            <a:off x="8920741" y="4732896"/>
            <a:ext cx="2168866" cy="1398004"/>
          </a:xfrm>
          <a:prstGeom prst="rect">
            <a:avLst/>
          </a:prstGeom>
          <a:solidFill>
            <a:schemeClr val="bg2"/>
          </a:solidFill>
          <a:ln w="25400">
            <a:solidFill>
              <a:schemeClr val="accent1"/>
            </a:solidFill>
          </a:ln>
        </p:spPr>
        <p:txBody>
          <a:bodyPr lIns="91440" tIns="182880" rIns="91440" bIns="91440" anchor="ctr" anchorCtr="0"/>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1800" b="1">
                <a:solidFill>
                  <a:schemeClr val="accent1"/>
                </a:solidFill>
              </a:rPr>
              <a:t>REWATCH </a:t>
            </a:r>
          </a:p>
          <a:p>
            <a:pPr algn="ctr"/>
            <a:r>
              <a:rPr lang="en-US" sz="1600">
                <a:solidFill>
                  <a:schemeClr val="tx2"/>
                </a:solidFill>
              </a:rPr>
              <a:t>this presentation (and other presentations) </a:t>
            </a:r>
            <a:br>
              <a:rPr lang="en-US" sz="1600">
                <a:solidFill>
                  <a:schemeClr val="tx2"/>
                </a:solidFill>
              </a:rPr>
            </a:br>
            <a:r>
              <a:rPr lang="en-US" sz="1600">
                <a:solidFill>
                  <a:schemeClr val="tx2"/>
                </a:solidFill>
              </a:rPr>
              <a:t>on demand</a:t>
            </a:r>
          </a:p>
        </p:txBody>
      </p:sp>
      <p:sp>
        <p:nvSpPr>
          <p:cNvPr id="31" name="Text Placeholder 20">
            <a:extLst>
              <a:ext uri="{FF2B5EF4-FFF2-40B4-BE49-F238E27FC236}">
                <a16:creationId xmlns:a16="http://schemas.microsoft.com/office/drawing/2014/main" id="{A62A1EA7-380E-D6C4-AD75-9BE18AE03D7F}"/>
              </a:ext>
            </a:extLst>
          </p:cNvPr>
          <p:cNvSpPr txBox="1">
            <a:spLocks/>
          </p:cNvSpPr>
          <p:nvPr/>
        </p:nvSpPr>
        <p:spPr>
          <a:xfrm>
            <a:off x="1414914" y="4732896"/>
            <a:ext cx="2168866" cy="1398004"/>
          </a:xfrm>
          <a:prstGeom prst="rect">
            <a:avLst/>
          </a:prstGeom>
          <a:solidFill>
            <a:schemeClr val="bg2"/>
          </a:solidFill>
          <a:ln w="25400">
            <a:solidFill>
              <a:schemeClr val="accent1"/>
            </a:solidFill>
          </a:ln>
        </p:spPr>
        <p:txBody>
          <a:bodyPr lIns="91440" tIns="182880" rIns="91440" bIns="91440" anchor="ctr" anchorCtr="0"/>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1800" b="1">
                <a:solidFill>
                  <a:schemeClr val="accent1"/>
                </a:solidFill>
              </a:rPr>
              <a:t>VISIT</a:t>
            </a:r>
            <a:r>
              <a:rPr lang="en-US" sz="1600">
                <a:solidFill>
                  <a:schemeClr val="tx2"/>
                </a:solidFill>
              </a:rPr>
              <a:t> </a:t>
            </a:r>
          </a:p>
          <a:p>
            <a:pPr algn="ctr"/>
            <a:r>
              <a:rPr lang="en-US" sz="1600">
                <a:solidFill>
                  <a:schemeClr val="tx2"/>
                </a:solidFill>
              </a:rPr>
              <a:t>our virtual booths</a:t>
            </a:r>
          </a:p>
          <a:p>
            <a:pPr algn="ctr"/>
            <a:endParaRPr lang="en-US" sz="1600">
              <a:solidFill>
                <a:schemeClr val="tx2"/>
              </a:solidFill>
            </a:endParaRPr>
          </a:p>
        </p:txBody>
      </p:sp>
      <p:sp>
        <p:nvSpPr>
          <p:cNvPr id="2" name="Title 1">
            <a:extLst>
              <a:ext uri="{FF2B5EF4-FFF2-40B4-BE49-F238E27FC236}">
                <a16:creationId xmlns:a16="http://schemas.microsoft.com/office/drawing/2014/main" id="{CEA6C4C7-8CA2-E343-9490-E402715E057B}"/>
              </a:ext>
            </a:extLst>
          </p:cNvPr>
          <p:cNvSpPr>
            <a:spLocks noGrp="1"/>
          </p:cNvSpPr>
          <p:nvPr>
            <p:ph type="title"/>
          </p:nvPr>
        </p:nvSpPr>
        <p:spPr/>
        <p:txBody>
          <a:bodyPr/>
          <a:lstStyle/>
          <a:p>
            <a:r>
              <a:rPr lang="en-US"/>
              <a:t>Explore our virtual event </a:t>
            </a:r>
          </a:p>
        </p:txBody>
      </p:sp>
      <p:sp>
        <p:nvSpPr>
          <p:cNvPr id="3" name="Slide Number Placeholder 2">
            <a:extLst>
              <a:ext uri="{FF2B5EF4-FFF2-40B4-BE49-F238E27FC236}">
                <a16:creationId xmlns:a16="http://schemas.microsoft.com/office/drawing/2014/main" id="{72552A97-B5FE-5848-9112-54CAE63E532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31</a:t>
            </a:fld>
            <a:endParaRPr lang="en-US"/>
          </a:p>
        </p:txBody>
      </p:sp>
      <p:sp>
        <p:nvSpPr>
          <p:cNvPr id="46" name="Footer Placeholder 10">
            <a:extLst>
              <a:ext uri="{FF2B5EF4-FFF2-40B4-BE49-F238E27FC236}">
                <a16:creationId xmlns:a16="http://schemas.microsoft.com/office/drawing/2014/main" id="{A40DC3EF-BD4D-B697-4472-36E932D404C6}"/>
              </a:ext>
            </a:extLst>
          </p:cNvPr>
          <p:cNvSpPr txBox="1">
            <a:spLocks/>
          </p:cNvSpPr>
          <p:nvPr/>
        </p:nvSpPr>
        <p:spPr>
          <a:xfrm>
            <a:off x="685800" y="6248400"/>
            <a:ext cx="9918192" cy="304800"/>
          </a:xfrm>
          <a:prstGeom prst="rect">
            <a:avLst/>
          </a:prstGeom>
        </p:spPr>
        <p:txBody>
          <a:bodyPr vert="horz" lIns="0" tIns="0" rIns="0" bIns="0" rtlCol="0">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1200"/>
              <a:t>For agent use only. Confidential and proprietary. Do not distribute.</a:t>
            </a:r>
          </a:p>
        </p:txBody>
      </p:sp>
    </p:spTree>
    <p:extLst>
      <p:ext uri="{BB962C8B-B14F-4D97-AF65-F5344CB8AC3E}">
        <p14:creationId xmlns:p14="http://schemas.microsoft.com/office/powerpoint/2010/main" val="13171456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B05FE-7A3B-9E0A-AF26-3DF36CE63004}"/>
              </a:ext>
            </a:extLst>
          </p:cNvPr>
          <p:cNvSpPr>
            <a:spLocks noGrp="1"/>
          </p:cNvSpPr>
          <p:nvPr>
            <p:ph type="title"/>
          </p:nvPr>
        </p:nvSpPr>
        <p:spPr/>
        <p:txBody>
          <a:bodyPr/>
          <a:lstStyle/>
          <a:p>
            <a:r>
              <a:rPr lang="en-US"/>
              <a:t>Find Ignite resources </a:t>
            </a:r>
          </a:p>
        </p:txBody>
      </p:sp>
      <p:sp>
        <p:nvSpPr>
          <p:cNvPr id="10" name="TextBox 9">
            <a:extLst>
              <a:ext uri="{FF2B5EF4-FFF2-40B4-BE49-F238E27FC236}">
                <a16:creationId xmlns:a16="http://schemas.microsoft.com/office/drawing/2014/main" id="{BF83D217-8ED3-C93F-443D-AF9FA9940562}"/>
              </a:ext>
            </a:extLst>
          </p:cNvPr>
          <p:cNvSpPr txBox="1"/>
          <p:nvPr/>
        </p:nvSpPr>
        <p:spPr>
          <a:xfrm>
            <a:off x="3210991" y="3776996"/>
            <a:ext cx="1971674" cy="646331"/>
          </a:xfrm>
          <a:prstGeom prst="rect">
            <a:avLst/>
          </a:prstGeom>
          <a:noFill/>
        </p:spPr>
        <p:txBody>
          <a:bodyPr wrap="square" rtlCol="0">
            <a:spAutoFit/>
          </a:bodyPr>
          <a:lstStyle/>
          <a:p>
            <a:r>
              <a:rPr lang="en-US"/>
              <a:t>Dental</a:t>
            </a:r>
          </a:p>
          <a:p>
            <a:r>
              <a:rPr lang="en-US"/>
              <a:t>Vision</a:t>
            </a:r>
          </a:p>
        </p:txBody>
      </p:sp>
      <p:sp>
        <p:nvSpPr>
          <p:cNvPr id="22" name="TextBox 21">
            <a:extLst>
              <a:ext uri="{FF2B5EF4-FFF2-40B4-BE49-F238E27FC236}">
                <a16:creationId xmlns:a16="http://schemas.microsoft.com/office/drawing/2014/main" id="{F0789B4D-26CB-98AE-D278-A802EC010464}"/>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4" name="TextBox 23">
            <a:extLst>
              <a:ext uri="{FF2B5EF4-FFF2-40B4-BE49-F238E27FC236}">
                <a16:creationId xmlns:a16="http://schemas.microsoft.com/office/drawing/2014/main" id="{41E819F5-8839-7A38-5A6F-56C232B52915}"/>
              </a:ext>
            </a:extLst>
          </p:cNvPr>
          <p:cNvSpPr txBox="1"/>
          <p:nvPr/>
        </p:nvSpPr>
        <p:spPr>
          <a:xfrm>
            <a:off x="8093750" y="4991686"/>
            <a:ext cx="2171700" cy="707886"/>
          </a:xfrm>
          <a:prstGeom prst="rect">
            <a:avLst/>
          </a:prstGeom>
          <a:noFill/>
        </p:spPr>
        <p:txBody>
          <a:bodyPr wrap="square" rtlCol="0">
            <a:spAutoFit/>
          </a:bodyPr>
          <a:lstStyle/>
          <a:p>
            <a:r>
              <a:rPr lang="en-US" sz="2000" b="1"/>
              <a:t>Dental and vision grids on Vantage </a:t>
            </a:r>
          </a:p>
        </p:txBody>
      </p:sp>
      <p:sp>
        <p:nvSpPr>
          <p:cNvPr id="26" name="TextBox 25">
            <a:extLst>
              <a:ext uri="{FF2B5EF4-FFF2-40B4-BE49-F238E27FC236}">
                <a16:creationId xmlns:a16="http://schemas.microsoft.com/office/drawing/2014/main" id="{110DDCF7-9016-18CA-BDA5-7F389A3CECA9}"/>
              </a:ext>
            </a:extLst>
          </p:cNvPr>
          <p:cNvSpPr txBox="1"/>
          <p:nvPr/>
        </p:nvSpPr>
        <p:spPr>
          <a:xfrm>
            <a:off x="8093750" y="3590734"/>
            <a:ext cx="3317348" cy="707888"/>
          </a:xfrm>
          <a:prstGeom prst="rect">
            <a:avLst/>
          </a:prstGeom>
          <a:noFill/>
        </p:spPr>
        <p:txBody>
          <a:bodyPr wrap="square" rtlCol="0">
            <a:spAutoFit/>
          </a:bodyPr>
          <a:lstStyle/>
          <a:p>
            <a:r>
              <a:rPr lang="en-US" sz="2000" b="1"/>
              <a:t>Humana </a:t>
            </a:r>
            <a:br>
              <a:rPr lang="en-US" sz="2000" b="1"/>
            </a:br>
            <a:r>
              <a:rPr lang="en-US" sz="2000" b="1" err="1"/>
              <a:t>MarketPoint</a:t>
            </a:r>
            <a:r>
              <a:rPr lang="en-US" sz="2000" b="1"/>
              <a:t> University </a:t>
            </a:r>
          </a:p>
        </p:txBody>
      </p:sp>
      <p:sp>
        <p:nvSpPr>
          <p:cNvPr id="28" name="TextBox 27">
            <a:extLst>
              <a:ext uri="{FF2B5EF4-FFF2-40B4-BE49-F238E27FC236}">
                <a16:creationId xmlns:a16="http://schemas.microsoft.com/office/drawing/2014/main" id="{1447E039-2758-E6A4-AEA2-112FE974DEB5}"/>
              </a:ext>
            </a:extLst>
          </p:cNvPr>
          <p:cNvSpPr txBox="1"/>
          <p:nvPr/>
        </p:nvSpPr>
        <p:spPr>
          <a:xfrm>
            <a:off x="8093750" y="1997060"/>
            <a:ext cx="3317348" cy="707888"/>
          </a:xfrm>
          <a:prstGeom prst="rect">
            <a:avLst/>
          </a:prstGeom>
          <a:noFill/>
        </p:spPr>
        <p:txBody>
          <a:bodyPr wrap="square" rtlCol="0">
            <a:spAutoFit/>
          </a:bodyPr>
          <a:lstStyle/>
          <a:p>
            <a:r>
              <a:rPr lang="en-US" sz="2000" b="1"/>
              <a:t>Humana </a:t>
            </a:r>
            <a:br>
              <a:rPr lang="en-US" sz="2000" b="1"/>
            </a:br>
            <a:r>
              <a:rPr lang="en-US" sz="2000" b="1"/>
              <a:t>Extend Plans</a:t>
            </a:r>
          </a:p>
        </p:txBody>
      </p:sp>
      <p:sp>
        <p:nvSpPr>
          <p:cNvPr id="29" name="TextBox 28">
            <a:extLst>
              <a:ext uri="{FF2B5EF4-FFF2-40B4-BE49-F238E27FC236}">
                <a16:creationId xmlns:a16="http://schemas.microsoft.com/office/drawing/2014/main" id="{300ABB02-137D-0A21-C7FB-4B6BF239E3E4}"/>
              </a:ext>
            </a:extLst>
          </p:cNvPr>
          <p:cNvSpPr txBox="1"/>
          <p:nvPr/>
        </p:nvSpPr>
        <p:spPr>
          <a:xfrm>
            <a:off x="3210991" y="1997060"/>
            <a:ext cx="3317348" cy="707886"/>
          </a:xfrm>
          <a:prstGeom prst="rect">
            <a:avLst/>
          </a:prstGeom>
          <a:noFill/>
        </p:spPr>
        <p:txBody>
          <a:bodyPr wrap="square" rtlCol="0">
            <a:spAutoFit/>
          </a:bodyPr>
          <a:lstStyle/>
          <a:p>
            <a:r>
              <a:rPr lang="en-US" sz="2000" b="1"/>
              <a:t>Dental and </a:t>
            </a:r>
            <a:br>
              <a:rPr lang="en-US" sz="2000" b="1"/>
            </a:br>
            <a:r>
              <a:rPr lang="en-US" sz="2000" b="1"/>
              <a:t>vision playbook </a:t>
            </a:r>
          </a:p>
        </p:txBody>
      </p:sp>
      <p:sp>
        <p:nvSpPr>
          <p:cNvPr id="31" name="TextBox 30">
            <a:extLst>
              <a:ext uri="{FF2B5EF4-FFF2-40B4-BE49-F238E27FC236}">
                <a16:creationId xmlns:a16="http://schemas.microsoft.com/office/drawing/2014/main" id="{35687B5F-FB0E-73A3-C104-F0CA1000AB7A}"/>
              </a:ext>
            </a:extLst>
          </p:cNvPr>
          <p:cNvSpPr txBox="1"/>
          <p:nvPr/>
        </p:nvSpPr>
        <p:spPr>
          <a:xfrm>
            <a:off x="3221039" y="4999300"/>
            <a:ext cx="3317348" cy="707886"/>
          </a:xfrm>
          <a:prstGeom prst="rect">
            <a:avLst/>
          </a:prstGeom>
          <a:noFill/>
        </p:spPr>
        <p:txBody>
          <a:bodyPr wrap="square" rtlCol="0">
            <a:spAutoFit/>
          </a:bodyPr>
          <a:lstStyle/>
          <a:p>
            <a:r>
              <a:rPr lang="en-US" sz="2000" b="1"/>
              <a:t>Dental and </a:t>
            </a:r>
            <a:br>
              <a:rPr lang="en-US" sz="2000" b="1"/>
            </a:br>
            <a:r>
              <a:rPr lang="en-US" sz="2000" b="1"/>
              <a:t>vision webinar </a:t>
            </a:r>
          </a:p>
        </p:txBody>
      </p:sp>
      <p:sp>
        <p:nvSpPr>
          <p:cNvPr id="32" name="TextBox 31">
            <a:extLst>
              <a:ext uri="{FF2B5EF4-FFF2-40B4-BE49-F238E27FC236}">
                <a16:creationId xmlns:a16="http://schemas.microsoft.com/office/drawing/2014/main" id="{E8D94FF0-506E-E0B6-1C9D-60BB0D414185}"/>
              </a:ext>
            </a:extLst>
          </p:cNvPr>
          <p:cNvSpPr txBox="1"/>
          <p:nvPr/>
        </p:nvSpPr>
        <p:spPr>
          <a:xfrm>
            <a:off x="3221039" y="3417427"/>
            <a:ext cx="3317348" cy="400110"/>
          </a:xfrm>
          <a:prstGeom prst="rect">
            <a:avLst/>
          </a:prstGeom>
          <a:noFill/>
        </p:spPr>
        <p:txBody>
          <a:bodyPr wrap="square" rtlCol="0">
            <a:spAutoFit/>
          </a:bodyPr>
          <a:lstStyle/>
          <a:p>
            <a:r>
              <a:rPr lang="en-US" sz="2000" b="1"/>
              <a:t>IGNITE pages</a:t>
            </a:r>
          </a:p>
        </p:txBody>
      </p:sp>
      <p:pic>
        <p:nvPicPr>
          <p:cNvPr id="35" name="Picture Placeholder 136">
            <a:extLst>
              <a:ext uri="{FF2B5EF4-FFF2-40B4-BE49-F238E27FC236}">
                <a16:creationId xmlns:a16="http://schemas.microsoft.com/office/drawing/2014/main" id="{A4965335-88F2-E996-02B5-BDB62E880CA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976778" y="3387534"/>
            <a:ext cx="1067246" cy="1067246"/>
          </a:xfrm>
          <a:prstGeom prst="rect">
            <a:avLst/>
          </a:prstGeom>
        </p:spPr>
      </p:pic>
      <p:pic>
        <p:nvPicPr>
          <p:cNvPr id="36" name="Picture Placeholder 94">
            <a:extLst>
              <a:ext uri="{FF2B5EF4-FFF2-40B4-BE49-F238E27FC236}">
                <a16:creationId xmlns:a16="http://schemas.microsoft.com/office/drawing/2014/main" id="{92B30543-D12D-6ED1-C670-13366CAEB032}"/>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6912671" y="3440367"/>
            <a:ext cx="1014413" cy="1014413"/>
          </a:xfrm>
          <a:prstGeom prst="rect">
            <a:avLst/>
          </a:prstGeom>
        </p:spPr>
      </p:pic>
      <p:sp>
        <p:nvSpPr>
          <p:cNvPr id="3" name="Slide Number Placeholder 8">
            <a:extLst>
              <a:ext uri="{FF2B5EF4-FFF2-40B4-BE49-F238E27FC236}">
                <a16:creationId xmlns:a16="http://schemas.microsoft.com/office/drawing/2014/main" id="{8F9B78D0-02B1-8616-F1B1-5118045E1F9E}"/>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32</a:t>
            </a:fld>
            <a:endParaRPr lang="en-US">
              <a:solidFill>
                <a:schemeClr val="tx1"/>
              </a:solidFill>
            </a:endParaRPr>
          </a:p>
        </p:txBody>
      </p:sp>
      <p:pic>
        <p:nvPicPr>
          <p:cNvPr id="5" name="Picture Placeholder 82">
            <a:extLst>
              <a:ext uri="{FF2B5EF4-FFF2-40B4-BE49-F238E27FC236}">
                <a16:creationId xmlns:a16="http://schemas.microsoft.com/office/drawing/2014/main" id="{AD4BF04C-CB6A-E709-602E-1384F467CDE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944566" y="1855472"/>
            <a:ext cx="950622" cy="950622"/>
          </a:xfrm>
          <a:prstGeom prst="rect">
            <a:avLst/>
          </a:prstGeom>
        </p:spPr>
      </p:pic>
      <p:pic>
        <p:nvPicPr>
          <p:cNvPr id="7" name="Picture Placeholder 76">
            <a:extLst>
              <a:ext uri="{FF2B5EF4-FFF2-40B4-BE49-F238E27FC236}">
                <a16:creationId xmlns:a16="http://schemas.microsoft.com/office/drawing/2014/main" id="{EC716F5C-47FB-F3C3-7428-E0F0CFA5C6C5}"/>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6944566" y="4875528"/>
            <a:ext cx="950622" cy="950622"/>
          </a:xfrm>
          <a:prstGeom prst="rect">
            <a:avLst/>
          </a:prstGeom>
        </p:spPr>
      </p:pic>
      <p:pic>
        <p:nvPicPr>
          <p:cNvPr id="9" name="Picture Placeholder 98">
            <a:extLst>
              <a:ext uri="{FF2B5EF4-FFF2-40B4-BE49-F238E27FC236}">
                <a16:creationId xmlns:a16="http://schemas.microsoft.com/office/drawing/2014/main" id="{C5337F18-A5A5-FED8-DF54-4FB740B8999E}"/>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2035090" y="4843932"/>
            <a:ext cx="950622" cy="950622"/>
          </a:xfrm>
          <a:prstGeom prst="rect">
            <a:avLst/>
          </a:prstGeom>
        </p:spPr>
      </p:pic>
      <p:pic>
        <p:nvPicPr>
          <p:cNvPr id="12" name="Picture Placeholder 84">
            <a:extLst>
              <a:ext uri="{FF2B5EF4-FFF2-40B4-BE49-F238E27FC236}">
                <a16:creationId xmlns:a16="http://schemas.microsoft.com/office/drawing/2014/main" id="{F49DDBFA-5512-B953-9083-E14DFC59B745}"/>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2035090" y="1875691"/>
            <a:ext cx="950622" cy="950622"/>
          </a:xfrm>
          <a:prstGeom prst="rect">
            <a:avLst/>
          </a:prstGeom>
        </p:spPr>
      </p:pic>
    </p:spTree>
    <p:extLst>
      <p:ext uri="{BB962C8B-B14F-4D97-AF65-F5344CB8AC3E}">
        <p14:creationId xmlns:p14="http://schemas.microsoft.com/office/powerpoint/2010/main" val="1536537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2D377-41DD-4A40-AF9A-5077536B3E77}"/>
              </a:ext>
            </a:extLst>
          </p:cNvPr>
          <p:cNvSpPr>
            <a:spLocks noGrp="1"/>
          </p:cNvSpPr>
          <p:nvPr>
            <p:ph type="title"/>
          </p:nvPr>
        </p:nvSpPr>
        <p:spPr/>
        <p:txBody>
          <a:bodyPr/>
          <a:lstStyle/>
          <a:p>
            <a:r>
              <a:rPr lang="en-US">
                <a:latin typeface="+mj-lt"/>
                <a:cs typeface="Calibri Light"/>
              </a:rPr>
              <a:t>Contact your local support team</a:t>
            </a:r>
            <a:endParaRPr lang="en-US">
              <a:latin typeface="+mj-lt"/>
            </a:endParaRPr>
          </a:p>
        </p:txBody>
      </p:sp>
      <p:grpSp>
        <p:nvGrpSpPr>
          <p:cNvPr id="40" name="Group 39">
            <a:extLst>
              <a:ext uri="{FF2B5EF4-FFF2-40B4-BE49-F238E27FC236}">
                <a16:creationId xmlns:a16="http://schemas.microsoft.com/office/drawing/2014/main" id="{89333EA1-4C46-7D04-A33C-E5B75A73185E}"/>
              </a:ext>
            </a:extLst>
          </p:cNvPr>
          <p:cNvGrpSpPr/>
          <p:nvPr/>
        </p:nvGrpSpPr>
        <p:grpSpPr>
          <a:xfrm>
            <a:off x="1878994" y="1190759"/>
            <a:ext cx="4866928" cy="3823500"/>
            <a:chOff x="1389281" y="1047750"/>
            <a:chExt cx="3486574" cy="2867625"/>
          </a:xfrm>
          <a:effectLst/>
        </p:grpSpPr>
        <p:grpSp>
          <p:nvGrpSpPr>
            <p:cNvPr id="41" name="Group 40">
              <a:extLst>
                <a:ext uri="{FF2B5EF4-FFF2-40B4-BE49-F238E27FC236}">
                  <a16:creationId xmlns:a16="http://schemas.microsoft.com/office/drawing/2014/main" id="{E7621086-7892-E40A-9DE4-AE39446D680A}"/>
                </a:ext>
              </a:extLst>
            </p:cNvPr>
            <p:cNvGrpSpPr/>
            <p:nvPr/>
          </p:nvGrpSpPr>
          <p:grpSpPr>
            <a:xfrm>
              <a:off x="1389281" y="1047750"/>
              <a:ext cx="3486574" cy="2867625"/>
              <a:chOff x="888999" y="1047750"/>
              <a:chExt cx="3486574" cy="2867625"/>
            </a:xfrm>
          </p:grpSpPr>
          <p:pic>
            <p:nvPicPr>
              <p:cNvPr id="43" name="Google Shape;480;p59">
                <a:extLst>
                  <a:ext uri="{FF2B5EF4-FFF2-40B4-BE49-F238E27FC236}">
                    <a16:creationId xmlns:a16="http://schemas.microsoft.com/office/drawing/2014/main" id="{1A2B79EA-11F2-6628-1AAA-0AA72826BB2C}"/>
                  </a:ext>
                </a:extLst>
              </p:cNvPr>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888999" y="1047750"/>
                <a:ext cx="3486574" cy="2867625"/>
              </a:xfrm>
              <a:prstGeom prst="rect">
                <a:avLst/>
              </a:prstGeom>
              <a:noFill/>
              <a:ln>
                <a:noFill/>
              </a:ln>
              <a:effectLst/>
            </p:spPr>
          </p:pic>
          <p:sp>
            <p:nvSpPr>
              <p:cNvPr id="44" name="Rectangle 43">
                <a:extLst>
                  <a:ext uri="{FF2B5EF4-FFF2-40B4-BE49-F238E27FC236}">
                    <a16:creationId xmlns:a16="http://schemas.microsoft.com/office/drawing/2014/main" id="{D985278D-A0F5-451C-E2D6-C86B22F45E0B}"/>
                  </a:ext>
                </a:extLst>
              </p:cNvPr>
              <p:cNvSpPr/>
              <p:nvPr/>
            </p:nvSpPr>
            <p:spPr>
              <a:xfrm>
                <a:off x="1009226" y="2800350"/>
                <a:ext cx="3246120" cy="234151"/>
              </a:xfrm>
              <a:prstGeom prst="rect">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286"/>
                <a:endParaRPr lang="en-US" sz="3733">
                  <a:solidFill>
                    <a:srgbClr val="53575A"/>
                  </a:solidFill>
                  <a:latin typeface="Calibri" panose="020F0502020204030204"/>
                </a:endParaRPr>
              </a:p>
            </p:txBody>
          </p:sp>
        </p:grpSp>
        <p:pic>
          <p:nvPicPr>
            <p:cNvPr id="42" name="Picture 3" descr="Graphical user interface, application&#10;&#10;Description automatically generated">
              <a:extLst>
                <a:ext uri="{FF2B5EF4-FFF2-40B4-BE49-F238E27FC236}">
                  <a16:creationId xmlns:a16="http://schemas.microsoft.com/office/drawing/2014/main" id="{D4683629-2A29-0FDA-44A3-087B1858F617}"/>
                </a:ext>
              </a:extLst>
            </p:cNvPr>
            <p:cNvPicPr>
              <a:picLocks noChangeAspect="1"/>
            </p:cNvPicPr>
            <p:nvPr/>
          </p:nvPicPr>
          <p:blipFill>
            <a:blip r:embed="rId4"/>
            <a:stretch>
              <a:fillRect/>
            </a:stretch>
          </p:blipFill>
          <p:spPr>
            <a:xfrm>
              <a:off x="1483811" y="1169795"/>
              <a:ext cx="3297513" cy="1864706"/>
            </a:xfrm>
            <a:prstGeom prst="rect">
              <a:avLst/>
            </a:prstGeom>
          </p:spPr>
        </p:pic>
      </p:grpSp>
      <p:sp>
        <p:nvSpPr>
          <p:cNvPr id="47" name="Rectangle 46">
            <a:extLst>
              <a:ext uri="{FF2B5EF4-FFF2-40B4-BE49-F238E27FC236}">
                <a16:creationId xmlns:a16="http://schemas.microsoft.com/office/drawing/2014/main" id="{A95A3B4D-8B11-EE03-185A-0F02B88D070F}"/>
              </a:ext>
            </a:extLst>
          </p:cNvPr>
          <p:cNvSpPr/>
          <p:nvPr/>
        </p:nvSpPr>
        <p:spPr>
          <a:xfrm>
            <a:off x="4605892" y="5209886"/>
            <a:ext cx="3297205" cy="742748"/>
          </a:xfrm>
          <a:prstGeom prst="rect">
            <a:avLst/>
          </a:prstGeom>
        </p:spPr>
        <p:txBody>
          <a:bodyPr wrap="none" lIns="0" tIns="0" rIns="0" bIns="0" anchor="ctr">
            <a:noAutofit/>
          </a:bodyPr>
          <a:lstStyle/>
          <a:p>
            <a:pPr algn="ctr" defTabSz="914286"/>
            <a:r>
              <a:rPr lang="en-US" sz="1600" err="1">
                <a:solidFill>
                  <a:srgbClr val="FFFFFF"/>
                </a:solidFill>
                <a:latin typeface="Calibri" panose="020F0502020204030204"/>
              </a:rPr>
              <a:t>IgniteWithHumana.com</a:t>
            </a:r>
            <a:r>
              <a:rPr lang="en-US" sz="1600">
                <a:solidFill>
                  <a:srgbClr val="FFFFFF"/>
                </a:solidFill>
                <a:latin typeface="Calibri" panose="020F0502020204030204"/>
              </a:rPr>
              <a:t>/support</a:t>
            </a:r>
          </a:p>
        </p:txBody>
      </p:sp>
      <p:sp>
        <p:nvSpPr>
          <p:cNvPr id="48" name="Title 1">
            <a:extLst>
              <a:ext uri="{FF2B5EF4-FFF2-40B4-BE49-F238E27FC236}">
                <a16:creationId xmlns:a16="http://schemas.microsoft.com/office/drawing/2014/main" id="{6C1BA724-BBC5-1717-9062-AE186699BDDD}"/>
              </a:ext>
            </a:extLst>
          </p:cNvPr>
          <p:cNvSpPr txBox="1">
            <a:spLocks/>
          </p:cNvSpPr>
          <p:nvPr/>
        </p:nvSpPr>
        <p:spPr>
          <a:xfrm>
            <a:off x="863499" y="5249629"/>
            <a:ext cx="4694104" cy="738664"/>
          </a:xfrm>
          <a:prstGeom prst="rect">
            <a:avLst/>
          </a:prstGeom>
        </p:spPr>
        <p:txBody>
          <a:bodyPr vert="horz" wrap="square" lIns="0" tIns="0" rIns="0" bIns="0" rtlCol="0" anchor="t">
            <a:spAutoFit/>
          </a:bodyPr>
          <a:lstStyle>
            <a:lvl1pPr algn="l" defTabSz="685835" rtl="0" eaLnBrk="1" latinLnBrk="0" hangingPunct="1">
              <a:lnSpc>
                <a:spcPct val="90000"/>
              </a:lnSpc>
              <a:spcBef>
                <a:spcPct val="0"/>
              </a:spcBef>
              <a:buNone/>
              <a:defRPr sz="2250" kern="1200">
                <a:solidFill>
                  <a:schemeClr val="accent2"/>
                </a:solidFill>
                <a:latin typeface="FS Humana" panose="02000506040000020004" pitchFamily="2" charset="77"/>
                <a:ea typeface="+mj-ea"/>
                <a:cs typeface="+mj-cs"/>
              </a:defRPr>
            </a:lvl1pPr>
          </a:lstStyle>
          <a:p>
            <a:pPr defTabSz="914424">
              <a:lnSpc>
                <a:spcPct val="100000"/>
              </a:lnSpc>
            </a:pPr>
            <a:r>
              <a:rPr lang="en-US" sz="2400">
                <a:solidFill>
                  <a:srgbClr val="497728"/>
                </a:solidFill>
                <a:latin typeface="Calibri" panose="020F0502020204030204"/>
                <a:cs typeface="Calibri Light"/>
              </a:rPr>
              <a:t>Find contact information for </a:t>
            </a:r>
            <a:br>
              <a:rPr lang="en-US" sz="2400">
                <a:solidFill>
                  <a:srgbClr val="497728"/>
                </a:solidFill>
                <a:latin typeface="Calibri" panose="020F0502020204030204"/>
                <a:cs typeface="Calibri Light"/>
              </a:rPr>
            </a:br>
            <a:r>
              <a:rPr lang="en-US" sz="2400">
                <a:solidFill>
                  <a:srgbClr val="497728"/>
                </a:solidFill>
                <a:latin typeface="Calibri" panose="020F0502020204030204"/>
                <a:cs typeface="Calibri Light"/>
              </a:rPr>
              <a:t>your local support team.</a:t>
            </a:r>
            <a:endParaRPr lang="en-US" sz="2400">
              <a:solidFill>
                <a:srgbClr val="497728"/>
              </a:solidFill>
              <a:latin typeface="Calibri" panose="020F0502020204030204"/>
            </a:endParaRPr>
          </a:p>
        </p:txBody>
      </p:sp>
      <p:sp>
        <p:nvSpPr>
          <p:cNvPr id="51" name="TextBox 50">
            <a:extLst>
              <a:ext uri="{FF2B5EF4-FFF2-40B4-BE49-F238E27FC236}">
                <a16:creationId xmlns:a16="http://schemas.microsoft.com/office/drawing/2014/main" id="{348E6E62-8877-DBA6-FF80-4939E3BE720C}"/>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52" name="Rectangle 51">
            <a:extLst>
              <a:ext uri="{FF2B5EF4-FFF2-40B4-BE49-F238E27FC236}">
                <a16:creationId xmlns:a16="http://schemas.microsoft.com/office/drawing/2014/main" id="{EA76379C-922E-97BC-6C3D-54B27B007879}"/>
              </a:ext>
            </a:extLst>
          </p:cNvPr>
          <p:cNvSpPr/>
          <p:nvPr/>
        </p:nvSpPr>
        <p:spPr>
          <a:xfrm>
            <a:off x="8472488" y="-17481"/>
            <a:ext cx="3719512" cy="6875481"/>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54" name="TextBox 53">
            <a:extLst>
              <a:ext uri="{FF2B5EF4-FFF2-40B4-BE49-F238E27FC236}">
                <a16:creationId xmlns:a16="http://schemas.microsoft.com/office/drawing/2014/main" id="{2B9DB749-87AB-C74B-6BDE-5903BD1A1FC1}"/>
              </a:ext>
            </a:extLst>
          </p:cNvPr>
          <p:cNvSpPr txBox="1"/>
          <p:nvPr/>
        </p:nvSpPr>
        <p:spPr>
          <a:xfrm>
            <a:off x="9034919" y="3859078"/>
            <a:ext cx="2540963" cy="1292662"/>
          </a:xfrm>
          <a:prstGeom prst="rect">
            <a:avLst/>
          </a:prstGeom>
          <a:noFill/>
        </p:spPr>
        <p:txBody>
          <a:bodyPr wrap="square" rtlCol="0">
            <a:spAutoFit/>
          </a:bodyPr>
          <a:lstStyle/>
          <a:p>
            <a:pPr algn="ctr"/>
            <a:r>
              <a:rPr lang="en-US" sz="2000">
                <a:solidFill>
                  <a:schemeClr val="tx2"/>
                </a:solidFill>
              </a:rPr>
              <a:t>Contact Agent Support for technical and enrollment questions</a:t>
            </a:r>
          </a:p>
          <a:p>
            <a:endParaRPr lang="en-US">
              <a:solidFill>
                <a:schemeClr val="tx2"/>
              </a:solidFill>
            </a:endParaRPr>
          </a:p>
        </p:txBody>
      </p:sp>
      <p:sp>
        <p:nvSpPr>
          <p:cNvPr id="56" name="Oval 55">
            <a:extLst>
              <a:ext uri="{FF2B5EF4-FFF2-40B4-BE49-F238E27FC236}">
                <a16:creationId xmlns:a16="http://schemas.microsoft.com/office/drawing/2014/main" id="{9D8B99DC-9613-DCFA-E3E4-B163BDB4C2BC}"/>
              </a:ext>
            </a:extLst>
          </p:cNvPr>
          <p:cNvSpPr/>
          <p:nvPr/>
        </p:nvSpPr>
        <p:spPr>
          <a:xfrm>
            <a:off x="9238873" y="1706260"/>
            <a:ext cx="1936511" cy="1936511"/>
          </a:xfrm>
          <a:prstGeom prst="ellipse">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7" name="Picture Placeholder 100">
            <a:extLst>
              <a:ext uri="{FF2B5EF4-FFF2-40B4-BE49-F238E27FC236}">
                <a16:creationId xmlns:a16="http://schemas.microsoft.com/office/drawing/2014/main" id="{1F272B81-81EA-32AC-BD5B-7465EA484A64}"/>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9357847" y="1814042"/>
            <a:ext cx="1712652" cy="1712652"/>
          </a:xfrm>
          <a:prstGeom prst="rect">
            <a:avLst/>
          </a:prstGeom>
        </p:spPr>
      </p:pic>
      <p:sp>
        <p:nvSpPr>
          <p:cNvPr id="62" name="Rounded Rectangle 61">
            <a:extLst>
              <a:ext uri="{FF2B5EF4-FFF2-40B4-BE49-F238E27FC236}">
                <a16:creationId xmlns:a16="http://schemas.microsoft.com/office/drawing/2014/main" id="{EC394E24-DBB5-5419-FD1B-F95679FBBAEA}"/>
              </a:ext>
            </a:extLst>
          </p:cNvPr>
          <p:cNvSpPr/>
          <p:nvPr/>
        </p:nvSpPr>
        <p:spPr>
          <a:xfrm>
            <a:off x="4605892" y="5292407"/>
            <a:ext cx="3395756" cy="653108"/>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63" name="Title 1">
            <a:extLst>
              <a:ext uri="{FF2B5EF4-FFF2-40B4-BE49-F238E27FC236}">
                <a16:creationId xmlns:a16="http://schemas.microsoft.com/office/drawing/2014/main" id="{6E75E46E-B760-ADAB-312E-AA07E52E8EEB}"/>
              </a:ext>
            </a:extLst>
          </p:cNvPr>
          <p:cNvSpPr txBox="1">
            <a:spLocks/>
          </p:cNvSpPr>
          <p:nvPr/>
        </p:nvSpPr>
        <p:spPr>
          <a:xfrm>
            <a:off x="3956718" y="5481716"/>
            <a:ext cx="4694104" cy="249299"/>
          </a:xfrm>
          <a:prstGeom prst="rect">
            <a:avLst/>
          </a:prstGeom>
        </p:spPr>
        <p:txBody>
          <a:bodyPr vert="horz" wrap="square" lIns="0" tIns="0" rIns="0" bIns="0" rtlCol="0" anchor="t">
            <a:spAutoFit/>
          </a:bodyPr>
          <a:lstStyle>
            <a:lvl1pPr algn="l" defTabSz="685835" rtl="0" eaLnBrk="1" latinLnBrk="0" hangingPunct="1">
              <a:lnSpc>
                <a:spcPct val="90000"/>
              </a:lnSpc>
              <a:spcBef>
                <a:spcPct val="0"/>
              </a:spcBef>
              <a:buNone/>
              <a:defRPr sz="2250" kern="1200">
                <a:solidFill>
                  <a:schemeClr val="accent2"/>
                </a:solidFill>
                <a:latin typeface="FS Humana" panose="02000506040000020004" pitchFamily="2" charset="77"/>
                <a:ea typeface="+mj-ea"/>
                <a:cs typeface="+mj-cs"/>
              </a:defRPr>
            </a:lvl1pPr>
          </a:lstStyle>
          <a:p>
            <a:pPr algn="ctr" defTabSz="914286"/>
            <a:r>
              <a:rPr lang="en-US" sz="1800" err="1">
                <a:solidFill>
                  <a:srgbClr val="FFFFFF"/>
                </a:solidFill>
                <a:latin typeface="Calibri" panose="020F0502020204030204"/>
              </a:rPr>
              <a:t>IgniteWithHumana.com</a:t>
            </a:r>
            <a:r>
              <a:rPr lang="en-US" sz="1800">
                <a:solidFill>
                  <a:srgbClr val="FFFFFF"/>
                </a:solidFill>
                <a:latin typeface="Calibri" panose="020F0502020204030204"/>
              </a:rPr>
              <a:t>/support</a:t>
            </a:r>
          </a:p>
        </p:txBody>
      </p:sp>
      <p:sp>
        <p:nvSpPr>
          <p:cNvPr id="3" name="Slide Number Placeholder 8">
            <a:extLst>
              <a:ext uri="{FF2B5EF4-FFF2-40B4-BE49-F238E27FC236}">
                <a16:creationId xmlns:a16="http://schemas.microsoft.com/office/drawing/2014/main" id="{DBDFBF95-08B9-7EB9-0708-61E950E7A063}"/>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33</a:t>
            </a:fld>
            <a:endParaRPr lang="en-US">
              <a:solidFill>
                <a:schemeClr val="tx1"/>
              </a:solidFill>
            </a:endParaRPr>
          </a:p>
        </p:txBody>
      </p:sp>
    </p:spTree>
    <p:extLst>
      <p:ext uri="{BB962C8B-B14F-4D97-AF65-F5344CB8AC3E}">
        <p14:creationId xmlns:p14="http://schemas.microsoft.com/office/powerpoint/2010/main" val="20559725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AEA6C689-B205-17E7-AA2F-EC1B0B8D41A1}"/>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34</a:t>
            </a:fld>
            <a:endParaRPr lang="en-US">
              <a:solidFill>
                <a:schemeClr val="tx1"/>
              </a:solidFill>
            </a:endParaRPr>
          </a:p>
        </p:txBody>
      </p:sp>
      <p:sp>
        <p:nvSpPr>
          <p:cNvPr id="5" name="TextBox 4">
            <a:extLst>
              <a:ext uri="{FF2B5EF4-FFF2-40B4-BE49-F238E27FC236}">
                <a16:creationId xmlns:a16="http://schemas.microsoft.com/office/drawing/2014/main" id="{D9A2201F-E8A3-8B42-1D4F-79DEB9185567}"/>
              </a:ext>
            </a:extLst>
          </p:cNvPr>
          <p:cNvSpPr txBox="1"/>
          <p:nvPr/>
        </p:nvSpPr>
        <p:spPr>
          <a:xfrm>
            <a:off x="3987800" y="2612629"/>
            <a:ext cx="4216400" cy="1107996"/>
          </a:xfrm>
          <a:prstGeom prst="rect">
            <a:avLst/>
          </a:prstGeom>
          <a:noFill/>
        </p:spPr>
        <p:txBody>
          <a:bodyPr wrap="square" rtlCol="0">
            <a:spAutoFit/>
          </a:bodyPr>
          <a:lstStyle/>
          <a:p>
            <a:pPr algn="ctr"/>
            <a:r>
              <a:rPr lang="en-US" sz="6600">
                <a:solidFill>
                  <a:schemeClr val="tx2"/>
                </a:solidFill>
                <a:latin typeface="+mj-lt"/>
                <a:ea typeface="Lato Semibold" panose="020F0502020204030203" pitchFamily="34" charset="0"/>
                <a:cs typeface="Lato Semibold" panose="020F0502020204030203" pitchFamily="34" charset="0"/>
              </a:rPr>
              <a:t>Thank you</a:t>
            </a:r>
            <a:endParaRPr lang="ru-RU" sz="6600">
              <a:solidFill>
                <a:schemeClr val="tx2"/>
              </a:solidFill>
              <a:latin typeface="+mj-lt"/>
              <a:ea typeface="Lato Semibold" panose="020F0502020204030203" pitchFamily="34" charset="0"/>
              <a:cs typeface="Lato Semibold" panose="020F0502020204030203" pitchFamily="34" charset="0"/>
            </a:endParaRPr>
          </a:p>
        </p:txBody>
      </p:sp>
      <p:pic>
        <p:nvPicPr>
          <p:cNvPr id="8" name="Picture 7" title="Humana logo">
            <a:extLst>
              <a:ext uri="{FF2B5EF4-FFF2-40B4-BE49-F238E27FC236}">
                <a16:creationId xmlns:a16="http://schemas.microsoft.com/office/drawing/2014/main" id="{490E52D5-A327-1E4D-351F-8D2277913A9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2037" y="5459259"/>
            <a:ext cx="2147927" cy="935568"/>
          </a:xfrm>
          <a:prstGeom prst="rect">
            <a:avLst/>
          </a:prstGeom>
        </p:spPr>
      </p:pic>
    </p:spTree>
    <p:extLst>
      <p:ext uri="{BB962C8B-B14F-4D97-AF65-F5344CB8AC3E}">
        <p14:creationId xmlns:p14="http://schemas.microsoft.com/office/powerpoint/2010/main" val="19183204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69B2F-3365-D8BE-4403-C98B8D645577}"/>
              </a:ext>
            </a:extLst>
          </p:cNvPr>
          <p:cNvSpPr>
            <a:spLocks noGrp="1"/>
          </p:cNvSpPr>
          <p:nvPr>
            <p:ph type="title"/>
          </p:nvPr>
        </p:nvSpPr>
        <p:spPr/>
        <p:txBody>
          <a:bodyPr/>
          <a:lstStyle/>
          <a:p>
            <a:r>
              <a:rPr lang="en-US"/>
              <a:t>Sources </a:t>
            </a:r>
          </a:p>
        </p:txBody>
      </p:sp>
      <p:sp>
        <p:nvSpPr>
          <p:cNvPr id="3" name="Content Placeholder 2">
            <a:extLst>
              <a:ext uri="{FF2B5EF4-FFF2-40B4-BE49-F238E27FC236}">
                <a16:creationId xmlns:a16="http://schemas.microsoft.com/office/drawing/2014/main" id="{E20BA4F9-5F7E-65B0-7CF5-DA6036820A85}"/>
              </a:ext>
            </a:extLst>
          </p:cNvPr>
          <p:cNvSpPr>
            <a:spLocks noGrp="1"/>
          </p:cNvSpPr>
          <p:nvPr>
            <p:ph idx="4294967295"/>
          </p:nvPr>
        </p:nvSpPr>
        <p:spPr>
          <a:xfrm>
            <a:off x="1263396" y="1358900"/>
            <a:ext cx="9982200" cy="4749800"/>
          </a:xfrm>
        </p:spPr>
        <p:txBody>
          <a:bodyPr vert="horz" lIns="0" tIns="0" rIns="0" bIns="0" rtlCol="0" anchor="t">
            <a:normAutofit/>
          </a:bodyPr>
          <a:lstStyle/>
          <a:p>
            <a:pPr marL="342900" indent="-342900">
              <a:buAutoNum type="arabicPeriod"/>
            </a:pPr>
            <a:r>
              <a:rPr lang="en-US" sz="1400" dirty="0"/>
              <a:t>Michael Sainato, “</a:t>
            </a:r>
            <a:r>
              <a:rPr lang="en-US" sz="1400" i="0" dirty="0">
                <a:effectLst/>
              </a:rPr>
              <a:t>Your mouth becomes a minefield’: the Americans who can’t afford the dentist,” theguardian.com, last accessed March 17, 2023, </a:t>
            </a:r>
            <a:r>
              <a:rPr lang="en-US" sz="1400" i="0" dirty="0">
                <a:effectLst/>
                <a:hlinkClick r:id="rId2">
                  <a:extLst>
                    <a:ext uri="{A12FA001-AC4F-418D-AE19-62706E023703}">
                      <ahyp:hlinkClr xmlns:ahyp="http://schemas.microsoft.com/office/drawing/2018/hyperlinkcolor" val="tx"/>
                    </a:ext>
                  </a:extLst>
                </a:hlinkClick>
              </a:rPr>
              <a:t>https://www.theguardian.com/us-news/2021/may/04/americans-dental-dentist-teeth-health-insurance</a:t>
            </a:r>
            <a:r>
              <a:rPr lang="en-US" sz="1400" i="0" dirty="0">
                <a:effectLst/>
              </a:rPr>
              <a:t>.</a:t>
            </a:r>
          </a:p>
          <a:p>
            <a:pPr marL="342900" indent="-342900">
              <a:buAutoNum type="arabicPeriod"/>
            </a:pPr>
            <a:r>
              <a:rPr lang="en-US" sz="1400" i="0" dirty="0">
                <a:effectLst/>
              </a:rPr>
              <a:t>“Facts about Adult Oral Health,” Centers for Disease Control and Prevention, last accessed March 17, 2023, </a:t>
            </a:r>
            <a:r>
              <a:rPr lang="en-US" sz="1400" i="0" dirty="0">
                <a:effectLst/>
                <a:hlinkClick r:id="rId3"/>
              </a:rPr>
              <a:t>https://www.cdc.gov/oralhealth/basics/adult-oral-health/index.html</a:t>
            </a:r>
            <a:r>
              <a:rPr lang="en-US" sz="1400" i="0" dirty="0">
                <a:effectLst/>
              </a:rPr>
              <a:t>.</a:t>
            </a:r>
            <a:endParaRPr lang="en-US" sz="1400" i="0" dirty="0">
              <a:effectLst/>
              <a:cs typeface="Calibri"/>
            </a:endParaRPr>
          </a:p>
          <a:p>
            <a:pPr marL="342900" indent="-342900">
              <a:buFont typeface="Arial" panose="020B0604020202020204" pitchFamily="34" charset="0"/>
              <a:buAutoNum type="arabicPeriod"/>
            </a:pPr>
            <a:r>
              <a:rPr lang="en-US" sz="1400" i="0" dirty="0">
                <a:effectLst/>
              </a:rPr>
              <a:t>“Fast Facts about Vision Loss,” Centers for Disease Control and Prevention, last accessed March 17, 2023, </a:t>
            </a:r>
            <a:r>
              <a:rPr lang="en-US" sz="1400" i="0" dirty="0">
                <a:effectLst/>
                <a:hlinkClick r:id="rId4"/>
              </a:rPr>
              <a:t>https://www.cdc.gov/visionhealth/basics/ced/fastfacts.htm</a:t>
            </a:r>
            <a:r>
              <a:rPr lang="en-US" sz="1400" i="0" dirty="0">
                <a:effectLst/>
              </a:rPr>
              <a:t>.</a:t>
            </a:r>
            <a:endParaRPr lang="en-US" sz="1400" i="0" dirty="0">
              <a:effectLst/>
              <a:cs typeface="Calibri"/>
            </a:endParaRPr>
          </a:p>
          <a:p>
            <a:pPr marL="342900" indent="-342900">
              <a:buFont typeface="Arial" panose="020B0604020202020204" pitchFamily="34" charset="0"/>
              <a:buAutoNum type="arabicPeriod"/>
            </a:pPr>
            <a:r>
              <a:rPr lang="en-US" sz="1400" i="0" dirty="0">
                <a:effectLst/>
              </a:rPr>
              <a:t>”Baby Boomers: </a:t>
            </a:r>
            <a:r>
              <a:rPr lang="en-US" sz="1400" dirty="0"/>
              <a:t>T</a:t>
            </a:r>
            <a:r>
              <a:rPr lang="en-US" sz="1400" i="0" dirty="0">
                <a:effectLst/>
              </a:rPr>
              <a:t>he Most Important Consumer?,” The Conference Board, last accessed March 17, 2023,</a:t>
            </a:r>
            <a:r>
              <a:rPr lang="en-US" sz="1400" dirty="0"/>
              <a:t> </a:t>
            </a:r>
            <a:endParaRPr lang="en-US" sz="1400" i="0" dirty="0">
              <a:effectLst/>
              <a:cs typeface="Calibri"/>
            </a:endParaRPr>
          </a:p>
          <a:p>
            <a:pPr marL="342900" indent="-342900">
              <a:buFont typeface="Arial" panose="020B0604020202020204" pitchFamily="34" charset="0"/>
              <a:buAutoNum type="arabicPeriod"/>
            </a:pPr>
            <a:r>
              <a:rPr lang="en-US" sz="1400" i="0" dirty="0">
                <a:effectLst/>
                <a:hlinkClick r:id="rId5"/>
              </a:rPr>
              <a:t>https://www.conference-board.org/podcasts/ceo-perspectives/Baby-Boomers-The-Most-Important-Consumer</a:t>
            </a:r>
            <a:r>
              <a:rPr lang="en-US" sz="1400" i="0" dirty="0">
                <a:effectLst/>
              </a:rPr>
              <a:t>.</a:t>
            </a:r>
            <a:endParaRPr lang="en-US" sz="1400" i="0" dirty="0">
              <a:effectLst/>
              <a:cs typeface="Calibri"/>
            </a:endParaRPr>
          </a:p>
          <a:p>
            <a:pPr marL="342900" indent="-342900">
              <a:buFont typeface="Arial" panose="020B0604020202020204" pitchFamily="34" charset="0"/>
              <a:buAutoNum type="arabicPeriod"/>
            </a:pPr>
            <a:r>
              <a:rPr lang="en-US" sz="1400" b="0" i="0" dirty="0">
                <a:effectLst/>
              </a:rPr>
              <a:t>Stewart Gandolf, Chief Executive Officer</a:t>
            </a:r>
            <a:r>
              <a:rPr lang="en-US" sz="1400" dirty="0">
                <a:solidFill>
                  <a:srgbClr val="004987"/>
                </a:solidFill>
                <a:latin typeface="Roboto"/>
                <a:ea typeface="Roboto"/>
                <a:cs typeface="Roboto"/>
              </a:rPr>
              <a:t>, “</a:t>
            </a:r>
            <a:r>
              <a:rPr lang="en-US" sz="1400" i="0" dirty="0">
                <a:effectLst/>
              </a:rPr>
              <a:t>How to Market to 65 Million Generation X Consumers to Win Their Business &amp; Loyalty,” last accessed March 17, 2023, </a:t>
            </a:r>
            <a:r>
              <a:rPr lang="en-US" sz="1400" i="0" dirty="0">
                <a:effectLst/>
                <a:hlinkClick r:id="rId6"/>
              </a:rPr>
              <a:t>https://healthcaresuccess.com/blog/healthcare-marketing-agency/how-to-market-to-65-million-generation-x-consumers-to-win-their-business-loyalty.html</a:t>
            </a:r>
            <a:r>
              <a:rPr lang="en-US" sz="1400" i="0" dirty="0">
                <a:effectLst/>
              </a:rPr>
              <a:t>.</a:t>
            </a:r>
            <a:endParaRPr lang="en-US" sz="1400" i="0" dirty="0">
              <a:effectLst/>
              <a:cs typeface="Calibri"/>
            </a:endParaRPr>
          </a:p>
          <a:p>
            <a:pPr marL="342900" indent="-342900">
              <a:buFont typeface="Arial" panose="020B0604020202020204" pitchFamily="34" charset="0"/>
              <a:buAutoNum type="arabicPeriod"/>
            </a:pPr>
            <a:r>
              <a:rPr lang="en-US" sz="1400" dirty="0"/>
              <a:t>“A closer look at the health of millennials,” BlueCross, Blue Shield, </a:t>
            </a:r>
            <a:r>
              <a:rPr lang="en-US" sz="1400" i="0" dirty="0">
                <a:effectLst/>
              </a:rPr>
              <a:t>last accessed March 17, 2023, https://www.bcbs.com/smarter-better-healthcare/infographic/health-of-millennials.</a:t>
            </a:r>
            <a:endParaRPr lang="en-US" sz="1400" i="0" dirty="0">
              <a:effectLst/>
              <a:cs typeface="Calibri"/>
            </a:endParaRPr>
          </a:p>
          <a:p>
            <a:pPr marL="342900" indent="-342900">
              <a:buFont typeface="Arial" panose="020B0604020202020204" pitchFamily="34" charset="0"/>
              <a:buAutoNum type="arabicPeriod"/>
            </a:pPr>
            <a:r>
              <a:rPr lang="en-US" sz="1400" i="0" dirty="0">
                <a:effectLst/>
              </a:rPr>
              <a:t>“Generation Z in the USA,” GWI.com, last accessed March 17, 2023, https://304927.fs1.hubspotusercontent-na1.net/hubfs/304927/GWI%20Gen%20Z%20US%20-%20website.pdf?utm_medium=email&amp;_hsmi=205563448&amp;_hsenc=p2ANqtz--FbCNp4elnZUeTvKlAi2Z8QL6AfM4bredAZbGSAD0IsgZd4jq6yubPmI-G38H0Flw8OCJ3es1Ap57c1QOpfGShcaGjbg&amp;utm_content=205563448&amp;utm_source=hs_automation</a:t>
            </a:r>
            <a:r>
              <a:rPr lang="en-US" sz="1400" dirty="0"/>
              <a:t>, “Millennials: A Marketer’s Manual,” GWI.com, </a:t>
            </a:r>
            <a:r>
              <a:rPr lang="en-US" sz="1400" i="0" dirty="0">
                <a:effectLst/>
              </a:rPr>
              <a:t>last accessed March 17, 2023, </a:t>
            </a:r>
            <a:r>
              <a:rPr lang="en-US" sz="1400" i="0" dirty="0">
                <a:effectLst/>
                <a:hlinkClick r:id="rId7">
                  <a:extLst>
                    <a:ext uri="{A12FA001-AC4F-418D-AE19-62706E023703}">
                      <ahyp:hlinkClr xmlns:ahyp="http://schemas.microsoft.com/office/drawing/2018/hyperlinkcolor" val="tx"/>
                    </a:ext>
                  </a:extLst>
                </a:hlinkClick>
              </a:rPr>
              <a:t>https://www.gwi.com/reports/millennial-marketers-guide</a:t>
            </a:r>
            <a:r>
              <a:rPr lang="en-US" sz="1400" i="0" dirty="0">
                <a:effectLst/>
              </a:rPr>
              <a:t>.</a:t>
            </a:r>
            <a:endParaRPr lang="en-US" sz="1400" i="0" dirty="0">
              <a:effectLst/>
              <a:cs typeface="Calibri"/>
            </a:endParaRPr>
          </a:p>
          <a:p>
            <a:pPr marL="342900" indent="-342900">
              <a:buFont typeface="Arial" panose="020B0604020202020204" pitchFamily="34" charset="0"/>
              <a:buAutoNum type="arabicPeriod"/>
            </a:pPr>
            <a:r>
              <a:rPr lang="en-US" sz="1400" dirty="0"/>
              <a:t>“Connecting the dots: Discover the trends that’ll dominate the US in 2023,” GWI.com</a:t>
            </a:r>
            <a:r>
              <a:rPr lang="en-US" sz="1400" i="0" dirty="0">
                <a:effectLst/>
              </a:rPr>
              <a:t>, last accessed March 17, 2023, https://www.gwi.com/hubfs/CTD%202023/CTD%202023%20USA.pdf?utm_campaign=FY23_CC_ALL_GL_CTD&amp;utm_medium=email&amp;_hsmi=232567272&amp;_hsenc=p2ANqtz-9eW2EJCdj2vJXPqBHO7P9YPTjlRA5KVLcsWtVRJGIuBvKoVLft_FWrm125kVZlzPYyySfQ8dnkb-B1Pft7Jkp9OJAUxg&amp;utm_content=232567272&amp;utm_source=hs_automation.</a:t>
            </a:r>
            <a:endParaRPr lang="en-US" sz="1400" i="0" dirty="0">
              <a:effectLst/>
              <a:cs typeface="Calibri"/>
            </a:endParaRPr>
          </a:p>
          <a:p>
            <a:pPr marL="342900" indent="-342900">
              <a:buFont typeface="Arial" panose="020B0604020202020204" pitchFamily="34" charset="0"/>
              <a:buAutoNum type="arabicPeriod"/>
            </a:pPr>
            <a:endParaRPr lang="en-US" sz="1400" i="0">
              <a:effectLst/>
            </a:endParaRPr>
          </a:p>
          <a:p>
            <a:pPr marL="342900" indent="-342900">
              <a:buFont typeface="Arial" panose="020B0604020202020204" pitchFamily="34" charset="0"/>
              <a:buAutoNum type="arabicPeriod"/>
            </a:pPr>
            <a:endParaRPr lang="en-US" sz="1400" i="0">
              <a:effectLst/>
            </a:endParaRPr>
          </a:p>
          <a:p>
            <a:pPr marL="342900" indent="-342900">
              <a:buFont typeface="Arial" panose="020B0604020202020204" pitchFamily="34" charset="0"/>
              <a:buAutoNum type="arabicPeriod"/>
            </a:pPr>
            <a:endParaRPr lang="en-US" sz="1800" i="0">
              <a:effectLst/>
            </a:endParaRPr>
          </a:p>
          <a:p>
            <a:pPr marL="342900" indent="-342900">
              <a:buFont typeface="Arial" panose="020B0604020202020204" pitchFamily="34" charset="0"/>
              <a:buAutoNum type="arabicPeriod"/>
            </a:pPr>
            <a:endParaRPr lang="en-US" sz="1800" i="0">
              <a:effectLst/>
            </a:endParaRPr>
          </a:p>
          <a:p>
            <a:pPr marL="342900" indent="-342900">
              <a:buAutoNum type="arabicPeriod"/>
            </a:pPr>
            <a:endParaRPr lang="en-US" sz="1800" i="0">
              <a:effectLst/>
            </a:endParaRPr>
          </a:p>
          <a:p>
            <a:pPr marL="0" indent="0">
              <a:buNone/>
            </a:pPr>
            <a:endParaRPr lang="en-US" sz="1800"/>
          </a:p>
        </p:txBody>
      </p:sp>
      <p:sp>
        <p:nvSpPr>
          <p:cNvPr id="4" name="Slide Number Placeholder 8">
            <a:extLst>
              <a:ext uri="{FF2B5EF4-FFF2-40B4-BE49-F238E27FC236}">
                <a16:creationId xmlns:a16="http://schemas.microsoft.com/office/drawing/2014/main" id="{5919D2CF-D291-5778-E06C-6D1A1DEB56EA}"/>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35</a:t>
            </a:fld>
            <a:endParaRPr lang="en-US">
              <a:solidFill>
                <a:schemeClr val="tx1"/>
              </a:solidFill>
            </a:endParaRPr>
          </a:p>
        </p:txBody>
      </p:sp>
    </p:spTree>
    <p:extLst>
      <p:ext uri="{BB962C8B-B14F-4D97-AF65-F5344CB8AC3E}">
        <p14:creationId xmlns:p14="http://schemas.microsoft.com/office/powerpoint/2010/main" val="2754563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43D59E7-8396-8766-9026-145A63705117}"/>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16" name="Picture Placeholder 78">
            <a:extLst>
              <a:ext uri="{FF2B5EF4-FFF2-40B4-BE49-F238E27FC236}">
                <a16:creationId xmlns:a16="http://schemas.microsoft.com/office/drawing/2014/main" id="{89E9BB79-9A38-B648-8824-1F301054748A}"/>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252391" y="3976754"/>
            <a:ext cx="845120" cy="845120"/>
          </a:xfrm>
          <a:prstGeom prst="rect">
            <a:avLst/>
          </a:prstGeom>
        </p:spPr>
      </p:pic>
      <p:pic>
        <p:nvPicPr>
          <p:cNvPr id="18" name="Picture Placeholder 82">
            <a:extLst>
              <a:ext uri="{FF2B5EF4-FFF2-40B4-BE49-F238E27FC236}">
                <a16:creationId xmlns:a16="http://schemas.microsoft.com/office/drawing/2014/main" id="{9F16F420-7067-CD3D-92BE-488D568B0B7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252391" y="2189336"/>
            <a:ext cx="845120" cy="845120"/>
          </a:xfrm>
          <a:prstGeom prst="rect">
            <a:avLst/>
          </a:prstGeom>
        </p:spPr>
      </p:pic>
      <p:sp>
        <p:nvSpPr>
          <p:cNvPr id="28" name="Content Placeholder 2">
            <a:extLst>
              <a:ext uri="{FF2B5EF4-FFF2-40B4-BE49-F238E27FC236}">
                <a16:creationId xmlns:a16="http://schemas.microsoft.com/office/drawing/2014/main" id="{2AA93F73-0885-934E-CEF4-759E1CBAB956}"/>
              </a:ext>
            </a:extLst>
          </p:cNvPr>
          <p:cNvSpPr txBox="1">
            <a:spLocks/>
          </p:cNvSpPr>
          <p:nvPr/>
        </p:nvSpPr>
        <p:spPr>
          <a:xfrm>
            <a:off x="2397126" y="2198491"/>
            <a:ext cx="2221584" cy="1683928"/>
          </a:xfrm>
          <a:prstGeom prst="rect">
            <a:avLst/>
          </a:prstGeom>
        </p:spPr>
        <p:txBody>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2600"/>
              <a:t>Expand your suite of products</a:t>
            </a:r>
          </a:p>
        </p:txBody>
      </p:sp>
      <p:sp>
        <p:nvSpPr>
          <p:cNvPr id="29" name="TextBox 28">
            <a:extLst>
              <a:ext uri="{FF2B5EF4-FFF2-40B4-BE49-F238E27FC236}">
                <a16:creationId xmlns:a16="http://schemas.microsoft.com/office/drawing/2014/main" id="{451A7575-A661-8EF6-6427-51B2BAB178ED}"/>
              </a:ext>
            </a:extLst>
          </p:cNvPr>
          <p:cNvSpPr txBox="1"/>
          <p:nvPr/>
        </p:nvSpPr>
        <p:spPr>
          <a:xfrm>
            <a:off x="5379070" y="2083985"/>
            <a:ext cx="5734253" cy="2376997"/>
          </a:xfrm>
          <a:prstGeom prst="rect">
            <a:avLst/>
          </a:prstGeom>
          <a:noFill/>
        </p:spPr>
        <p:txBody>
          <a:bodyPr wrap="square" lIns="91440" tIns="45720" rIns="91440" bIns="45720" rtlCol="0" anchor="t">
            <a:spAutoFit/>
          </a:bodyPr>
          <a:lstStyle/>
          <a:p>
            <a:pPr algn="ctr">
              <a:lnSpc>
                <a:spcPct val="107000"/>
              </a:lnSpc>
              <a:spcAft>
                <a:spcPts val="800"/>
              </a:spcAft>
            </a:pPr>
            <a:r>
              <a:rPr lang="en-US" sz="2800">
                <a:solidFill>
                  <a:schemeClr val="accent2"/>
                </a:solidFill>
                <a:effectLst/>
                <a:latin typeface="Calibri"/>
                <a:ea typeface="Calibri" panose="020F0502020204030204" pitchFamily="34" charset="0"/>
                <a:cs typeface="Times New Roman"/>
              </a:rPr>
              <a:t>You want to open up your audience, you don't want to be the one </a:t>
            </a:r>
            <a:br>
              <a:rPr lang="en-US" sz="2800">
                <a:solidFill>
                  <a:schemeClr val="accent2"/>
                </a:solidFill>
                <a:effectLst/>
                <a:latin typeface="Calibri"/>
                <a:ea typeface="Calibri" panose="020F0502020204030204" pitchFamily="34" charset="0"/>
                <a:cs typeface="Times New Roman"/>
              </a:rPr>
            </a:br>
            <a:r>
              <a:rPr lang="en-US" sz="2800">
                <a:solidFill>
                  <a:schemeClr val="accent2"/>
                </a:solidFill>
                <a:effectLst/>
                <a:latin typeface="Calibri"/>
                <a:ea typeface="Calibri" panose="020F0502020204030204" pitchFamily="34" charset="0"/>
                <a:cs typeface="Times New Roman"/>
              </a:rPr>
              <a:t>who's stuck in a box… You don’t want your prospect to call a different agent who can do what you can’t.</a:t>
            </a:r>
            <a:r>
              <a:rPr lang="en-US" sz="2800">
                <a:solidFill>
                  <a:schemeClr val="accent2"/>
                </a:solidFill>
                <a:latin typeface="Calibri"/>
                <a:ea typeface="Calibri" panose="020F0502020204030204" pitchFamily="34" charset="0"/>
                <a:cs typeface="Times New Roman"/>
              </a:rPr>
              <a:t> </a:t>
            </a:r>
            <a:endParaRPr lang="en-US" sz="2800">
              <a:solidFill>
                <a:schemeClr val="accent2"/>
              </a:solidFill>
              <a:effectLst/>
              <a:latin typeface="Calibri"/>
              <a:ea typeface="Calibri" panose="020F0502020204030204" pitchFamily="34" charset="0"/>
              <a:cs typeface="Times New Roman" panose="02020603050405020304" pitchFamily="18" charset="0"/>
            </a:endParaRPr>
          </a:p>
        </p:txBody>
      </p:sp>
      <p:sp>
        <p:nvSpPr>
          <p:cNvPr id="30" name="TextBox 29">
            <a:extLst>
              <a:ext uri="{FF2B5EF4-FFF2-40B4-BE49-F238E27FC236}">
                <a16:creationId xmlns:a16="http://schemas.microsoft.com/office/drawing/2014/main" id="{28747AC4-094F-5322-30F2-8C39C545AF17}"/>
              </a:ext>
            </a:extLst>
          </p:cNvPr>
          <p:cNvSpPr txBox="1"/>
          <p:nvPr/>
        </p:nvSpPr>
        <p:spPr>
          <a:xfrm>
            <a:off x="2397126" y="3863907"/>
            <a:ext cx="2282931" cy="1292662"/>
          </a:xfrm>
          <a:prstGeom prst="rect">
            <a:avLst/>
          </a:prstGeom>
          <a:noFill/>
        </p:spPr>
        <p:txBody>
          <a:bodyPr wrap="square" rtlCol="0">
            <a:spAutoFit/>
          </a:bodyPr>
          <a:lstStyle/>
          <a:p>
            <a:r>
              <a:rPr lang="en-US" sz="2600"/>
              <a:t>Year-round selling opportunity </a:t>
            </a:r>
          </a:p>
        </p:txBody>
      </p:sp>
      <p:sp>
        <p:nvSpPr>
          <p:cNvPr id="31" name="TextBox 30">
            <a:extLst>
              <a:ext uri="{FF2B5EF4-FFF2-40B4-BE49-F238E27FC236}">
                <a16:creationId xmlns:a16="http://schemas.microsoft.com/office/drawing/2014/main" id="{369328F4-5897-08B8-B0AD-49E6EFFCC751}"/>
              </a:ext>
            </a:extLst>
          </p:cNvPr>
          <p:cNvSpPr txBox="1"/>
          <p:nvPr/>
        </p:nvSpPr>
        <p:spPr>
          <a:xfrm>
            <a:off x="4663569" y="5156569"/>
            <a:ext cx="7082725" cy="312650"/>
          </a:xfrm>
          <a:prstGeom prst="rect">
            <a:avLst/>
          </a:prstGeom>
          <a:noFill/>
        </p:spPr>
        <p:txBody>
          <a:bodyPr wrap="square" lIns="91440" tIns="45720" rIns="91440" bIns="45720" rtlCol="0" anchor="t">
            <a:spAutoFit/>
          </a:bodyPr>
          <a:lstStyle/>
          <a:p>
            <a:pPr algn="ctr">
              <a:lnSpc>
                <a:spcPct val="107000"/>
              </a:lnSpc>
              <a:spcAft>
                <a:spcPts val="800"/>
              </a:spcAft>
            </a:pPr>
            <a:r>
              <a:rPr lang="en-US" sz="1400" b="1">
                <a:solidFill>
                  <a:schemeClr val="tx2"/>
                </a:solidFill>
                <a:effectLst/>
                <a:latin typeface="Calibri"/>
                <a:ea typeface="Calibri" panose="020F0502020204030204" pitchFamily="34" charset="0"/>
                <a:cs typeface="Times New Roman"/>
              </a:rPr>
              <a:t>Michael Renteria, Humana Senior Sales Manager, Corpus Christi, Texas</a:t>
            </a:r>
          </a:p>
        </p:txBody>
      </p:sp>
      <p:sp>
        <p:nvSpPr>
          <p:cNvPr id="47" name="Title 1">
            <a:extLst>
              <a:ext uri="{FF2B5EF4-FFF2-40B4-BE49-F238E27FC236}">
                <a16:creationId xmlns:a16="http://schemas.microsoft.com/office/drawing/2014/main" id="{78CDA2B7-07B2-B7B0-4C56-31A4D2DA5B0F}"/>
              </a:ext>
            </a:extLst>
          </p:cNvPr>
          <p:cNvSpPr txBox="1">
            <a:spLocks/>
          </p:cNvSpPr>
          <p:nvPr/>
        </p:nvSpPr>
        <p:spPr>
          <a:xfrm>
            <a:off x="638039" y="502949"/>
            <a:ext cx="7454926" cy="1553966"/>
          </a:xfrm>
          <a:prstGeom prst="rect">
            <a:avLst/>
          </a:prstGeom>
        </p:spPr>
        <p:txBody>
          <a:bodyPr>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r>
              <a:rPr lang="en-US">
                <a:solidFill>
                  <a:schemeClr val="accent2"/>
                </a:solidFill>
              </a:rPr>
              <a:t>Be prepared to meet prospects’ needs </a:t>
            </a:r>
            <a:endParaRPr lang="en-US"/>
          </a:p>
        </p:txBody>
      </p:sp>
      <p:grpSp>
        <p:nvGrpSpPr>
          <p:cNvPr id="8" name="Group 7" title="Open Quote Graphic">
            <a:extLst>
              <a:ext uri="{FF2B5EF4-FFF2-40B4-BE49-F238E27FC236}">
                <a16:creationId xmlns:a16="http://schemas.microsoft.com/office/drawing/2014/main" id="{A8AEABC2-CF94-501C-6801-3AF88C7D9725}"/>
              </a:ext>
            </a:extLst>
          </p:cNvPr>
          <p:cNvGrpSpPr/>
          <p:nvPr/>
        </p:nvGrpSpPr>
        <p:grpSpPr>
          <a:xfrm>
            <a:off x="8013212" y="1679684"/>
            <a:ext cx="379368" cy="629752"/>
            <a:chOff x="9294813" y="4408488"/>
            <a:chExt cx="1746250" cy="2898776"/>
          </a:xfrm>
        </p:grpSpPr>
        <p:sp>
          <p:nvSpPr>
            <p:cNvPr id="9" name="Freeform 8">
              <a:extLst>
                <a:ext uri="{FF2B5EF4-FFF2-40B4-BE49-F238E27FC236}">
                  <a16:creationId xmlns:a16="http://schemas.microsoft.com/office/drawing/2014/main" id="{E7F85CC1-87F4-05F7-8307-C64BFBAA468F}"/>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0" name="Rectangle 7">
              <a:extLst>
                <a:ext uri="{FF2B5EF4-FFF2-40B4-BE49-F238E27FC236}">
                  <a16:creationId xmlns:a16="http://schemas.microsoft.com/office/drawing/2014/main" id="{F0B01245-A995-2D09-472F-3E98681A145E}"/>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2" name="Group 11" title="Close Quote Graphic">
            <a:extLst>
              <a:ext uri="{FF2B5EF4-FFF2-40B4-BE49-F238E27FC236}">
                <a16:creationId xmlns:a16="http://schemas.microsoft.com/office/drawing/2014/main" id="{22E43F52-FE9D-B6B7-E55D-B090E5F01E4E}"/>
              </a:ext>
            </a:extLst>
          </p:cNvPr>
          <p:cNvGrpSpPr/>
          <p:nvPr/>
        </p:nvGrpSpPr>
        <p:grpSpPr>
          <a:xfrm>
            <a:off x="8010291" y="4246341"/>
            <a:ext cx="379368" cy="629752"/>
            <a:chOff x="7246938" y="2979738"/>
            <a:chExt cx="1746251" cy="2898776"/>
          </a:xfrm>
        </p:grpSpPr>
        <p:sp>
          <p:nvSpPr>
            <p:cNvPr id="13" name="Freeform 12">
              <a:extLst>
                <a:ext uri="{FF2B5EF4-FFF2-40B4-BE49-F238E27FC236}">
                  <a16:creationId xmlns:a16="http://schemas.microsoft.com/office/drawing/2014/main" id="{2106CBD0-D989-B264-521F-D34C59F81D5E}"/>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 name="Rectangle 8">
              <a:extLst>
                <a:ext uri="{FF2B5EF4-FFF2-40B4-BE49-F238E27FC236}">
                  <a16:creationId xmlns:a16="http://schemas.microsoft.com/office/drawing/2014/main" id="{87F52722-9438-A0E8-ADA4-F26ACF2E4E6F}"/>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15" name="Slide Number Placeholder 8">
            <a:extLst>
              <a:ext uri="{FF2B5EF4-FFF2-40B4-BE49-F238E27FC236}">
                <a16:creationId xmlns:a16="http://schemas.microsoft.com/office/drawing/2014/main" id="{2CF74236-1D55-1471-8504-BD0BF056D735}"/>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4</a:t>
            </a:fld>
            <a:endParaRPr lang="en-US">
              <a:solidFill>
                <a:schemeClr val="tx1"/>
              </a:solidFill>
            </a:endParaRPr>
          </a:p>
        </p:txBody>
      </p:sp>
    </p:spTree>
    <p:extLst>
      <p:ext uri="{BB962C8B-B14F-4D97-AF65-F5344CB8AC3E}">
        <p14:creationId xmlns:p14="http://schemas.microsoft.com/office/powerpoint/2010/main" val="2751676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835E81CB-3021-3271-468A-18AF19E9E875}"/>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35" name="Content Placeholder 2">
            <a:extLst>
              <a:ext uri="{FF2B5EF4-FFF2-40B4-BE49-F238E27FC236}">
                <a16:creationId xmlns:a16="http://schemas.microsoft.com/office/drawing/2014/main" id="{455CBDF2-F5F6-64B5-3DC1-43C9C4C5433B}"/>
              </a:ext>
            </a:extLst>
          </p:cNvPr>
          <p:cNvSpPr txBox="1">
            <a:spLocks/>
          </p:cNvSpPr>
          <p:nvPr/>
        </p:nvSpPr>
        <p:spPr>
          <a:xfrm>
            <a:off x="2535293" y="1977901"/>
            <a:ext cx="3670676" cy="1967863"/>
          </a:xfrm>
          <a:prstGeom prst="rect">
            <a:avLst/>
          </a:prstGeom>
        </p:spPr>
        <p:txBody>
          <a:bodyPr>
            <a:norm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t>Expand your </a:t>
            </a:r>
            <a:br>
              <a:rPr lang="en-US"/>
            </a:br>
            <a:r>
              <a:rPr lang="en-US"/>
              <a:t>prospect list</a:t>
            </a:r>
          </a:p>
        </p:txBody>
      </p:sp>
      <p:sp>
        <p:nvSpPr>
          <p:cNvPr id="36" name="TextBox 35">
            <a:extLst>
              <a:ext uri="{FF2B5EF4-FFF2-40B4-BE49-F238E27FC236}">
                <a16:creationId xmlns:a16="http://schemas.microsoft.com/office/drawing/2014/main" id="{764A8516-2B51-F22F-AC6B-0FBD267F8D2D}"/>
              </a:ext>
            </a:extLst>
          </p:cNvPr>
          <p:cNvSpPr txBox="1"/>
          <p:nvPr/>
        </p:nvSpPr>
        <p:spPr>
          <a:xfrm>
            <a:off x="2535293" y="3331367"/>
            <a:ext cx="3959549" cy="830997"/>
          </a:xfrm>
          <a:prstGeom prst="rect">
            <a:avLst/>
          </a:prstGeom>
          <a:noFill/>
        </p:spPr>
        <p:txBody>
          <a:bodyPr wrap="square" rtlCol="0">
            <a:spAutoFit/>
          </a:bodyPr>
          <a:lstStyle/>
          <a:p>
            <a:r>
              <a:rPr lang="en-US" sz="2400"/>
              <a:t>Improve your </a:t>
            </a:r>
            <a:br>
              <a:rPr lang="en-US" sz="2400"/>
            </a:br>
            <a:r>
              <a:rPr lang="en-US" sz="2400"/>
              <a:t>sales potential </a:t>
            </a:r>
          </a:p>
        </p:txBody>
      </p:sp>
      <p:sp>
        <p:nvSpPr>
          <p:cNvPr id="37" name="TextBox 36">
            <a:extLst>
              <a:ext uri="{FF2B5EF4-FFF2-40B4-BE49-F238E27FC236}">
                <a16:creationId xmlns:a16="http://schemas.microsoft.com/office/drawing/2014/main" id="{098AEDA8-FA86-281F-A5D4-7F409EEE69F8}"/>
              </a:ext>
            </a:extLst>
          </p:cNvPr>
          <p:cNvSpPr txBox="1"/>
          <p:nvPr/>
        </p:nvSpPr>
        <p:spPr>
          <a:xfrm>
            <a:off x="2535293" y="4586607"/>
            <a:ext cx="3422703" cy="830997"/>
          </a:xfrm>
          <a:prstGeom prst="rect">
            <a:avLst/>
          </a:prstGeom>
          <a:noFill/>
        </p:spPr>
        <p:txBody>
          <a:bodyPr wrap="square" rtlCol="0">
            <a:spAutoFit/>
          </a:bodyPr>
          <a:lstStyle/>
          <a:p>
            <a:r>
              <a:rPr lang="en-US" sz="2400"/>
              <a:t>Develop your </a:t>
            </a:r>
            <a:br>
              <a:rPr lang="en-US" sz="2400"/>
            </a:br>
            <a:r>
              <a:rPr lang="en-US" sz="2400"/>
              <a:t>MA pipeline </a:t>
            </a:r>
          </a:p>
        </p:txBody>
      </p:sp>
      <p:sp>
        <p:nvSpPr>
          <p:cNvPr id="38" name="TextBox 37">
            <a:extLst>
              <a:ext uri="{FF2B5EF4-FFF2-40B4-BE49-F238E27FC236}">
                <a16:creationId xmlns:a16="http://schemas.microsoft.com/office/drawing/2014/main" id="{A02A4DC2-1D1F-F06E-2771-961FE5666376}"/>
              </a:ext>
            </a:extLst>
          </p:cNvPr>
          <p:cNvSpPr txBox="1"/>
          <p:nvPr/>
        </p:nvSpPr>
        <p:spPr>
          <a:xfrm>
            <a:off x="5714963" y="2202122"/>
            <a:ext cx="4970023" cy="2246769"/>
          </a:xfrm>
          <a:prstGeom prst="rect">
            <a:avLst/>
          </a:prstGeom>
          <a:noFill/>
        </p:spPr>
        <p:txBody>
          <a:bodyPr wrap="square" lIns="91440" tIns="45720" rIns="91440" bIns="45720" rtlCol="0" anchor="t">
            <a:spAutoFit/>
          </a:bodyPr>
          <a:lstStyle/>
          <a:p>
            <a:pPr algn="ctr"/>
            <a:r>
              <a:rPr lang="en-US" sz="2800">
                <a:solidFill>
                  <a:schemeClr val="accent2"/>
                </a:solidFill>
                <a:effectLst/>
                <a:latin typeface="Calibri"/>
                <a:ea typeface="Calibri" panose="020F0502020204030204" pitchFamily="34" charset="0"/>
                <a:cs typeface="Times New Roman"/>
              </a:rPr>
              <a:t>One of the reasons our agents are doing so well in their Medicare Advantage plan business is because they're selling the IDV products as well</a:t>
            </a:r>
            <a:r>
              <a:rPr lang="en-US" sz="2800">
                <a:solidFill>
                  <a:schemeClr val="accent2"/>
                </a:solidFill>
                <a:latin typeface="Calibri"/>
                <a:ea typeface="Calibri" panose="020F0502020204030204" pitchFamily="34" charset="0"/>
                <a:cs typeface="Times New Roman"/>
              </a:rPr>
              <a:t>.</a:t>
            </a:r>
            <a:r>
              <a:rPr lang="en-US" sz="2800">
                <a:solidFill>
                  <a:schemeClr val="accent2"/>
                </a:solidFill>
                <a:effectLst/>
                <a:latin typeface="Calibri"/>
                <a:ea typeface="Calibri" panose="020F0502020204030204" pitchFamily="34" charset="0"/>
                <a:cs typeface="Times New Roman"/>
              </a:rPr>
              <a:t> </a:t>
            </a:r>
            <a:endParaRPr lang="en-US" sz="2800">
              <a:solidFill>
                <a:schemeClr val="accent2"/>
              </a:solidFill>
            </a:endParaRPr>
          </a:p>
        </p:txBody>
      </p:sp>
      <p:sp>
        <p:nvSpPr>
          <p:cNvPr id="42" name="TextBox 41">
            <a:extLst>
              <a:ext uri="{FF2B5EF4-FFF2-40B4-BE49-F238E27FC236}">
                <a16:creationId xmlns:a16="http://schemas.microsoft.com/office/drawing/2014/main" id="{3FE1D78D-3DB4-0049-70C9-377D0B1919FE}"/>
              </a:ext>
            </a:extLst>
          </p:cNvPr>
          <p:cNvSpPr txBox="1"/>
          <p:nvPr/>
        </p:nvSpPr>
        <p:spPr>
          <a:xfrm>
            <a:off x="4663569" y="5167380"/>
            <a:ext cx="7082725" cy="312586"/>
          </a:xfrm>
          <a:prstGeom prst="rect">
            <a:avLst/>
          </a:prstGeom>
          <a:noFill/>
        </p:spPr>
        <p:txBody>
          <a:bodyPr wrap="square" lIns="91440" tIns="45720" rIns="91440" bIns="45720" rtlCol="0" anchor="t">
            <a:spAutoFit/>
          </a:bodyPr>
          <a:lstStyle/>
          <a:p>
            <a:pPr algn="ctr">
              <a:lnSpc>
                <a:spcPct val="107000"/>
              </a:lnSpc>
              <a:spcAft>
                <a:spcPts val="800"/>
              </a:spcAft>
            </a:pPr>
            <a:r>
              <a:rPr lang="en-US" sz="1400" b="1">
                <a:solidFill>
                  <a:schemeClr val="tx2"/>
                </a:solidFill>
                <a:effectLst/>
                <a:latin typeface="Calibri"/>
                <a:ea typeface="Calibri" panose="020F0502020204030204" pitchFamily="34" charset="0"/>
                <a:cs typeface="Times New Roman"/>
              </a:rPr>
              <a:t>David Heizer, Humana Senior Sales Manager, Tampa Bay, Florida</a:t>
            </a:r>
            <a:endParaRPr lang="en-US" sz="1400" b="1">
              <a:solidFill>
                <a:schemeClr val="tx2"/>
              </a:solidFill>
            </a:endParaRPr>
          </a:p>
        </p:txBody>
      </p:sp>
      <p:sp>
        <p:nvSpPr>
          <p:cNvPr id="50" name="Title 1">
            <a:extLst>
              <a:ext uri="{FF2B5EF4-FFF2-40B4-BE49-F238E27FC236}">
                <a16:creationId xmlns:a16="http://schemas.microsoft.com/office/drawing/2014/main" id="{B3C3AADB-A717-ADC3-1AB6-DE3CD3137328}"/>
              </a:ext>
            </a:extLst>
          </p:cNvPr>
          <p:cNvSpPr txBox="1">
            <a:spLocks/>
          </p:cNvSpPr>
          <p:nvPr/>
        </p:nvSpPr>
        <p:spPr>
          <a:xfrm>
            <a:off x="638039" y="502949"/>
            <a:ext cx="7454926" cy="1553966"/>
          </a:xfrm>
          <a:prstGeom prst="rect">
            <a:avLst/>
          </a:prstGeom>
        </p:spPr>
        <p:txBody>
          <a:bodyPr>
            <a:norm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r>
              <a:rPr lang="en-US"/>
              <a:t>Help grow your book of business </a:t>
            </a:r>
          </a:p>
        </p:txBody>
      </p:sp>
      <p:pic>
        <p:nvPicPr>
          <p:cNvPr id="11" name="Picture Placeholder 74">
            <a:extLst>
              <a:ext uri="{FF2B5EF4-FFF2-40B4-BE49-F238E27FC236}">
                <a16:creationId xmlns:a16="http://schemas.microsoft.com/office/drawing/2014/main" id="{DED719B9-F9C2-55A8-7C32-0B4E139E43A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303563" y="1775149"/>
            <a:ext cx="1045684" cy="1045684"/>
          </a:xfrm>
          <a:prstGeom prst="rect">
            <a:avLst/>
          </a:prstGeom>
        </p:spPr>
      </p:pic>
      <p:pic>
        <p:nvPicPr>
          <p:cNvPr id="12" name="Picture Placeholder 104">
            <a:extLst>
              <a:ext uri="{FF2B5EF4-FFF2-40B4-BE49-F238E27FC236}">
                <a16:creationId xmlns:a16="http://schemas.microsoft.com/office/drawing/2014/main" id="{B0790348-2E55-0DF0-8A0A-FBF8D21D337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415489" y="4569299"/>
            <a:ext cx="950622" cy="950622"/>
          </a:xfrm>
          <a:prstGeom prst="rect">
            <a:avLst/>
          </a:prstGeom>
        </p:spPr>
      </p:pic>
      <p:pic>
        <p:nvPicPr>
          <p:cNvPr id="13" name="Picture Placeholder 108">
            <a:extLst>
              <a:ext uri="{FF2B5EF4-FFF2-40B4-BE49-F238E27FC236}">
                <a16:creationId xmlns:a16="http://schemas.microsoft.com/office/drawing/2014/main" id="{C85F9572-FAF0-1920-EA70-5209D335D4A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351094" y="3219755"/>
            <a:ext cx="950622" cy="950622"/>
          </a:xfrm>
          <a:prstGeom prst="rect">
            <a:avLst/>
          </a:prstGeom>
        </p:spPr>
      </p:pic>
      <p:grpSp>
        <p:nvGrpSpPr>
          <p:cNvPr id="17" name="Group 16" title="Open Quote Graphic">
            <a:extLst>
              <a:ext uri="{FF2B5EF4-FFF2-40B4-BE49-F238E27FC236}">
                <a16:creationId xmlns:a16="http://schemas.microsoft.com/office/drawing/2014/main" id="{E44C8022-2D45-960E-0154-EE504DD26E81}"/>
              </a:ext>
            </a:extLst>
          </p:cNvPr>
          <p:cNvGrpSpPr/>
          <p:nvPr/>
        </p:nvGrpSpPr>
        <p:grpSpPr>
          <a:xfrm>
            <a:off x="8013212" y="1679684"/>
            <a:ext cx="379368" cy="629752"/>
            <a:chOff x="9294813" y="4408488"/>
            <a:chExt cx="1746250" cy="2898776"/>
          </a:xfrm>
        </p:grpSpPr>
        <p:sp>
          <p:nvSpPr>
            <p:cNvPr id="18" name="Freeform 17">
              <a:extLst>
                <a:ext uri="{FF2B5EF4-FFF2-40B4-BE49-F238E27FC236}">
                  <a16:creationId xmlns:a16="http://schemas.microsoft.com/office/drawing/2014/main" id="{DC3A9838-E946-AB72-CB14-2D4353CD190B}"/>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Rectangle 7">
              <a:extLst>
                <a:ext uri="{FF2B5EF4-FFF2-40B4-BE49-F238E27FC236}">
                  <a16:creationId xmlns:a16="http://schemas.microsoft.com/office/drawing/2014/main" id="{FF78BE79-9929-4637-BC42-12AD1D8F3040}"/>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0" name="Group 19" title="Close Quote Graphic">
            <a:extLst>
              <a:ext uri="{FF2B5EF4-FFF2-40B4-BE49-F238E27FC236}">
                <a16:creationId xmlns:a16="http://schemas.microsoft.com/office/drawing/2014/main" id="{EFC5784B-B390-50EE-3F7B-323A6C542925}"/>
              </a:ext>
            </a:extLst>
          </p:cNvPr>
          <p:cNvGrpSpPr/>
          <p:nvPr/>
        </p:nvGrpSpPr>
        <p:grpSpPr>
          <a:xfrm>
            <a:off x="8010291" y="4272099"/>
            <a:ext cx="379368" cy="629752"/>
            <a:chOff x="7246938" y="2979738"/>
            <a:chExt cx="1746251" cy="2898776"/>
          </a:xfrm>
        </p:grpSpPr>
        <p:sp>
          <p:nvSpPr>
            <p:cNvPr id="21" name="Freeform 20">
              <a:extLst>
                <a:ext uri="{FF2B5EF4-FFF2-40B4-BE49-F238E27FC236}">
                  <a16:creationId xmlns:a16="http://schemas.microsoft.com/office/drawing/2014/main" id="{20C118CF-15A9-FDF7-6E6B-7C0C7EEEA969}"/>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Rectangle 8">
              <a:extLst>
                <a:ext uri="{FF2B5EF4-FFF2-40B4-BE49-F238E27FC236}">
                  <a16:creationId xmlns:a16="http://schemas.microsoft.com/office/drawing/2014/main" id="{23FA8B99-225F-9248-037D-14A2AA267B9A}"/>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23" name="Slide Number Placeholder 8">
            <a:extLst>
              <a:ext uri="{FF2B5EF4-FFF2-40B4-BE49-F238E27FC236}">
                <a16:creationId xmlns:a16="http://schemas.microsoft.com/office/drawing/2014/main" id="{D42823FD-3B6A-B61D-1BBE-E8AC6C8843AA}"/>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5</a:t>
            </a:fld>
            <a:endParaRPr lang="en-US">
              <a:solidFill>
                <a:schemeClr val="tx1"/>
              </a:solidFill>
            </a:endParaRPr>
          </a:p>
        </p:txBody>
      </p:sp>
    </p:spTree>
    <p:extLst>
      <p:ext uri="{BB962C8B-B14F-4D97-AF65-F5344CB8AC3E}">
        <p14:creationId xmlns:p14="http://schemas.microsoft.com/office/powerpoint/2010/main" val="2641877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E2545C7-39C0-EDE9-5E3D-2D4A01E475A0}"/>
              </a:ext>
            </a:extLst>
          </p:cNvPr>
          <p:cNvSpPr>
            <a:spLocks noGrp="1"/>
          </p:cNvSpPr>
          <p:nvPr>
            <p:ph type="body" sz="quarter" idx="12"/>
          </p:nvPr>
        </p:nvSpPr>
        <p:spPr/>
        <p:txBody>
          <a:bodyPr/>
          <a:lstStyle/>
          <a:p>
            <a:r>
              <a:rPr lang="en-US"/>
              <a:t>Let’s take a closer look at your prospects </a:t>
            </a:r>
          </a:p>
        </p:txBody>
      </p:sp>
      <p:sp>
        <p:nvSpPr>
          <p:cNvPr id="7" name="Slide Number Placeholder 15">
            <a:extLst>
              <a:ext uri="{FF2B5EF4-FFF2-40B4-BE49-F238E27FC236}">
                <a16:creationId xmlns:a16="http://schemas.microsoft.com/office/drawing/2014/main" id="{A6BE6A93-7AB4-2F3E-BCB2-4E3FAC2E3BDE}"/>
              </a:ext>
            </a:extLst>
          </p:cNvPr>
          <p:cNvSpPr txBox="1">
            <a:spLocks/>
          </p:cNvSpPr>
          <p:nvPr/>
        </p:nvSpPr>
        <p:spPr>
          <a:xfrm>
            <a:off x="10603992" y="6248400"/>
            <a:ext cx="1219200"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pPr/>
              <a:t>6</a:t>
            </a:fld>
            <a:endParaRPr lang="en-US"/>
          </a:p>
        </p:txBody>
      </p:sp>
      <p:pic>
        <p:nvPicPr>
          <p:cNvPr id="17" name="Picture Placeholder 16" descr="A person and child lying on grass&#10;&#10;Description automatically generated with medium confidence">
            <a:extLst>
              <a:ext uri="{FF2B5EF4-FFF2-40B4-BE49-F238E27FC236}">
                <a16:creationId xmlns:a16="http://schemas.microsoft.com/office/drawing/2014/main" id="{9D80E6D0-7B73-0D47-0E32-2C9D84F108C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l="26361" r="26361"/>
          <a:stretch>
            <a:fillRect/>
          </a:stretch>
        </p:blipFill>
        <p:spPr/>
      </p:pic>
    </p:spTree>
    <p:extLst>
      <p:ext uri="{BB962C8B-B14F-4D97-AF65-F5344CB8AC3E}">
        <p14:creationId xmlns:p14="http://schemas.microsoft.com/office/powerpoint/2010/main" val="1543898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44">
            <a:extLst>
              <a:ext uri="{FF2B5EF4-FFF2-40B4-BE49-F238E27FC236}">
                <a16:creationId xmlns:a16="http://schemas.microsoft.com/office/drawing/2014/main" id="{E0AD8CDA-3BB7-F621-2150-EA4D1C3EA8B3}"/>
              </a:ext>
            </a:extLst>
          </p:cNvPr>
          <p:cNvSpPr>
            <a:spLocks noGrp="1"/>
          </p:cNvSpPr>
          <p:nvPr>
            <p:ph type="title"/>
          </p:nvPr>
        </p:nvSpPr>
        <p:spPr/>
        <p:txBody>
          <a:bodyPr/>
          <a:lstStyle/>
          <a:p>
            <a:r>
              <a:rPr lang="en-US" sz="3000">
                <a:solidFill>
                  <a:srgbClr val="5B9A1C"/>
                </a:solidFill>
              </a:rPr>
              <a:t>Poll question</a:t>
            </a:r>
          </a:p>
        </p:txBody>
      </p:sp>
      <p:sp>
        <p:nvSpPr>
          <p:cNvPr id="47" name="Text Placeholder 2">
            <a:extLst>
              <a:ext uri="{FF2B5EF4-FFF2-40B4-BE49-F238E27FC236}">
                <a16:creationId xmlns:a16="http://schemas.microsoft.com/office/drawing/2014/main" id="{F8D7B54A-DE82-3FF2-E72D-35ED87759B76}"/>
              </a:ext>
            </a:extLst>
          </p:cNvPr>
          <p:cNvSpPr txBox="1">
            <a:spLocks/>
          </p:cNvSpPr>
          <p:nvPr/>
        </p:nvSpPr>
        <p:spPr>
          <a:xfrm>
            <a:off x="685800" y="2006600"/>
            <a:ext cx="5385816" cy="3022600"/>
          </a:xfrm>
          <a:prstGeom prst="rect">
            <a:avLst/>
          </a:prstGeom>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a:solidFill>
                  <a:srgbClr val="5B9A1C"/>
                </a:solidFill>
              </a:rPr>
              <a:t>How many people in the U.S. do not have dental insurance?</a:t>
            </a:r>
          </a:p>
        </p:txBody>
      </p:sp>
      <p:sp>
        <p:nvSpPr>
          <p:cNvPr id="48" name="Text Placeholder 32">
            <a:extLst>
              <a:ext uri="{FF2B5EF4-FFF2-40B4-BE49-F238E27FC236}">
                <a16:creationId xmlns:a16="http://schemas.microsoft.com/office/drawing/2014/main" id="{25D3630D-8B2F-E504-7BBB-8B1458327C40}"/>
              </a:ext>
            </a:extLst>
          </p:cNvPr>
          <p:cNvSpPr txBox="1">
            <a:spLocks/>
          </p:cNvSpPr>
          <p:nvPr/>
        </p:nvSpPr>
        <p:spPr>
          <a:xfrm>
            <a:off x="7534146" y="2273300"/>
            <a:ext cx="3527554"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a:t>65 million </a:t>
            </a: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a:p>
            <a:pPr marL="0" indent="0">
              <a:lnSpc>
                <a:spcPct val="100000"/>
              </a:lnSpc>
              <a:spcBef>
                <a:spcPts val="0"/>
              </a:spcBef>
              <a:buNone/>
            </a:pPr>
            <a:r>
              <a:rPr lang="en-US" sz="2400"/>
              <a:t>98 million </a:t>
            </a:r>
          </a:p>
          <a:p>
            <a:pPr marL="0" indent="0">
              <a:lnSpc>
                <a:spcPct val="100000"/>
              </a:lnSpc>
              <a:spcBef>
                <a:spcPts val="0"/>
              </a:spcBef>
              <a:buNone/>
            </a:pPr>
            <a:endParaRPr lang="en-US" sz="2400">
              <a:solidFill>
                <a:srgbClr val="5B9A1C"/>
              </a:solidFill>
              <a:latin typeface="Calibri" panose="020F0502020204030204" pitchFamily="34" charset="0"/>
              <a:cs typeface="Arial" panose="020B0604020202020204" pitchFamily="34" charset="0"/>
            </a:endParaRPr>
          </a:p>
          <a:p>
            <a:pPr marL="0" indent="0">
              <a:lnSpc>
                <a:spcPct val="100000"/>
              </a:lnSpc>
              <a:spcBef>
                <a:spcPts val="0"/>
              </a:spcBef>
              <a:buNone/>
            </a:pPr>
            <a:r>
              <a:rPr lang="en-US" sz="2400"/>
              <a:t>150 million </a:t>
            </a:r>
          </a:p>
          <a:p>
            <a:pPr>
              <a:lnSpc>
                <a:spcPct val="100000"/>
              </a:lnSpc>
              <a:spcBef>
                <a:spcPts val="0"/>
              </a:spcBef>
            </a:pPr>
            <a:endParaRPr lang="en-US" sz="2400">
              <a:solidFill>
                <a:srgbClr val="5B9A1C"/>
              </a:solidFill>
              <a:latin typeface="Calibri" panose="020F0502020204030204" pitchFamily="34" charset="0"/>
              <a:ea typeface="Calibri" panose="020F0502020204030204" pitchFamily="34" charset="0"/>
              <a:cs typeface="Arial" panose="020B0604020202020204" pitchFamily="34" charset="0"/>
            </a:endParaRPr>
          </a:p>
          <a:p>
            <a:pPr marL="0" indent="0">
              <a:lnSpc>
                <a:spcPct val="100000"/>
              </a:lnSpc>
              <a:spcBef>
                <a:spcPts val="0"/>
              </a:spcBef>
              <a:buNone/>
            </a:pPr>
            <a:r>
              <a:rPr lang="en-US" sz="2400"/>
              <a:t>74 million</a:t>
            </a:r>
          </a:p>
          <a:p>
            <a:pPr>
              <a:lnSpc>
                <a:spcPct val="100000"/>
              </a:lnSpc>
              <a:spcBef>
                <a:spcPts val="0"/>
              </a:spcBef>
            </a:pPr>
            <a:endParaRPr lang="en-US">
              <a:solidFill>
                <a:srgbClr val="5B9A1C"/>
              </a:solidFill>
            </a:endParaRPr>
          </a:p>
        </p:txBody>
      </p:sp>
      <p:sp>
        <p:nvSpPr>
          <p:cNvPr id="50" name="Oval 49">
            <a:extLst>
              <a:ext uri="{FF2B5EF4-FFF2-40B4-BE49-F238E27FC236}">
                <a16:creationId xmlns:a16="http://schemas.microsoft.com/office/drawing/2014/main" id="{FA98D1C9-644B-F15E-311D-8CC65739D7D0}"/>
              </a:ext>
            </a:extLst>
          </p:cNvPr>
          <p:cNvSpPr/>
          <p:nvPr/>
        </p:nvSpPr>
        <p:spPr>
          <a:xfrm>
            <a:off x="6853329" y="2145284"/>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A</a:t>
            </a:r>
          </a:p>
        </p:txBody>
      </p:sp>
      <p:sp>
        <p:nvSpPr>
          <p:cNvPr id="51" name="Oval 50">
            <a:extLst>
              <a:ext uri="{FF2B5EF4-FFF2-40B4-BE49-F238E27FC236}">
                <a16:creationId xmlns:a16="http://schemas.microsoft.com/office/drawing/2014/main" id="{20972D86-EE93-3232-232C-CA962217DE16}"/>
              </a:ext>
            </a:extLst>
          </p:cNvPr>
          <p:cNvSpPr/>
          <p:nvPr/>
        </p:nvSpPr>
        <p:spPr>
          <a:xfrm>
            <a:off x="6853329" y="2890351"/>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B</a:t>
            </a:r>
          </a:p>
        </p:txBody>
      </p:sp>
      <p:sp>
        <p:nvSpPr>
          <p:cNvPr id="52" name="Oval 51">
            <a:extLst>
              <a:ext uri="{FF2B5EF4-FFF2-40B4-BE49-F238E27FC236}">
                <a16:creationId xmlns:a16="http://schemas.microsoft.com/office/drawing/2014/main" id="{8E701B4D-A222-5A49-9FD3-4033F8C66460}"/>
              </a:ext>
            </a:extLst>
          </p:cNvPr>
          <p:cNvSpPr/>
          <p:nvPr/>
        </p:nvSpPr>
        <p:spPr>
          <a:xfrm>
            <a:off x="6853329" y="3635418"/>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C</a:t>
            </a:r>
          </a:p>
        </p:txBody>
      </p:sp>
      <p:sp>
        <p:nvSpPr>
          <p:cNvPr id="53" name="Oval 52">
            <a:extLst>
              <a:ext uri="{FF2B5EF4-FFF2-40B4-BE49-F238E27FC236}">
                <a16:creationId xmlns:a16="http://schemas.microsoft.com/office/drawing/2014/main" id="{8BF0CFCB-0346-C6EC-34DD-E33E0221EF84}"/>
              </a:ext>
            </a:extLst>
          </p:cNvPr>
          <p:cNvSpPr/>
          <p:nvPr/>
        </p:nvSpPr>
        <p:spPr>
          <a:xfrm>
            <a:off x="6853329" y="4380484"/>
            <a:ext cx="558800" cy="558800"/>
          </a:xfrm>
          <a:prstGeom prst="ellipse">
            <a:avLst/>
          </a:prstGeom>
          <a:noFill/>
          <a:ln w="28575">
            <a:solidFill>
              <a:srgbClr val="5B9A1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D</a:t>
            </a:r>
          </a:p>
        </p:txBody>
      </p:sp>
      <p:cxnSp>
        <p:nvCxnSpPr>
          <p:cNvPr id="54" name="Straight Connector 53">
            <a:extLst>
              <a:ext uri="{FF2B5EF4-FFF2-40B4-BE49-F238E27FC236}">
                <a16:creationId xmlns:a16="http://schemas.microsoft.com/office/drawing/2014/main" id="{32E3BD84-1E9B-B16E-87A3-11D0782AD101}"/>
              </a:ext>
            </a:extLst>
          </p:cNvPr>
          <p:cNvCxnSpPr>
            <a:cxnSpLocks/>
          </p:cNvCxnSpPr>
          <p:nvPr/>
        </p:nvCxnSpPr>
        <p:spPr>
          <a:xfrm>
            <a:off x="6254496" y="1828800"/>
            <a:ext cx="0" cy="3429000"/>
          </a:xfrm>
          <a:prstGeom prst="line">
            <a:avLst/>
          </a:prstGeom>
          <a:ln w="28575">
            <a:headEnd type="none"/>
            <a:tailEnd type="none"/>
          </a:ln>
        </p:spPr>
        <p:style>
          <a:lnRef idx="1">
            <a:schemeClr val="accent2"/>
          </a:lnRef>
          <a:fillRef idx="0">
            <a:schemeClr val="accent2"/>
          </a:fillRef>
          <a:effectRef idx="0">
            <a:schemeClr val="accent2"/>
          </a:effectRef>
          <a:fontRef idx="minor">
            <a:schemeClr val="tx1"/>
          </a:fontRef>
        </p:style>
      </p:cxnSp>
      <p:sp>
        <p:nvSpPr>
          <p:cNvPr id="56" name="TextBox 55">
            <a:extLst>
              <a:ext uri="{FF2B5EF4-FFF2-40B4-BE49-F238E27FC236}">
                <a16:creationId xmlns:a16="http://schemas.microsoft.com/office/drawing/2014/main" id="{3AAB8A5F-611A-E551-38AA-18F9AAA5A256}"/>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58" name="Picture 57" descr="Icon&#10;&#10;Description automatically generated">
            <a:extLst>
              <a:ext uri="{FF2B5EF4-FFF2-40B4-BE49-F238E27FC236}">
                <a16:creationId xmlns:a16="http://schemas.microsoft.com/office/drawing/2014/main" id="{6B045E54-AF30-B7F1-3407-C1E69B9B99F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19359" y="233927"/>
            <a:ext cx="1594873" cy="1594873"/>
          </a:xfrm>
          <a:prstGeom prst="rect">
            <a:avLst/>
          </a:prstGeom>
        </p:spPr>
      </p:pic>
      <p:sp>
        <p:nvSpPr>
          <p:cNvPr id="2" name="Slide Number Placeholder 8">
            <a:extLst>
              <a:ext uri="{FF2B5EF4-FFF2-40B4-BE49-F238E27FC236}">
                <a16:creationId xmlns:a16="http://schemas.microsoft.com/office/drawing/2014/main" id="{75FA08D3-9BED-7F49-862A-F60F4E9C9982}"/>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7</a:t>
            </a:fld>
            <a:endParaRPr lang="en-US">
              <a:solidFill>
                <a:schemeClr val="tx1"/>
              </a:solidFill>
            </a:endParaRPr>
          </a:p>
        </p:txBody>
      </p:sp>
    </p:spTree>
    <p:extLst>
      <p:ext uri="{BB962C8B-B14F-4D97-AF65-F5344CB8AC3E}">
        <p14:creationId xmlns:p14="http://schemas.microsoft.com/office/powerpoint/2010/main" val="2694485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641114-6CD3-0D27-7061-BCB9A1D0FF74}"/>
              </a:ext>
            </a:extLst>
          </p:cNvPr>
          <p:cNvSpPr>
            <a:spLocks noGrp="1"/>
          </p:cNvSpPr>
          <p:nvPr>
            <p:ph idx="4294967295"/>
          </p:nvPr>
        </p:nvSpPr>
        <p:spPr>
          <a:xfrm>
            <a:off x="685800" y="3740145"/>
            <a:ext cx="2319338" cy="2233612"/>
          </a:xfrm>
        </p:spPr>
        <p:txBody>
          <a:bodyPr/>
          <a:lstStyle/>
          <a:p>
            <a:pPr marL="0" indent="0" algn="ctr">
              <a:buNone/>
            </a:pPr>
            <a:r>
              <a:rPr lang="en-US"/>
              <a:t>Americans </a:t>
            </a:r>
            <a:br>
              <a:rPr lang="en-US"/>
            </a:br>
            <a:r>
              <a:rPr lang="en-US"/>
              <a:t>have no dental insurance</a:t>
            </a:r>
            <a:r>
              <a:rPr lang="en-US" baseline="30000"/>
              <a:t>1</a:t>
            </a:r>
          </a:p>
        </p:txBody>
      </p:sp>
      <p:sp>
        <p:nvSpPr>
          <p:cNvPr id="4" name="TextBox 3">
            <a:extLst>
              <a:ext uri="{FF2B5EF4-FFF2-40B4-BE49-F238E27FC236}">
                <a16:creationId xmlns:a16="http://schemas.microsoft.com/office/drawing/2014/main" id="{442CFFA5-4E13-6481-A3C1-E8ECCF273FE3}"/>
              </a:ext>
            </a:extLst>
          </p:cNvPr>
          <p:cNvSpPr txBox="1"/>
          <p:nvPr/>
        </p:nvSpPr>
        <p:spPr>
          <a:xfrm>
            <a:off x="995024" y="2782705"/>
            <a:ext cx="1698584" cy="923330"/>
          </a:xfrm>
          <a:prstGeom prst="rect">
            <a:avLst/>
          </a:prstGeom>
          <a:noFill/>
        </p:spPr>
        <p:txBody>
          <a:bodyPr wrap="square" rtlCol="0">
            <a:spAutoFit/>
          </a:bodyPr>
          <a:lstStyle/>
          <a:p>
            <a:pPr algn="ctr"/>
            <a:r>
              <a:rPr lang="en-US" sz="5400">
                <a:solidFill>
                  <a:schemeClr val="accent2"/>
                </a:solidFill>
              </a:rPr>
              <a:t>74M</a:t>
            </a:r>
          </a:p>
        </p:txBody>
      </p:sp>
      <p:sp>
        <p:nvSpPr>
          <p:cNvPr id="7" name="TextBox 6">
            <a:extLst>
              <a:ext uri="{FF2B5EF4-FFF2-40B4-BE49-F238E27FC236}">
                <a16:creationId xmlns:a16="http://schemas.microsoft.com/office/drawing/2014/main" id="{EA5A2E3F-B40C-B71D-D2F1-B8D694AEFC1D}"/>
              </a:ext>
            </a:extLst>
          </p:cNvPr>
          <p:cNvSpPr txBox="1"/>
          <p:nvPr/>
        </p:nvSpPr>
        <p:spPr>
          <a:xfrm>
            <a:off x="6420633" y="3720051"/>
            <a:ext cx="2133600" cy="1569660"/>
          </a:xfrm>
          <a:prstGeom prst="rect">
            <a:avLst/>
          </a:prstGeom>
          <a:noFill/>
        </p:spPr>
        <p:txBody>
          <a:bodyPr wrap="square" rtlCol="0">
            <a:spAutoFit/>
          </a:bodyPr>
          <a:lstStyle/>
          <a:p>
            <a:pPr algn="ctr"/>
            <a:r>
              <a:rPr lang="en-US" sz="2400"/>
              <a:t>of American adults are at high risk for vision loss</a:t>
            </a:r>
            <a:r>
              <a:rPr lang="en-US" sz="2400" baseline="30000"/>
              <a:t>3</a:t>
            </a:r>
            <a:r>
              <a:rPr lang="en-US" sz="2400"/>
              <a:t> </a:t>
            </a:r>
          </a:p>
        </p:txBody>
      </p:sp>
      <p:sp>
        <p:nvSpPr>
          <p:cNvPr id="9" name="TextBox 8">
            <a:extLst>
              <a:ext uri="{FF2B5EF4-FFF2-40B4-BE49-F238E27FC236}">
                <a16:creationId xmlns:a16="http://schemas.microsoft.com/office/drawing/2014/main" id="{49B9C1AF-B6D2-B8B2-32D8-00D6051E9F8D}"/>
              </a:ext>
            </a:extLst>
          </p:cNvPr>
          <p:cNvSpPr txBox="1"/>
          <p:nvPr/>
        </p:nvSpPr>
        <p:spPr>
          <a:xfrm flipH="1">
            <a:off x="3579286" y="2748595"/>
            <a:ext cx="1394848" cy="923330"/>
          </a:xfrm>
          <a:prstGeom prst="rect">
            <a:avLst/>
          </a:prstGeom>
          <a:noFill/>
        </p:spPr>
        <p:txBody>
          <a:bodyPr wrap="square" rtlCol="0">
            <a:spAutoFit/>
          </a:bodyPr>
          <a:lstStyle/>
          <a:p>
            <a:pPr algn="ctr"/>
            <a:r>
              <a:rPr lang="en-US" sz="5400">
                <a:solidFill>
                  <a:schemeClr val="accent2"/>
                </a:solidFill>
              </a:rPr>
              <a:t>46%</a:t>
            </a:r>
          </a:p>
        </p:txBody>
      </p:sp>
      <p:sp>
        <p:nvSpPr>
          <p:cNvPr id="10" name="TextBox 9">
            <a:extLst>
              <a:ext uri="{FF2B5EF4-FFF2-40B4-BE49-F238E27FC236}">
                <a16:creationId xmlns:a16="http://schemas.microsoft.com/office/drawing/2014/main" id="{38EAEEF8-7666-6ED4-C3A7-450B4DFB7E7D}"/>
              </a:ext>
            </a:extLst>
          </p:cNvPr>
          <p:cNvSpPr txBox="1"/>
          <p:nvPr/>
        </p:nvSpPr>
        <p:spPr>
          <a:xfrm>
            <a:off x="3257536" y="3720051"/>
            <a:ext cx="2038349" cy="1200329"/>
          </a:xfrm>
          <a:prstGeom prst="rect">
            <a:avLst/>
          </a:prstGeom>
          <a:noFill/>
        </p:spPr>
        <p:txBody>
          <a:bodyPr wrap="square" rtlCol="0">
            <a:spAutoFit/>
          </a:bodyPr>
          <a:lstStyle/>
          <a:p>
            <a:pPr algn="ctr"/>
            <a:r>
              <a:rPr lang="en-US" sz="2400"/>
              <a:t>of adults 30+ show signs of gum disease</a:t>
            </a:r>
            <a:r>
              <a:rPr lang="en-US" sz="2400" baseline="30000"/>
              <a:t>2</a:t>
            </a:r>
          </a:p>
        </p:txBody>
      </p:sp>
      <p:sp>
        <p:nvSpPr>
          <p:cNvPr id="12" name="TextBox 11">
            <a:extLst>
              <a:ext uri="{FF2B5EF4-FFF2-40B4-BE49-F238E27FC236}">
                <a16:creationId xmlns:a16="http://schemas.microsoft.com/office/drawing/2014/main" id="{77748174-AD97-BE1D-81B2-55F221937B29}"/>
              </a:ext>
            </a:extLst>
          </p:cNvPr>
          <p:cNvSpPr txBox="1"/>
          <p:nvPr/>
        </p:nvSpPr>
        <p:spPr>
          <a:xfrm>
            <a:off x="8798720" y="2764889"/>
            <a:ext cx="2352675" cy="923330"/>
          </a:xfrm>
          <a:prstGeom prst="rect">
            <a:avLst/>
          </a:prstGeom>
          <a:noFill/>
        </p:spPr>
        <p:txBody>
          <a:bodyPr wrap="square" rtlCol="0">
            <a:spAutoFit/>
          </a:bodyPr>
          <a:lstStyle/>
          <a:p>
            <a:pPr algn="ctr"/>
            <a:r>
              <a:rPr lang="en-US" sz="5400">
                <a:solidFill>
                  <a:schemeClr val="accent2"/>
                </a:solidFill>
              </a:rPr>
              <a:t>50%+</a:t>
            </a:r>
          </a:p>
        </p:txBody>
      </p:sp>
      <p:sp>
        <p:nvSpPr>
          <p:cNvPr id="13" name="TextBox 12">
            <a:extLst>
              <a:ext uri="{FF2B5EF4-FFF2-40B4-BE49-F238E27FC236}">
                <a16:creationId xmlns:a16="http://schemas.microsoft.com/office/drawing/2014/main" id="{0DA03789-D85A-C45F-C990-B5C40E4530B0}"/>
              </a:ext>
            </a:extLst>
          </p:cNvPr>
          <p:cNvSpPr txBox="1"/>
          <p:nvPr/>
        </p:nvSpPr>
        <p:spPr>
          <a:xfrm>
            <a:off x="8815389" y="3720051"/>
            <a:ext cx="2319338" cy="1569660"/>
          </a:xfrm>
          <a:prstGeom prst="rect">
            <a:avLst/>
          </a:prstGeom>
          <a:noFill/>
        </p:spPr>
        <p:txBody>
          <a:bodyPr wrap="square" rtlCol="0">
            <a:spAutoFit/>
          </a:bodyPr>
          <a:lstStyle/>
          <a:p>
            <a:pPr algn="ctr"/>
            <a:r>
              <a:rPr lang="en-US" sz="2400"/>
              <a:t>Don’t seek eye care due to lack of awareness and costs</a:t>
            </a:r>
            <a:r>
              <a:rPr lang="en-US" sz="2400" baseline="30000"/>
              <a:t>3</a:t>
            </a:r>
          </a:p>
        </p:txBody>
      </p:sp>
      <p:sp>
        <p:nvSpPr>
          <p:cNvPr id="5" name="TextBox 4">
            <a:extLst>
              <a:ext uri="{FF2B5EF4-FFF2-40B4-BE49-F238E27FC236}">
                <a16:creationId xmlns:a16="http://schemas.microsoft.com/office/drawing/2014/main" id="{872D01E5-70AA-5A83-7C61-4E5D4AF1AB9F}"/>
              </a:ext>
            </a:extLst>
          </p:cNvPr>
          <p:cNvSpPr txBox="1"/>
          <p:nvPr/>
        </p:nvSpPr>
        <p:spPr>
          <a:xfrm>
            <a:off x="6583061" y="2748595"/>
            <a:ext cx="1808743" cy="923330"/>
          </a:xfrm>
          <a:prstGeom prst="rect">
            <a:avLst/>
          </a:prstGeom>
          <a:noFill/>
        </p:spPr>
        <p:txBody>
          <a:bodyPr wrap="square" rtlCol="0">
            <a:spAutoFit/>
          </a:bodyPr>
          <a:lstStyle/>
          <a:p>
            <a:pPr algn="ctr"/>
            <a:r>
              <a:rPr lang="en-US" sz="5400">
                <a:solidFill>
                  <a:schemeClr val="accent2"/>
                </a:solidFill>
              </a:rPr>
              <a:t>93M</a:t>
            </a:r>
          </a:p>
        </p:txBody>
      </p:sp>
      <p:sp>
        <p:nvSpPr>
          <p:cNvPr id="37" name="TextBox 36">
            <a:extLst>
              <a:ext uri="{FF2B5EF4-FFF2-40B4-BE49-F238E27FC236}">
                <a16:creationId xmlns:a16="http://schemas.microsoft.com/office/drawing/2014/main" id="{32F0A528-EC6D-8B2C-18F4-70DAC5061557}"/>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38" name="Title 44">
            <a:extLst>
              <a:ext uri="{FF2B5EF4-FFF2-40B4-BE49-F238E27FC236}">
                <a16:creationId xmlns:a16="http://schemas.microsoft.com/office/drawing/2014/main" id="{6E2CE6F9-A710-3C16-5E81-6806CDAFC452}"/>
              </a:ext>
            </a:extLst>
          </p:cNvPr>
          <p:cNvSpPr txBox="1">
            <a:spLocks/>
          </p:cNvSpPr>
          <p:nvPr/>
        </p:nvSpPr>
        <p:spPr>
          <a:xfrm>
            <a:off x="685800" y="365760"/>
            <a:ext cx="11137392"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r>
              <a:rPr lang="en-US"/>
              <a:t>There’s a need for dental and vision insurance </a:t>
            </a:r>
            <a:endParaRPr lang="en-US">
              <a:solidFill>
                <a:srgbClr val="5B9A1C"/>
              </a:solidFill>
            </a:endParaRPr>
          </a:p>
        </p:txBody>
      </p:sp>
      <p:pic>
        <p:nvPicPr>
          <p:cNvPr id="41" name="Picture Placeholder 92">
            <a:extLst>
              <a:ext uri="{FF2B5EF4-FFF2-40B4-BE49-F238E27FC236}">
                <a16:creationId xmlns:a16="http://schemas.microsoft.com/office/drawing/2014/main" id="{1176B4AB-F836-67F9-44CD-BF126A43D087}"/>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8237328" y="1556015"/>
            <a:ext cx="1122784" cy="1122784"/>
          </a:xfrm>
          <a:prstGeom prst="rect">
            <a:avLst/>
          </a:prstGeom>
        </p:spPr>
      </p:pic>
      <p:pic>
        <p:nvPicPr>
          <p:cNvPr id="42" name="Picture Placeholder 160">
            <a:extLst>
              <a:ext uri="{FF2B5EF4-FFF2-40B4-BE49-F238E27FC236}">
                <a16:creationId xmlns:a16="http://schemas.microsoft.com/office/drawing/2014/main" id="{4E74D499-9D60-D2EA-B48E-9DEA4320C94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2540015" y="1709341"/>
            <a:ext cx="930245" cy="930245"/>
          </a:xfrm>
          <a:prstGeom prst="rect">
            <a:avLst/>
          </a:prstGeom>
        </p:spPr>
      </p:pic>
      <p:sp>
        <p:nvSpPr>
          <p:cNvPr id="2" name="Slide Number Placeholder 8">
            <a:extLst>
              <a:ext uri="{FF2B5EF4-FFF2-40B4-BE49-F238E27FC236}">
                <a16:creationId xmlns:a16="http://schemas.microsoft.com/office/drawing/2014/main" id="{B9B2B9EE-5F08-EA23-582C-31705BBFC3C1}"/>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8</a:t>
            </a:fld>
            <a:endParaRPr lang="en-US">
              <a:solidFill>
                <a:schemeClr val="tx1"/>
              </a:solidFill>
            </a:endParaRPr>
          </a:p>
        </p:txBody>
      </p:sp>
    </p:spTree>
    <p:extLst>
      <p:ext uri="{BB962C8B-B14F-4D97-AF65-F5344CB8AC3E}">
        <p14:creationId xmlns:p14="http://schemas.microsoft.com/office/powerpoint/2010/main" val="44583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03897F8-F494-8CC7-CB95-E7F00C944211}"/>
              </a:ext>
            </a:extLst>
          </p:cNvPr>
          <p:cNvSpPr>
            <a:spLocks noGrp="1"/>
          </p:cNvSpPr>
          <p:nvPr>
            <p:ph type="title"/>
          </p:nvPr>
        </p:nvSpPr>
        <p:spPr/>
        <p:txBody>
          <a:bodyPr>
            <a:normAutofit/>
          </a:bodyPr>
          <a:lstStyle/>
          <a:p>
            <a:r>
              <a:rPr lang="en-US"/>
              <a:t>Young Baby Boomers: 1946</a:t>
            </a:r>
            <a:r>
              <a:rPr lang="en-US" i="0">
                <a:solidFill>
                  <a:schemeClr val="accent1"/>
                </a:solidFill>
                <a:effectLst/>
                <a:latin typeface="Gilmer"/>
              </a:rPr>
              <a:t>–</a:t>
            </a:r>
            <a:r>
              <a:rPr lang="en-US"/>
              <a:t>1964</a:t>
            </a:r>
            <a:r>
              <a:rPr lang="en-US" baseline="30000"/>
              <a:t>4</a:t>
            </a:r>
            <a:r>
              <a:rPr lang="en-US"/>
              <a:t> </a:t>
            </a:r>
          </a:p>
        </p:txBody>
      </p:sp>
      <p:sp>
        <p:nvSpPr>
          <p:cNvPr id="7" name="TextBox 6">
            <a:extLst>
              <a:ext uri="{FF2B5EF4-FFF2-40B4-BE49-F238E27FC236}">
                <a16:creationId xmlns:a16="http://schemas.microsoft.com/office/drawing/2014/main" id="{E30F32F5-B32F-D5D5-9BF9-50F987331404}"/>
              </a:ext>
            </a:extLst>
          </p:cNvPr>
          <p:cNvSpPr txBox="1"/>
          <p:nvPr/>
        </p:nvSpPr>
        <p:spPr>
          <a:xfrm>
            <a:off x="1092200" y="2095690"/>
            <a:ext cx="3746500" cy="1138773"/>
          </a:xfrm>
          <a:prstGeom prst="rect">
            <a:avLst/>
          </a:prstGeom>
          <a:noFill/>
        </p:spPr>
        <p:txBody>
          <a:bodyPr wrap="square" lIns="91440" tIns="45720" rIns="91440" bIns="45720" rtlCol="0" anchor="t">
            <a:spAutoFit/>
          </a:bodyPr>
          <a:lstStyle/>
          <a:p>
            <a:r>
              <a:rPr lang="en-US" sz="4400" b="1"/>
              <a:t>$8.3 trillion </a:t>
            </a:r>
          </a:p>
          <a:p>
            <a:r>
              <a:rPr lang="en-US" sz="2400"/>
              <a:t>in spending a year </a:t>
            </a:r>
            <a:endParaRPr lang="en-US"/>
          </a:p>
        </p:txBody>
      </p:sp>
      <p:sp>
        <p:nvSpPr>
          <p:cNvPr id="9" name="TextBox 8">
            <a:extLst>
              <a:ext uri="{FF2B5EF4-FFF2-40B4-BE49-F238E27FC236}">
                <a16:creationId xmlns:a16="http://schemas.microsoft.com/office/drawing/2014/main" id="{034698A8-DDB3-85BD-B503-0BF619757920}"/>
              </a:ext>
            </a:extLst>
          </p:cNvPr>
          <p:cNvSpPr txBox="1"/>
          <p:nvPr/>
        </p:nvSpPr>
        <p:spPr>
          <a:xfrm>
            <a:off x="1092200" y="3524942"/>
            <a:ext cx="4224422" cy="1138773"/>
          </a:xfrm>
          <a:prstGeom prst="rect">
            <a:avLst/>
          </a:prstGeom>
          <a:noFill/>
        </p:spPr>
        <p:txBody>
          <a:bodyPr wrap="square" lIns="91440" tIns="45720" rIns="91440" bIns="45720" rtlCol="0" anchor="t">
            <a:spAutoFit/>
          </a:bodyPr>
          <a:lstStyle/>
          <a:p>
            <a:r>
              <a:rPr lang="en-US" sz="4400" b="1"/>
              <a:t>$6,000 </a:t>
            </a:r>
          </a:p>
          <a:p>
            <a:r>
              <a:rPr lang="en-US" sz="2400"/>
              <a:t>a year spent on healthcare </a:t>
            </a:r>
            <a:endParaRPr lang="en-US"/>
          </a:p>
        </p:txBody>
      </p:sp>
      <p:sp>
        <p:nvSpPr>
          <p:cNvPr id="11" name="TextBox 10">
            <a:extLst>
              <a:ext uri="{FF2B5EF4-FFF2-40B4-BE49-F238E27FC236}">
                <a16:creationId xmlns:a16="http://schemas.microsoft.com/office/drawing/2014/main" id="{342D0BD1-03CA-05DF-A607-36CD13D309FE}"/>
              </a:ext>
            </a:extLst>
          </p:cNvPr>
          <p:cNvSpPr txBox="1"/>
          <p:nvPr/>
        </p:nvSpPr>
        <p:spPr>
          <a:xfrm>
            <a:off x="515260" y="6248400"/>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sp>
        <p:nvSpPr>
          <p:cNvPr id="20" name="Right Brace 19">
            <a:extLst>
              <a:ext uri="{FF2B5EF4-FFF2-40B4-BE49-F238E27FC236}">
                <a16:creationId xmlns:a16="http://schemas.microsoft.com/office/drawing/2014/main" id="{CE41F52D-3D28-EE85-A95E-EB5EB0204979}"/>
              </a:ext>
            </a:extLst>
          </p:cNvPr>
          <p:cNvSpPr/>
          <p:nvPr/>
        </p:nvSpPr>
        <p:spPr>
          <a:xfrm rot="16200000">
            <a:off x="8020083" y="973201"/>
            <a:ext cx="649287" cy="49387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Oval 20">
            <a:extLst>
              <a:ext uri="{FF2B5EF4-FFF2-40B4-BE49-F238E27FC236}">
                <a16:creationId xmlns:a16="http://schemas.microsoft.com/office/drawing/2014/main" id="{216EE20F-3E27-AB5F-01FE-14CAC5D547B2}"/>
              </a:ext>
            </a:extLst>
          </p:cNvPr>
          <p:cNvSpPr/>
          <p:nvPr/>
        </p:nvSpPr>
        <p:spPr>
          <a:xfrm>
            <a:off x="4651478" y="3845544"/>
            <a:ext cx="2962891" cy="1046994"/>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2"/>
              </a:solidFill>
            </a:endParaRPr>
          </a:p>
        </p:txBody>
      </p:sp>
      <p:sp>
        <p:nvSpPr>
          <p:cNvPr id="22" name="Oval 21">
            <a:extLst>
              <a:ext uri="{FF2B5EF4-FFF2-40B4-BE49-F238E27FC236}">
                <a16:creationId xmlns:a16="http://schemas.microsoft.com/office/drawing/2014/main" id="{15DFA21D-92E2-3513-25A9-FABE48A2EF58}"/>
              </a:ext>
            </a:extLst>
          </p:cNvPr>
          <p:cNvSpPr/>
          <p:nvPr/>
        </p:nvSpPr>
        <p:spPr>
          <a:xfrm>
            <a:off x="6530608" y="1686943"/>
            <a:ext cx="3857731" cy="1412594"/>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2"/>
              </a:solidFill>
            </a:endParaRPr>
          </a:p>
        </p:txBody>
      </p:sp>
      <p:sp>
        <p:nvSpPr>
          <p:cNvPr id="23" name="Oval 22">
            <a:extLst>
              <a:ext uri="{FF2B5EF4-FFF2-40B4-BE49-F238E27FC236}">
                <a16:creationId xmlns:a16="http://schemas.microsoft.com/office/drawing/2014/main" id="{29F289CD-12D1-F61C-AF40-2FE8C2D96CBA}"/>
              </a:ext>
            </a:extLst>
          </p:cNvPr>
          <p:cNvSpPr/>
          <p:nvPr/>
        </p:nvSpPr>
        <p:spPr>
          <a:xfrm>
            <a:off x="9043173" y="3845544"/>
            <a:ext cx="2962891" cy="1046994"/>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2"/>
              </a:solidFill>
            </a:endParaRPr>
          </a:p>
        </p:txBody>
      </p:sp>
      <p:sp>
        <p:nvSpPr>
          <p:cNvPr id="24" name="TextBox 23">
            <a:extLst>
              <a:ext uri="{FF2B5EF4-FFF2-40B4-BE49-F238E27FC236}">
                <a16:creationId xmlns:a16="http://schemas.microsoft.com/office/drawing/2014/main" id="{AD0519BB-A390-AD59-1F01-C5D55D61EC42}"/>
              </a:ext>
            </a:extLst>
          </p:cNvPr>
          <p:cNvSpPr txBox="1"/>
          <p:nvPr/>
        </p:nvSpPr>
        <p:spPr>
          <a:xfrm>
            <a:off x="6586223" y="1924018"/>
            <a:ext cx="3746500" cy="1015663"/>
          </a:xfrm>
          <a:prstGeom prst="rect">
            <a:avLst/>
          </a:prstGeom>
          <a:noFill/>
        </p:spPr>
        <p:txBody>
          <a:bodyPr wrap="square" lIns="91440" tIns="45720" rIns="91440" bIns="45720" rtlCol="0" anchor="t">
            <a:spAutoFit/>
          </a:bodyPr>
          <a:lstStyle/>
          <a:p>
            <a:pPr lvl="0" algn="ctr" rtl="0"/>
            <a:r>
              <a:rPr lang="en-US" sz="3000" b="1">
                <a:solidFill>
                  <a:schemeClr val="tx2"/>
                </a:solidFill>
                <a:latin typeface="Calibri Light" panose="020F0302020204030204"/>
              </a:rPr>
              <a:t>Driving buying</a:t>
            </a:r>
            <a:br>
              <a:rPr lang="en-US" sz="3000" b="1">
                <a:solidFill>
                  <a:schemeClr val="tx2"/>
                </a:solidFill>
                <a:latin typeface="Calibri Light" panose="020F0302020204030204"/>
              </a:rPr>
            </a:br>
            <a:r>
              <a:rPr lang="en-US" sz="3000" b="1">
                <a:solidFill>
                  <a:schemeClr val="tx2"/>
                </a:solidFill>
                <a:latin typeface="Calibri Light" panose="020F0302020204030204"/>
              </a:rPr>
              <a:t>decisions</a:t>
            </a:r>
            <a:endParaRPr lang="en-US" sz="3000" b="1">
              <a:solidFill>
                <a:schemeClr val="tx2"/>
              </a:solidFill>
            </a:endParaRPr>
          </a:p>
        </p:txBody>
      </p:sp>
      <p:sp>
        <p:nvSpPr>
          <p:cNvPr id="25" name="TextBox 24">
            <a:extLst>
              <a:ext uri="{FF2B5EF4-FFF2-40B4-BE49-F238E27FC236}">
                <a16:creationId xmlns:a16="http://schemas.microsoft.com/office/drawing/2014/main" id="{3798DD63-5D02-6703-E039-7BF306864516}"/>
              </a:ext>
            </a:extLst>
          </p:cNvPr>
          <p:cNvSpPr txBox="1"/>
          <p:nvPr/>
        </p:nvSpPr>
        <p:spPr>
          <a:xfrm>
            <a:off x="4235052" y="4078515"/>
            <a:ext cx="3746500" cy="523220"/>
          </a:xfrm>
          <a:prstGeom prst="rect">
            <a:avLst/>
          </a:prstGeom>
          <a:noFill/>
        </p:spPr>
        <p:txBody>
          <a:bodyPr wrap="square" lIns="91440" tIns="45720" rIns="91440" bIns="45720" rtlCol="0" anchor="t">
            <a:spAutoFit/>
          </a:bodyPr>
          <a:lstStyle/>
          <a:p>
            <a:pPr lvl="0" algn="ctr"/>
            <a:r>
              <a:rPr lang="en-US" sz="2800" b="1">
                <a:solidFill>
                  <a:schemeClr val="tx2"/>
                </a:solidFill>
                <a:latin typeface="Calibri Light" panose="020F0302020204030204"/>
              </a:rPr>
              <a:t>Technology</a:t>
            </a:r>
            <a:endParaRPr lang="en-US" sz="2800" b="1">
              <a:solidFill>
                <a:schemeClr val="tx2"/>
              </a:solidFill>
            </a:endParaRPr>
          </a:p>
        </p:txBody>
      </p:sp>
      <p:sp>
        <p:nvSpPr>
          <p:cNvPr id="26" name="TextBox 25">
            <a:extLst>
              <a:ext uri="{FF2B5EF4-FFF2-40B4-BE49-F238E27FC236}">
                <a16:creationId xmlns:a16="http://schemas.microsoft.com/office/drawing/2014/main" id="{B4C3D01A-5EA4-E153-3B47-3CCA057A822D}"/>
              </a:ext>
            </a:extLst>
          </p:cNvPr>
          <p:cNvSpPr txBox="1"/>
          <p:nvPr/>
        </p:nvSpPr>
        <p:spPr>
          <a:xfrm>
            <a:off x="8730742" y="4066664"/>
            <a:ext cx="3746500" cy="523220"/>
          </a:xfrm>
          <a:prstGeom prst="rect">
            <a:avLst/>
          </a:prstGeom>
          <a:noFill/>
        </p:spPr>
        <p:txBody>
          <a:bodyPr wrap="square" lIns="91440" tIns="45720" rIns="91440" bIns="45720" rtlCol="0" anchor="t">
            <a:spAutoFit/>
          </a:bodyPr>
          <a:lstStyle/>
          <a:p>
            <a:pPr lvl="0" algn="ctr" rtl="0"/>
            <a:r>
              <a:rPr lang="en-US" sz="2800" b="1">
                <a:solidFill>
                  <a:schemeClr val="tx2"/>
                </a:solidFill>
                <a:latin typeface="Calibri Light" panose="020F0302020204030204"/>
              </a:rPr>
              <a:t>Ageless offerings</a:t>
            </a:r>
            <a:endParaRPr lang="en-US" sz="2800" b="1">
              <a:solidFill>
                <a:schemeClr val="tx2"/>
              </a:solidFill>
            </a:endParaRPr>
          </a:p>
        </p:txBody>
      </p:sp>
      <p:sp>
        <p:nvSpPr>
          <p:cNvPr id="2" name="Slide Number Placeholder 8">
            <a:extLst>
              <a:ext uri="{FF2B5EF4-FFF2-40B4-BE49-F238E27FC236}">
                <a16:creationId xmlns:a16="http://schemas.microsoft.com/office/drawing/2014/main" id="{C8EB9939-E3E8-DDB4-ED45-CBF63F0004DB}"/>
              </a:ext>
            </a:extLst>
          </p:cNvPr>
          <p:cNvSpPr txBox="1">
            <a:spLocks/>
          </p:cNvSpPr>
          <p:nvPr/>
        </p:nvSpPr>
        <p:spPr>
          <a:xfrm>
            <a:off x="10603992" y="6248400"/>
            <a:ext cx="1219200" cy="304800"/>
          </a:xfrm>
          <a:prstGeom prst="rect">
            <a:avLst/>
          </a:prstGeom>
          <a:noFill/>
        </p:spPr>
        <p:txBody>
          <a:bodyPr wrap="square" lIns="0" tIns="0" rIns="0" bIns="0" rtlCol="0" anchor="ctr">
            <a:noAutofit/>
          </a:bodyPr>
          <a:lstStyle>
            <a:defPPr>
              <a:defRPr lang="en-US"/>
            </a:defPPr>
            <a:lvl1pPr marL="0" algn="r" defTabSz="914400"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9</a:t>
            </a:fld>
            <a:endParaRPr lang="en-US">
              <a:solidFill>
                <a:schemeClr val="tx1"/>
              </a:solidFill>
            </a:endParaRPr>
          </a:p>
        </p:txBody>
      </p:sp>
    </p:spTree>
    <p:extLst>
      <p:ext uri="{BB962C8B-B14F-4D97-AF65-F5344CB8AC3E}">
        <p14:creationId xmlns:p14="http://schemas.microsoft.com/office/powerpoint/2010/main" val="1636497506"/>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MS-Enterprise-Template_4.2" id="{2F07707F-1532-A14B-8D48-ABA343F7831B}" vid="{27B4A98F-D3A2-FB49-ADF5-9BD18ADF4E33}"/>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6DF37E9B-7E4D-7140-929D-782DD037E621}"/>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29D96844-1978-6F46-92D2-4CDC707572B6}"/>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B73E4F20-8D8B-0949-B955-789D280E3A90}"/>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87808069-2D92-8646-A4A6-98B51728D7A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E4B5BF-6678-4464-9721-87013A72F19F}">
  <ds:schemaRefs>
    <ds:schemaRef ds:uri="09d0e43e-15cf-4af3-8a13-c3883c332804"/>
    <ds:schemaRef ds:uri="e4e07194-0b75-4e7a-9826-68e4c98ce6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AD1107C-8364-43F0-8BCC-54D1626FF401}">
  <ds:schemaRefs>
    <ds:schemaRef ds:uri="http://schemas.microsoft.com/sharepoint/v3/contenttype/forms"/>
  </ds:schemaRefs>
</ds:datastoreItem>
</file>

<file path=customXml/itemProps3.xml><?xml version="1.0" encoding="utf-8"?>
<ds:datastoreItem xmlns:ds="http://schemas.openxmlformats.org/officeDocument/2006/customXml" ds:itemID="{B0A1B428-B1BB-4F79-AE60-C929167EA71F}">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5389</Words>
  <Application>Microsoft Office PowerPoint</Application>
  <PresentationFormat>Widescreen</PresentationFormat>
  <Paragraphs>422</Paragraphs>
  <Slides>35</Slides>
  <Notes>34</Notes>
  <HiddenSlides>0</HiddenSlides>
  <MMClips>0</MMClips>
  <ScaleCrop>false</ScaleCrop>
  <HeadingPairs>
    <vt:vector size="4" baseType="variant">
      <vt:variant>
        <vt:lpstr>Theme</vt:lpstr>
      </vt:variant>
      <vt:variant>
        <vt:i4>5</vt:i4>
      </vt:variant>
      <vt:variant>
        <vt:lpstr>Slide Titles</vt:lpstr>
      </vt:variant>
      <vt:variant>
        <vt:i4>35</vt:i4>
      </vt:variant>
    </vt:vector>
  </HeadingPairs>
  <TitlesOfParts>
    <vt:vector size="40" baseType="lpstr">
      <vt:lpstr>HUMANA - TITLE SLIDES - WHITE</vt:lpstr>
      <vt:lpstr>2022_HUMANA MASTER SLIDES</vt:lpstr>
      <vt:lpstr>2022_HUMANA - SECTION SLIDES</vt:lpstr>
      <vt:lpstr>2022_HUMANA - SOLID BACKGROUNDS</vt:lpstr>
      <vt:lpstr>BLANK</vt:lpstr>
      <vt:lpstr>PowerPoint Presentation</vt:lpstr>
      <vt:lpstr>Agenda and speakers</vt:lpstr>
      <vt:lpstr>PowerPoint Presentation</vt:lpstr>
      <vt:lpstr>PowerPoint Presentation</vt:lpstr>
      <vt:lpstr>PowerPoint Presentation</vt:lpstr>
      <vt:lpstr>PowerPoint Presentation</vt:lpstr>
      <vt:lpstr>Poll question</vt:lpstr>
      <vt:lpstr>PowerPoint Presentation</vt:lpstr>
      <vt:lpstr>Young Baby Boomers: 1946–19644 </vt:lpstr>
      <vt:lpstr>Gen X: 1965–19805</vt:lpstr>
      <vt:lpstr>Millennials: 1981–1996 and Gen Z: 1997–2012</vt:lpstr>
      <vt:lpstr>Digging deeper into the consumer mindset for 20238</vt:lpstr>
      <vt:lpstr>PowerPoint Presentation</vt:lpstr>
      <vt:lpstr>Connect with dental and vision facilities*</vt:lpstr>
      <vt:lpstr>Form other business-to-business relationships </vt:lpstr>
      <vt:lpstr>PowerPoint Presentation</vt:lpstr>
      <vt:lpstr>Dive into grassroots marketing </vt:lpstr>
      <vt:lpstr>Ask for referrals </vt:lpstr>
      <vt:lpstr>Have a social media* strategy </vt:lpstr>
      <vt:lpstr>Leverage the Marketing Resource Center (MRC)</vt:lpstr>
      <vt:lpstr>Use tools to track prospects </vt:lpstr>
      <vt:lpstr>Poll question</vt:lpstr>
      <vt:lpstr>PowerPoint Presentation</vt:lpstr>
      <vt:lpstr>Provide great customer service </vt:lpstr>
      <vt:lpstr>Poll question</vt:lpstr>
      <vt:lpstr>Use Humana’s NEADS Analysis to help find the right plan</vt:lpstr>
      <vt:lpstr>PowerPoint Presentation</vt:lpstr>
      <vt:lpstr>PowerPoint Presentation</vt:lpstr>
      <vt:lpstr>Use sales tools for easy enrollment and service </vt:lpstr>
      <vt:lpstr>PowerPoint Presentation</vt:lpstr>
      <vt:lpstr>Explore our virtual event </vt:lpstr>
      <vt:lpstr>Find Ignite resources </vt:lpstr>
      <vt:lpstr>Contact your local support team</vt:lpstr>
      <vt:lpstr>PowerPoint Presentation</vt:lpstr>
      <vt:lpstr>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Dayna McTavish</dc:creator>
  <cp:lastModifiedBy>Dayna McTavish</cp:lastModifiedBy>
  <cp:revision>4</cp:revision>
  <cp:lastPrinted>2023-03-21T22:58:39Z</cp:lastPrinted>
  <dcterms:created xsi:type="dcterms:W3CDTF">2023-03-09T18:18:08Z</dcterms:created>
  <dcterms:modified xsi:type="dcterms:W3CDTF">2023-06-20T19:03:20Z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0x01010094D5C4F7DAED8441AF5A2C8D5C0EE792</vt:lpwstr>
  </property>
  <property fmtid="{D5CDD505-2E9C-101B-9397-08002B2CF9AE}" pid="3" name="MediaServiceImageTags">
    <vt:lpwstr/>
  </property>
</Properties>
</file>