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slideLayouts/slideLayout9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ADD_9393244C.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6.xml" ContentType="application/vnd.openxmlformats-officedocument.presentationml.notesSlide+xml"/>
  <Override PartName="/ppt/comments/modernComment_C00_BD8E2F0C.xml" ContentType="application/vnd.ms-powerpoint.comments+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8.xml" ContentType="application/vnd.openxmlformats-officedocument.presentationml.notesSlide+xml"/>
  <Override PartName="/ppt/comments/modernComment_C02_C6F0F571.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C0A_1BFF12C1.xml" ContentType="application/vnd.ms-powerpoint.comments+xml"/>
  <Override PartName="/ppt/notesSlides/notesSlide17.xml" ContentType="application/vnd.openxmlformats-officedocument.presentationml.notesSlide+xml"/>
  <Override PartName="/ppt/comments/modernComment_C0B_4F8A18E9.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C0E_270E20F7.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modernComment_C10_C6F5C994.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modernComment_C15_F1497FDA.xml" ContentType="application/vnd.ms-powerpoint.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C18_CCAF503E.xml" ContentType="application/vnd.ms-powerpoint.comments+xml"/>
  <Override PartName="/ppt/notesSlides/notesSlide30.xml" ContentType="application/vnd.openxmlformats-officedocument.presentationml.notesSlide+xml"/>
  <Override PartName="/ppt/comments/modernComment_C19_FF1E46B8.xml" ContentType="application/vnd.ms-powerpoint.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modernComment_BF7_97127747.xml" ContentType="application/vnd.ms-powerpoint.comments+xml"/>
  <Override PartName="/ppt/notesSlides/notesSlide34.xml" ContentType="application/vnd.openxmlformats-officedocument.presentationml.notesSlide+xml"/>
  <Override PartName="/ppt/comments/modernComment_BF3_67ACF0C2.xml" ContentType="application/vnd.ms-powerpoint.comments+xml"/>
  <Override PartName="/ppt/notesSlides/notesSlide35.xml" ContentType="application/vnd.openxmlformats-officedocument.presentationml.notesSlide+xml"/>
  <Override PartName="/ppt/comments/modernComment_C28_15DBD0C4.xml" ContentType="application/vnd.ms-powerpoint.comments+xml"/>
  <Override PartName="/ppt/notesSlides/notesSlide3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4"/>
    <p:sldMasterId id="2147483702" r:id="rId5"/>
    <p:sldMasterId id="2147484342" r:id="rId6"/>
    <p:sldMasterId id="2147484470" r:id="rId7"/>
    <p:sldMasterId id="2147484320" r:id="rId8"/>
  </p:sldMasterIdLst>
  <p:notesMasterIdLst>
    <p:notesMasterId r:id="rId46"/>
  </p:notesMasterIdLst>
  <p:handoutMasterIdLst>
    <p:handoutMasterId r:id="rId47"/>
  </p:handoutMasterIdLst>
  <p:sldIdLst>
    <p:sldId id="2776" r:id="rId9"/>
    <p:sldId id="2781" r:id="rId10"/>
    <p:sldId id="2780" r:id="rId11"/>
    <p:sldId id="2782" r:id="rId12"/>
    <p:sldId id="3056" r:id="rId13"/>
    <p:sldId id="3072" r:id="rId14"/>
    <p:sldId id="3073" r:id="rId15"/>
    <p:sldId id="3074" r:id="rId16"/>
    <p:sldId id="3075" r:id="rId17"/>
    <p:sldId id="3076" r:id="rId18"/>
    <p:sldId id="3077" r:id="rId19"/>
    <p:sldId id="3078" r:id="rId20"/>
    <p:sldId id="3079" r:id="rId21"/>
    <p:sldId id="3084" r:id="rId22"/>
    <p:sldId id="3081" r:id="rId23"/>
    <p:sldId id="3082" r:id="rId24"/>
    <p:sldId id="3083" r:id="rId25"/>
    <p:sldId id="3085" r:id="rId26"/>
    <p:sldId id="3086" r:id="rId27"/>
    <p:sldId id="3087" r:id="rId28"/>
    <p:sldId id="3088" r:id="rId29"/>
    <p:sldId id="3089" r:id="rId30"/>
    <p:sldId id="3090" r:id="rId31"/>
    <p:sldId id="3091" r:id="rId32"/>
    <p:sldId id="3092" r:id="rId33"/>
    <p:sldId id="3093" r:id="rId34"/>
    <p:sldId id="3094" r:id="rId35"/>
    <p:sldId id="3095" r:id="rId36"/>
    <p:sldId id="3096" r:id="rId37"/>
    <p:sldId id="3097" r:id="rId38"/>
    <p:sldId id="3098" r:id="rId39"/>
    <p:sldId id="3099" r:id="rId40"/>
    <p:sldId id="3063" r:id="rId41"/>
    <p:sldId id="3059" r:id="rId42"/>
    <p:sldId id="3112" r:id="rId43"/>
    <p:sldId id="2809" r:id="rId44"/>
    <p:sldId id="3111" r:id="rId45"/>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2C951F-7DF3-AAA1-2727-FA0DE4B1BF68}" name="Lucas Ledbetter" initials="LL" userId="S::lledbetter@heinrich.com::2f511856-7260-4684-94c1-e6cf4c6ab8d9" providerId="AD"/>
  <p188:author id="{C51E0327-3AAF-39A2-908C-FAE27EE7D7DB}" name="Ana Aguado-Morales" initials="AA" userId="S::aaguado-morales@heinrich.com::e411769c-d472-4d50-b10c-3dc4d2080fcf" providerId="AD"/>
  <p188:author id="{85974046-827D-A2E6-9D35-BC0749B65A9C}" name="Masha Conner" initials="MC" userId="S::mconner@heinrich.com::4ac036fc-472a-4f81-9b81-733295310ce1" providerId="AD"/>
  <p188:author id="{10DD8C65-A58A-77B8-D908-EC4553F829CA}" name="Adam Berger" initials="AB" userId="S::aberger@heinrich.com::0388c816-81b3-4743-acc2-f3ca7e3293cc" providerId="AD"/>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C288F390-E2EF-D584-74FB-7AC05CC9670C}" name="Caroline Ross" initials="CR" userId="S::cross@heinrich.com::591c3101-b67d-4d56-83f0-bf52b7e21d75" providerId="AD"/>
  <p188:author id="{4D9B60BD-5C49-D843-3914-CFE1FB1DF9BA}" name="Alana Willis" initials="AW" userId="S::awillis@heinrich.com::60650a8a-ffc8-4df8-8738-08c3fb85a2a6" providerId="AD"/>
  <p188:author id="{E9CEB0D3-7363-4878-D6C2-546B89BBA66D}" name="Victoria Mendoza" initials="VM" userId="S::vmendoza@heinrich.com::ba6d3b2f-7eba-45c8-9729-8687edce7681" providerId="AD"/>
  <p188:author id="{9B3A4FF9-2DFA-628E-14DB-3E91BB39B939}" name="Kristen Barnhill" initials="KB" userId="S::kbarnhill@heinrich.com::c1da1268-a3cb-43b7-bee4-d3a51f09a00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48" clrIdx="0">
    <p:extLst>
      <p:ext uri="{19B8F6BF-5375-455C-9EA6-DF929625EA0E}">
        <p15:presenceInfo xmlns:p15="http://schemas.microsoft.com/office/powerpoint/2012/main" userId="Microsoft Office User" providerId="None"/>
      </p:ext>
    </p:extLst>
  </p:cmAuthor>
  <p:cmAuthor id="2" name="Amy Robinson" initials="AR" lastIdx="2" clrIdx="1">
    <p:extLst>
      <p:ext uri="{19B8F6BF-5375-455C-9EA6-DF929625EA0E}">
        <p15:presenceInfo xmlns:p15="http://schemas.microsoft.com/office/powerpoint/2012/main" userId="S-1-5-21-1275210071-879983540-1801674531-125389" providerId="AD"/>
      </p:ext>
    </p:extLst>
  </p:cmAuthor>
  <p:cmAuthor id="3" name="Laurie Schiada" initials="LS" lastIdx="18" clrIdx="2">
    <p:extLst>
      <p:ext uri="{19B8F6BF-5375-455C-9EA6-DF929625EA0E}">
        <p15:presenceInfo xmlns:p15="http://schemas.microsoft.com/office/powerpoint/2012/main" userId="37223a548114275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8BE20"/>
    <a:srgbClr val="66BBC4"/>
    <a:srgbClr val="FBCF33"/>
    <a:srgbClr val="FB5373"/>
    <a:srgbClr val="AF0061"/>
    <a:srgbClr val="114A21"/>
    <a:srgbClr val="5C9A1B"/>
    <a:srgbClr val="5C911B"/>
    <a:srgbClr val="5C9A13"/>
    <a:srgbClr val="5357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CD2BA7-6D63-044B-926B-E6E135C7FF5E}" v="4" dt="2023-06-09T18:06:39.0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_BF0_EB46B08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_BF0_EB46B088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_BF0_EB46B088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_C01_707105CC.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_C01_707105CC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B91B-104D-93EC-A57EC572B9EB}"/>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B91B-104D-93EC-A57EC572B9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91B-104D-93EC-A57EC572B9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91B-104D-93EC-A57EC572B9EB}"/>
              </c:ext>
            </c:extLst>
          </c:dPt>
          <c:cat>
            <c:strRef>
              <c:f>Sheet1!$A$2:$A$5</c:f>
              <c:strCache>
                <c:ptCount val="2"/>
                <c:pt idx="0">
                  <c:v>1st Qtr</c:v>
                </c:pt>
                <c:pt idx="1">
                  <c:v>2nd Qtr</c:v>
                </c:pt>
              </c:strCache>
            </c:strRef>
          </c:cat>
          <c:val>
            <c:numRef>
              <c:f>Sheet1!$B$2:$B$5</c:f>
              <c:numCache>
                <c:formatCode>General</c:formatCode>
                <c:ptCount val="4"/>
                <c:pt idx="0">
                  <c:v>96</c:v>
                </c:pt>
                <c:pt idx="1">
                  <c:v>4</c:v>
                </c:pt>
              </c:numCache>
            </c:numRef>
          </c:val>
          <c:extLst>
            <c:ext xmlns:c16="http://schemas.microsoft.com/office/drawing/2014/chart" uri="{C3380CC4-5D6E-409C-BE32-E72D297353CC}">
              <c16:uniqueId val="{00000008-B91B-104D-93EC-A57EC572B9EB}"/>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B91B-104D-93EC-A57EC572B9EB}"/>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B91B-104D-93EC-A57EC572B9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91B-104D-93EC-A57EC572B9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91B-104D-93EC-A57EC572B9EB}"/>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B91B-104D-93EC-A57EC572B9EB}"/>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1">
    <c:autoUpdate val="0"/>
  </c:externalData>
</c:chartSpace>
</file>

<file path=ppt/comments/modernComment_ADD_9393244C.xml><?xml version="1.0" encoding="utf-8"?>
<p188:cmLst xmlns:a="http://schemas.openxmlformats.org/drawingml/2006/main" xmlns:r="http://schemas.openxmlformats.org/officeDocument/2006/relationships" xmlns:p188="http://schemas.microsoft.com/office/powerpoint/2018/8/main">
  <p188:cm id="{44E7A0B6-A29F-4AD0-8E06-2D41AEBE0797}" authorId="{9B3A4FF9-2DFA-628E-14DB-3E91BB39B939}" status="resolved" created="2023-05-12T20:18:54.538" complete="100000">
    <pc:sldMkLst xmlns:pc="http://schemas.microsoft.com/office/powerpoint/2013/main/command">
      <pc:docMk/>
      <pc:sldMk cId="2475893836" sldId="2781"/>
    </pc:sldMkLst>
    <p188:txBody>
      <a:bodyPr/>
      <a:lstStyle/>
      <a:p>
        <a:r>
          <a:rPr lang="en-US"/>
          <a:t>page number in top left corner needs to be removed</a:t>
        </a:r>
      </a:p>
    </p188:txBody>
  </p188:cm>
</p188:cmLst>
</file>

<file path=ppt/comments/modernComment_BF3_67ACF0C2.xml><?xml version="1.0" encoding="utf-8"?>
<p188:cmLst xmlns:a="http://schemas.openxmlformats.org/drawingml/2006/main" xmlns:r="http://schemas.openxmlformats.org/officeDocument/2006/relationships" xmlns:p188="http://schemas.microsoft.com/office/powerpoint/2018/8/main">
  <p188:cm id="{987C002A-FAF0-4828-8DC9-611709CE2CEA}" authorId="{9B3A4FF9-2DFA-628E-14DB-3E91BB39B939}" status="resolved" created="2023-05-12T20:29:24.470" complete="100000">
    <pc:sldMkLst xmlns:pc="http://schemas.microsoft.com/office/powerpoint/2013/main/command">
      <pc:docMk/>
      <pc:sldMk cId="1739387074" sldId="3059"/>
    </pc:sldMkLst>
    <p188:txBody>
      <a:bodyPr/>
      <a:lstStyle/>
      <a:p>
        <a:r>
          <a:rPr lang="en-US"/>
          <a:t>Need to make sure these FPO images get added</a:t>
        </a:r>
      </a:p>
    </p188:txBody>
  </p188:cm>
  <p188:cm id="{05BDFD50-FB13-4A88-998D-A8FD0E4798D4}" authorId="{4D9B60BD-5C49-D843-3914-CFE1FB1DF9BA}" created="2023-05-17T19:14:04.678">
    <pc:sldMkLst xmlns:pc="http://schemas.microsoft.com/office/powerpoint/2013/main/command">
      <pc:docMk/>
      <pc:sldMk cId="1739387074" sldId="3059"/>
    </pc:sldMkLst>
    <p188:txBody>
      <a:bodyPr/>
      <a:lstStyle/>
      <a:p>
        <a:r>
          <a:rPr lang="en-US"/>
          <a:t>[@Caroline Ross] the speaker notes look great to me! Thank you for doing that. : )</a:t>
        </a:r>
      </a:p>
    </p188:txBody>
  </p188:cm>
</p188:cmLst>
</file>

<file path=ppt/comments/modernComment_BF7_97127747.xml><?xml version="1.0" encoding="utf-8"?>
<p188:cmLst xmlns:a="http://schemas.openxmlformats.org/drawingml/2006/main" xmlns:r="http://schemas.openxmlformats.org/officeDocument/2006/relationships" xmlns:p188="http://schemas.microsoft.com/office/powerpoint/2018/8/main">
  <p188:cm id="{AC64022A-DBF4-43A9-B646-BAA9D97361EC}" authorId="{9B3A4FF9-2DFA-628E-14DB-3E91BB39B939}" status="resolved" created="2023-05-12T20:29:15.001" complete="100000">
    <ac:deMkLst xmlns:ac="http://schemas.microsoft.com/office/drawing/2013/main/command">
      <pc:docMk xmlns:pc="http://schemas.microsoft.com/office/powerpoint/2013/main/command"/>
      <pc:sldMk xmlns:pc="http://schemas.microsoft.com/office/powerpoint/2013/main/command" cId="2534569799" sldId="3063"/>
      <ac:spMk id="10" creationId="{7F02B0C8-B061-7F3D-6046-92569E59FF80}"/>
    </ac:deMkLst>
    <p188:txBody>
      <a:bodyPr/>
      <a:lstStyle/>
      <a:p>
        <a:r>
          <a:rPr lang="en-US"/>
          <a:t>Need to make sure this gets plugged in</a:t>
        </a:r>
      </a:p>
    </p188:txBody>
  </p188:cm>
  <p188:cm id="{B60992A3-AF69-4F11-8BA5-33BD8A7DAEB4}" authorId="{C288F390-E2EF-D584-74FB-7AC05CC9670C}" status="resolved" created="2023-05-12T22:03:53.096" complete="100000">
    <ac:deMkLst xmlns:ac="http://schemas.microsoft.com/office/drawing/2013/main/command">
      <pc:docMk xmlns:pc="http://schemas.microsoft.com/office/powerpoint/2013/main/command"/>
      <pc:sldMk xmlns:pc="http://schemas.microsoft.com/office/powerpoint/2013/main/command" cId="2534569799" sldId="3063"/>
      <ac:spMk id="8" creationId="{36F2B858-B890-DFA5-9287-07CD67D7541D}"/>
    </ac:deMkLst>
    <p188:txBody>
      <a:bodyPr/>
      <a:lstStyle/>
      <a:p>
        <a:r>
          <a:rPr lang="en-US"/>
          <a:t>can we pull this up a bit? add a bit of space between copy lines</a:t>
        </a:r>
      </a:p>
    </p188:txBody>
  </p188:cm>
</p188:cmLst>
</file>

<file path=ppt/comments/modernComment_C00_BD8E2F0C.xml><?xml version="1.0" encoding="utf-8"?>
<p188:cmLst xmlns:a="http://schemas.openxmlformats.org/drawingml/2006/main" xmlns:r="http://schemas.openxmlformats.org/officeDocument/2006/relationships" xmlns:p188="http://schemas.microsoft.com/office/powerpoint/2018/8/main">
  <p188:cm id="{967BC22A-5FA5-4634-B437-F649687CC2D9}" authorId="{C288F390-E2EF-D584-74FB-7AC05CC9670C}" status="resolved" created="2023-05-12T21:50:16.254" complete="100000">
    <ac:deMkLst xmlns:ac="http://schemas.microsoft.com/office/drawing/2013/main/command">
      <pc:docMk xmlns:pc="http://schemas.microsoft.com/office/powerpoint/2013/main/command"/>
      <pc:sldMk xmlns:pc="http://schemas.microsoft.com/office/powerpoint/2013/main/command" cId="3180211980" sldId="3072"/>
      <ac:spMk id="10" creationId="{B722D0BA-AE98-B192-7B12-8CC9D0F60FB8}"/>
    </ac:deMkLst>
    <p188:replyLst>
      <p188:reply id="{1720D16E-0D9D-4121-A844-DC108B85F322}" authorId="{C288F390-E2EF-D584-74FB-7AC05CC9670C}" created="2023-05-12T21:53:31.835">
        <p188:txBody>
          <a:bodyPr/>
          <a:lstStyle/>
          <a:p>
            <a:r>
              <a:rPr lang="en-US"/>
              <a:t>Universal comment - please fix page numbers to have a consistent design throughout</a:t>
            </a:r>
          </a:p>
        </p188:txBody>
      </p188:reply>
    </p188:replyLst>
    <p188:txBody>
      <a:bodyPr/>
      <a:lstStyle/>
      <a:p>
        <a:r>
          <a:rPr lang="en-US"/>
          <a:t>This page number doesn't match the other pages - location/size</a:t>
        </a:r>
      </a:p>
    </p188:txBody>
  </p188:cm>
</p188:cmLst>
</file>

<file path=ppt/comments/modernComment_C02_C6F0F571.xml><?xml version="1.0" encoding="utf-8"?>
<p188:cmLst xmlns:a="http://schemas.openxmlformats.org/drawingml/2006/main" xmlns:r="http://schemas.openxmlformats.org/officeDocument/2006/relationships" xmlns:p188="http://schemas.microsoft.com/office/powerpoint/2018/8/main">
  <p188:cm id="{8E37A676-C522-4E6D-96C1-038548C9DF39}" authorId="{C288F390-E2EF-D584-74FB-7AC05CC9670C}" status="resolved" created="2023-05-12T21:51:03.520" complete="100000">
    <ac:deMkLst xmlns:ac="http://schemas.microsoft.com/office/drawing/2013/main/command">
      <pc:docMk xmlns:pc="http://schemas.microsoft.com/office/powerpoint/2013/main/command"/>
      <pc:sldMk xmlns:pc="http://schemas.microsoft.com/office/powerpoint/2013/main/command" cId="3337680241" sldId="3074"/>
      <ac:spMk id="3" creationId="{99A7E977-8046-06AA-9B26-C6641DFB94B8}"/>
    </ac:deMkLst>
    <p188:txBody>
      <a:bodyPr/>
      <a:lstStyle/>
      <a:p>
        <a:r>
          <a:rPr lang="en-US"/>
          <a:t>Can we move this header higher so it doesn't overlap with the design?</a:t>
        </a:r>
      </a:p>
    </p188:txBody>
  </p188:cm>
</p188:cmLst>
</file>

<file path=ppt/comments/modernComment_C0A_1BFF12C1.xml><?xml version="1.0" encoding="utf-8"?>
<p188:cmLst xmlns:a="http://schemas.openxmlformats.org/drawingml/2006/main" xmlns:r="http://schemas.openxmlformats.org/officeDocument/2006/relationships" xmlns:p188="http://schemas.microsoft.com/office/powerpoint/2018/8/main">
  <p188:cm id="{0C1A7DA9-083F-4BC2-B6E4-7078570CCCFD}" authorId="{9B3A4FF9-2DFA-628E-14DB-3E91BB39B939}" status="resolved" created="2023-05-12T20:24:52.044" complete="100000">
    <ac:deMkLst xmlns:ac="http://schemas.microsoft.com/office/drawing/2013/main/command">
      <pc:docMk xmlns:pc="http://schemas.microsoft.com/office/powerpoint/2013/main/command"/>
      <pc:sldMk xmlns:pc="http://schemas.microsoft.com/office/powerpoint/2013/main/command" cId="469701313" sldId="3082"/>
      <ac:picMk id="2" creationId="{B4D0B54F-5621-1BE3-D19F-00961C6F5477}"/>
    </ac:deMkLst>
    <p188:txBody>
      <a:bodyPr/>
      <a:lstStyle/>
      <a:p>
        <a:r>
          <a:rPr lang="en-US"/>
          <a:t>This icon looks navy and green to me. Make sure it's green/dark green</a:t>
        </a:r>
      </a:p>
    </p188:txBody>
  </p188:cm>
  <p188:cm id="{5DFDBB81-345E-4942-81AA-2CDDE87C810B}" authorId="{C51E0327-3AAF-39A2-908C-FAE27EE7D7DB}" created="2023-05-31T20:06:32.869">
    <pc:sldMkLst xmlns:pc="http://schemas.microsoft.com/office/powerpoint/2013/main/command">
      <pc:docMk/>
      <pc:sldMk cId="469701313" sldId="3082"/>
    </pc:sldMkLst>
    <p188:replyLst>
      <p188:reply id="{EF2B1727-52E1-407F-B83A-9E37CBA3804F}" authorId="{4D9B60BD-5C49-D843-3914-CFE1FB1DF9BA}" created="2023-05-31T20:11:21.932">
        <p188:txBody>
          <a:bodyPr/>
          <a:lstStyle/>
          <a:p>
            <a:r>
              <a:rPr lang="en-US"/>
              <a:t>I believe it stands for Reason Code. </a:t>
            </a:r>
          </a:p>
        </p188:txBody>
      </p188:reply>
      <p188:reply id="{9F475D6F-03D7-457D-943A-04BB324991A3}" authorId="{E9CEB0D3-7363-4878-D6C2-546B89BBA66D}" created="2023-05-31T20:41:41.945">
        <p188:txBody>
          <a:bodyPr/>
          <a:lstStyle/>
          <a:p>
            <a:r>
              <a:rPr lang="en-US"/>
              <a:t>Hi, Alana, thanks for the information. The copy we need clarification on reads:
"Please keep in mind that any sponsorship activities will need to be vetted through the appropriate Legal/RC channels and Sponsorship Committee as necessary."
So it is "Reason Code" a channel or committee?</a:t>
            </a:r>
          </a:p>
        </p188:txBody>
      </p188:reply>
      <p188:reply id="{7E2BE9AA-EA54-4CAC-82DF-09BAA422D401}" authorId="{4D9B60BD-5C49-D843-3914-CFE1FB1DF9BA}" created="2023-05-31T20:52:57.581">
        <p188:txBody>
          <a:bodyPr/>
          <a:lstStyle/>
          <a:p>
            <a:r>
              <a:rPr lang="en-US"/>
              <a:t>That specific copy was an addition suggested by either HIVE or legal, I forgot which. I'm not 100% sure if it is a specific committee or a channel. We might want to get clarification from the BPs or legal team for this one so it can be translated properly.</a:t>
            </a:r>
          </a:p>
        </p188:txBody>
      </p188:reply>
      <p188:reply id="{3D70B918-B64B-49A3-AF5B-5F0CA11B90C6}" authorId="{E9CEB0D3-7363-4878-D6C2-546B89BBA66D}" created="2023-05-31T21:14:15.710">
        <p188:txBody>
          <a:bodyPr/>
          <a:lstStyle/>
          <a:p>
            <a:r>
              <a:rPr lang="en-US"/>
              <a:t>Hi Alana, that will be great. Keep us posted. </a:t>
            </a:r>
          </a:p>
        </p188:txBody>
      </p188:reply>
      <p188:reply id="{67D4A876-65C4-4782-BDBE-556407DA0C58}" authorId="{C51E0327-3AAF-39A2-908C-FAE27EE7D7DB}" created="2023-05-31T21:21:32.307">
        <p188:txBody>
          <a:bodyPr/>
          <a:lstStyle/>
          <a:p>
            <a:r>
              <a:rPr lang="en-US"/>
              <a:t>[@Kristen Barnhill] [@Caroline Ross] Can you please help? Do you know what it stands for? Thanks!</a:t>
            </a:r>
          </a:p>
        </p188:txBody>
      </p188:reply>
      <p188:reply id="{DC53AE54-F91A-4C69-A5D9-F1394C629B63}" authorId="{4D9B60BD-5C49-D843-3914-CFE1FB1DF9BA}" created="2023-05-31T21:42:12.094">
        <p188:txBody>
          <a:bodyPr/>
          <a:lstStyle/>
          <a:p>
            <a:r>
              <a:rPr lang="en-US"/>
              <a:t>Just chatted with Caroline and she is checking with the client for confirmation. Will let us know when the client gets back to her.</a:t>
            </a:r>
          </a:p>
        </p188:txBody>
      </p188:reply>
      <p188:reply id="{029C37B3-A8A2-4EE0-A56C-156184CCF8BB}" authorId="{E9CEB0D3-7363-4878-D6C2-546B89BBA66D}" created="2023-05-31T21:48:57.190">
        <p188:txBody>
          <a:bodyPr/>
          <a:lstStyle/>
          <a:p>
            <a:r>
              <a:rPr lang="en-US"/>
              <a:t>Thank you.</a:t>
            </a:r>
          </a:p>
        </p188:txBody>
      </p188:reply>
      <p188:reply id="{D20A1BD9-C118-CA45-8464-BDEF2714A573}" authorId="{4D9B60BD-5C49-D843-3914-CFE1FB1DF9BA}" created="2023-06-01T16:29:34.101">
        <p188:txBody>
          <a:bodyPr/>
          <a:lstStyle/>
          <a:p>
            <a:r>
              <a:rPr lang="en-US"/>
              <a:t>From Caroline:
Word from client: RC means regulatory compliance. The RC team and legal team review materials in CR together.</a:t>
            </a:r>
          </a:p>
        </p188:txBody>
      </p188:reply>
      <p188:reply id="{AD77E20C-6A71-4F3C-A4FD-D2614F3A7BCB}" authorId="{E9CEB0D3-7363-4878-D6C2-546B89BBA66D}" created="2023-06-01T16:35:20.533">
        <p188:txBody>
          <a:bodyPr/>
          <a:lstStyle/>
          <a:p>
            <a:r>
              <a:rPr lang="en-US"/>
              <a:t>Thank you very much Alana.</a:t>
            </a:r>
          </a:p>
        </p188:txBody>
      </p188:reply>
      <p188:reply id="{1B40CEBB-BE47-40AC-95C3-BE64D39FD33D}" authorId="{E9CEB0D3-7363-4878-D6C2-546B89BBA66D}" created="2023-06-01T16:47:50.817">
        <p188:txBody>
          <a:bodyPr/>
          <a:lstStyle/>
          <a:p>
            <a:r>
              <a:rPr lang="en-US"/>
              <a:t>One more thing, what does "CR" stands for?</a:t>
            </a:r>
          </a:p>
        </p188:txBody>
      </p188:reply>
      <p188:reply id="{C2745641-C0A9-48DD-B46C-D8A5E224F910}" authorId="{4D9B60BD-5C49-D843-3914-CFE1FB1DF9BA}" created="2023-06-01T17:22:24.358">
        <p188:txBody>
          <a:bodyPr/>
          <a:lstStyle/>
          <a:p>
            <a:r>
              <a:rPr lang="en-US"/>
              <a:t>That stands for compliance review. (Side note: I find it super funny that they used another abbreviation to define an abbreviation.)</a:t>
            </a:r>
          </a:p>
        </p188:txBody>
      </p188:reply>
      <p188:reply id="{C466ED54-292E-4AE6-82D9-E64926A9A3D8}" authorId="{4D9B60BD-5C49-D843-3914-CFE1FB1DF9BA}" created="2023-06-01T17:22:42.953">
        <p188:txBody>
          <a:bodyPr/>
          <a:lstStyle/>
          <a:p>
            <a:r>
              <a:rPr lang="en-US"/>
              <a:t>That stands for compliance review. (Side note: I find it super funny that they used another abbreviation to define an abbreviation.)</a:t>
            </a:r>
          </a:p>
        </p188:txBody>
      </p188:reply>
      <p188:reply id="{CEF0E8BC-4870-4023-B9DD-4B55F435F108}" authorId="{4D9B60BD-5C49-D843-3914-CFE1FB1DF9BA}" created="2023-06-01T17:22:48.106">
        <p188:txBody>
          <a:bodyPr/>
          <a:lstStyle/>
          <a:p>
            <a:r>
              <a:rPr lang="en-US"/>
              <a:t>That stands for Compliance Review.</a:t>
            </a:r>
          </a:p>
        </p188:txBody>
      </p188:reply>
      <p188:reply id="{D6ED005A-62E6-4FD3-8ED5-2445017E521F}" authorId="{4D9B60BD-5C49-D843-3914-CFE1FB1DF9BA}" created="2023-06-01T17:23:11.537">
        <p188:txBody>
          <a:bodyPr/>
          <a:lstStyle/>
          <a:p>
            <a:r>
              <a:rPr lang="en-US"/>
              <a:t>That stands for compliance review. (Side note: I find it super funny that they used another abbreviation to define an abbreviation.)</a:t>
            </a:r>
          </a:p>
        </p188:txBody>
      </p188:reply>
      <p188:reply id="{9AFF3181-BEA0-4714-806F-95D75D93D500}" authorId="{4D9B60BD-5C49-D843-3914-CFE1FB1DF9BA}" created="2023-06-01T17:23:54.697">
        <p188:txBody>
          <a:bodyPr/>
          <a:lstStyle/>
          <a:p>
            <a:r>
              <a:rPr lang="en-US"/>
              <a:t>That stands for compliance review. (Side note: I find it super funny that they used another abbreviation to define an abbreviation.)</a:t>
            </a:r>
          </a:p>
        </p188:txBody>
      </p188:reply>
      <p188:reply id="{43EBBA2A-4AD2-42EB-BDD3-5A834C54AF75}" authorId="{E9CEB0D3-7363-4878-D6C2-546B89BBA66D}" created="2023-06-01T17:39:10.983">
        <p188:txBody>
          <a:bodyPr/>
          <a:lstStyle/>
          <a:p>
            <a:r>
              <a:rPr lang="en-US"/>
              <a:t>I know! Thanks!</a:t>
            </a:r>
          </a:p>
        </p188:txBody>
      </p188:reply>
    </p188:replyLst>
    <p188:txBody>
      <a:bodyPr/>
      <a:lstStyle/>
      <a:p>
        <a:r>
          <a:rPr lang="en-US"/>
          <a:t>[@Kristen Barnhill] [@Caroline Ross] [@Alana Willis] Hi ladies, in the speaker notes we have "RC Channels". Does one of you know what RC stands for, please? 
CC: [@Victoria Mendoza] [@Santiago Ospina] </a:t>
        </a:r>
      </a:p>
    </p188:txBody>
  </p188:cm>
</p188:cmLst>
</file>

<file path=ppt/comments/modernComment_C0B_4F8A18E9.xml><?xml version="1.0" encoding="utf-8"?>
<p188:cmLst xmlns:a="http://schemas.openxmlformats.org/drawingml/2006/main" xmlns:r="http://schemas.openxmlformats.org/officeDocument/2006/relationships" xmlns:p188="http://schemas.microsoft.com/office/powerpoint/2018/8/main">
  <p188:cm id="{B92045E2-E268-E34E-B05D-5D4CDCF8F58C}" authorId="{9B3A4FF9-2DFA-628E-14DB-3E91BB39B939}" status="resolved" created="2023-04-07T21:50:06.679">
    <pc:sldMkLst xmlns:pc="http://schemas.microsoft.com/office/powerpoint/2013/main/command">
      <pc:docMk/>
      <pc:sldMk cId="2377931798" sldId="2804"/>
    </pc:sldMkLst>
    <p188:replyLst>
      <p188:reply id="{C008E4F3-93C4-0343-9E6B-5B3940C676AD}" authorId="{2B2C951F-7DF3-AAA1-2727-FA0DE4B1BF68}" created="2023-04-10T19:36:15.508">
        <p188:txBody>
          <a:bodyPr/>
          <a:lstStyle/>
          <a:p>
            <a:r>
              <a:rPr lang="en-US"/>
              <a:t>Updated</a:t>
            </a:r>
          </a:p>
        </p188:txBody>
      </p188:reply>
    </p188:replyLst>
    <p188:txBody>
      <a:bodyPr/>
      <a:lstStyle/>
      <a:p>
        <a:r>
          <a:rPr lang="en-US"/>
          <a:t>In speaker notes, 2nd paragraph, Please clarify what this refers to and/or soften with something like "help members anticipate the costs of their prescriptions". </a:t>
        </a:r>
      </a:p>
    </p188:txBody>
  </p188:cm>
</p188:cmLst>
</file>

<file path=ppt/comments/modernComment_C0E_270E20F7.xml><?xml version="1.0" encoding="utf-8"?>
<p188:cmLst xmlns:a="http://schemas.openxmlformats.org/drawingml/2006/main" xmlns:r="http://schemas.openxmlformats.org/officeDocument/2006/relationships" xmlns:p188="http://schemas.microsoft.com/office/powerpoint/2018/8/main">
  <p188:cm id="{267264E0-B845-46CF-808B-599B3B9179A0}" authorId="{C288F390-E2EF-D584-74FB-7AC05CC9670C}" status="resolved" created="2023-05-12T22:00:28.905" complete="100000">
    <ac:txMkLst xmlns:ac="http://schemas.microsoft.com/office/drawing/2013/main/command">
      <pc:docMk xmlns:pc="http://schemas.microsoft.com/office/powerpoint/2013/main/command"/>
      <pc:sldMk xmlns:pc="http://schemas.microsoft.com/office/powerpoint/2013/main/command" cId="655237367" sldId="3086"/>
      <ac:spMk id="3" creationId="{663DA4CE-8884-EA49-9B15-1E48FCBD5AC3}"/>
      <ac:txMk cp="0" len="66">
        <ac:context len="67" hash="899333130"/>
      </ac:txMk>
    </ac:txMkLst>
    <p188:pos x="4591050" y="1257300"/>
    <p188:txBody>
      <a:bodyPr/>
      <a:lstStyle/>
      <a:p>
        <a:r>
          <a:rPr lang="en-US"/>
          <a:t>can the spacing be fixed here between the first and second line? looks broken compared to 2nd and 3rd line space</a:t>
        </a:r>
      </a:p>
    </p188:txBody>
  </p188:cm>
</p188:cmLst>
</file>

<file path=ppt/comments/modernComment_C10_C6F5C994.xml><?xml version="1.0" encoding="utf-8"?>
<p188:cmLst xmlns:a="http://schemas.openxmlformats.org/drawingml/2006/main" xmlns:r="http://schemas.openxmlformats.org/officeDocument/2006/relationships" xmlns:p188="http://schemas.microsoft.com/office/powerpoint/2018/8/main">
  <p188:cm id="{62E8679E-DF6A-4E37-9414-8BA7504AE895}" authorId="{C51E0327-3AAF-39A2-908C-FAE27EE7D7DB}" created="2023-06-07T22:10:33.732">
    <ac:txMkLst xmlns:ac="http://schemas.microsoft.com/office/drawing/2013/main/command">
      <pc:docMk xmlns:pc="http://schemas.microsoft.com/office/powerpoint/2013/main/command"/>
      <pc:sldMk xmlns:pc="http://schemas.microsoft.com/office/powerpoint/2013/main/command" cId="3337996692" sldId="3088"/>
      <ac:graphicFrameMk id="8" creationId="{B0C1C1B2-24FA-6670-4AF1-4820F29290A6}"/>
      <ac:tblMk/>
      <ac:tcMk rowId="1558764067" colId="4273843420"/>
      <ac:txMk cp="106" len="1">
        <ac:context len="108" hash="1785038647"/>
      </ac:txMk>
    </ac:txMkLst>
    <p188:pos x="2886363" y="3683000"/>
    <p188:replyLst>
      <p188:reply id="{BF79AF59-C1B6-4CB5-98DD-961F32F580CA}" authorId="{4D9B60BD-5C49-D843-3914-CFE1FB1DF9BA}" created="2023-06-08T13:52:11.895">
        <p188:txBody>
          <a:bodyPr/>
          <a:lstStyle/>
          <a:p>
            <a:r>
              <a:rPr lang="en-US"/>
              <a:t>[@Ana Aguado-Morales] I'm a little worried about why the corresponding asterisk wasn't on this slide and nobody caught it, but it should say, "*For Humana members with the benefit on their plans."</a:t>
            </a:r>
          </a:p>
        </p188:txBody>
      </p188:reply>
    </p188:replyLst>
    <p188:txBody>
      <a:bodyPr/>
      <a:lstStyle/>
      <a:p>
        <a:r>
          <a:rPr lang="en-US"/>
          <a:t>[@Lucas Ledbetter] Hey Lucas! Not sure if you're the writer for this deck, but do you know where this asterisk should drive? Is there a disclaimer we're missing? 
CC: [@Santiago Ospina] </a:t>
        </a:r>
      </a:p>
    </p188:txBody>
  </p188:cm>
</p188:cmLst>
</file>

<file path=ppt/comments/modernComment_C15_F1497FDA.xml><?xml version="1.0" encoding="utf-8"?>
<p188:cmLst xmlns:a="http://schemas.openxmlformats.org/drawingml/2006/main" xmlns:r="http://schemas.openxmlformats.org/officeDocument/2006/relationships" xmlns:p188="http://schemas.microsoft.com/office/powerpoint/2018/8/main">
  <p188:cm id="{2FA140D6-C5E3-4945-9E15-889AF617ABEE}" authorId="{C288F390-E2EF-D584-74FB-7AC05CC9670C}" status="resolved" created="2023-05-12T22:02:03.266" complete="100000">
    <ac:deMkLst xmlns:ac="http://schemas.microsoft.com/office/drawing/2013/main/command">
      <pc:docMk xmlns:pc="http://schemas.microsoft.com/office/powerpoint/2013/main/command"/>
      <pc:sldMk xmlns:pc="http://schemas.microsoft.com/office/powerpoint/2013/main/command" cId="4048125914" sldId="3093"/>
      <ac:spMk id="3" creationId="{141ACA5B-F221-FB4B-BC0D-72F0FB9A5CAD}"/>
    </ac:deMkLst>
    <p188:txBody>
      <a:bodyPr/>
      <a:lstStyle/>
      <a:p>
        <a:r>
          <a:rPr lang="en-US"/>
          <a:t>this slide has the title twice, once here and then in the rectangle - can we make it so it just on here once?</a:t>
        </a:r>
      </a:p>
    </p188:txBody>
  </p188:cm>
  <p188:cm id="{D84E8E0A-1346-4BF9-A41C-84B7C8714582}" authorId="{C51E0327-3AAF-39A2-908C-FAE27EE7D7DB}" created="2023-06-07T22:25:39.967">
    <ac:txMkLst xmlns:ac="http://schemas.microsoft.com/office/drawing/2013/main/command">
      <pc:docMk xmlns:pc="http://schemas.microsoft.com/office/powerpoint/2013/main/command"/>
      <pc:sldMk xmlns:pc="http://schemas.microsoft.com/office/powerpoint/2013/main/command" cId="4048125914" sldId="3093"/>
      <ac:spMk id="2" creationId="{CCA2BEC0-D1CF-3EB7-09B9-9D9FDFBC93B3}"/>
      <ac:txMk cp="216" len="1">
        <ac:context len="218" hash="1744214220"/>
      </ac:txMk>
    </ac:txMkLst>
    <p188:pos x="1778000" y="2851727"/>
    <p188:replyLst>
      <p188:reply id="{CE1980F1-56FA-459D-9AB8-FC7CCBD54227}" authorId="{C51E0327-3AAF-39A2-908C-FAE27EE7D7DB}" created="2023-06-07T22:26:04.921">
        <p188:txBody>
          <a:bodyPr/>
          <a:lstStyle/>
          <a:p>
            <a:r>
              <a:rPr lang="en-US"/>
              <a:t>cc: [@Santiago Ospina] for visibility</a:t>
            </a:r>
          </a:p>
        </p188:txBody>
      </p188:reply>
      <p188:reply id="{6BB90B9A-1574-4052-B757-719603E19C7C}" authorId="{4D9B60BD-5C49-D843-3914-CFE1FB1DF9BA}" created="2023-06-08T13:57:04.546">
        <p188:txBody>
          <a:bodyPr/>
          <a:lstStyle/>
          <a:p>
            <a:r>
              <a:rPr lang="en-US"/>
              <a:t>[@Ana Aguado-Morales] This one appears in the speaker notes but not on the slide for some reason, as I was sure it was in here following legal review. But anyway, it should be "*Giveaways must comply with nominal OIG gift guidelines." OIG stands for the Office of Inspector General.</a:t>
            </a:r>
          </a:p>
        </p188:txBody>
      </p188:reply>
    </p188:replyLst>
    <p188:txBody>
      <a:bodyPr/>
      <a:lstStyle/>
      <a:p>
        <a:r>
          <a:rPr lang="en-US"/>
          <a:t>[@Caroline Ross] [@Kristen Barnhill] [@Lucas Ledbetter] Hi team! Do you know if we're missing a disclaimer for this asterisk?</a:t>
        </a:r>
      </a:p>
    </p188:txBody>
  </p188:cm>
</p188:cmLst>
</file>

<file path=ppt/comments/modernComment_C18_CCAF503E.xml><?xml version="1.0" encoding="utf-8"?>
<p188:cmLst xmlns:a="http://schemas.openxmlformats.org/drawingml/2006/main" xmlns:r="http://schemas.openxmlformats.org/officeDocument/2006/relationships" xmlns:p188="http://schemas.microsoft.com/office/powerpoint/2018/8/main">
  <p188:cm id="{95B16260-C9AF-4030-97CF-B64EEA6AD5EF}" authorId="{9B3A4FF9-2DFA-628E-14DB-3E91BB39B939}" status="resolved" created="2023-05-12T20:26:21.952" complete="100000">
    <pc:sldMkLst xmlns:pc="http://schemas.microsoft.com/office/powerpoint/2013/main/command">
      <pc:docMk/>
      <pc:sldMk cId="3434041406" sldId="3096"/>
    </pc:sldMkLst>
    <p188:txBody>
      <a:bodyPr/>
      <a:lstStyle/>
      <a:p>
        <a:r>
          <a:rPr lang="en-US"/>
          <a:t>A few of these icons look navy/green to me. Make sure they're green/dark green</a:t>
        </a:r>
      </a:p>
    </p188:txBody>
  </p188:cm>
</p188:cmLst>
</file>

<file path=ppt/comments/modernComment_C19_FF1E46B8.xml><?xml version="1.0" encoding="utf-8"?>
<p188:cmLst xmlns:a="http://schemas.openxmlformats.org/drawingml/2006/main" xmlns:r="http://schemas.openxmlformats.org/officeDocument/2006/relationships" xmlns:p188="http://schemas.microsoft.com/office/powerpoint/2018/8/main">
  <p188:cm id="{27DD3DF0-67AD-4271-9E09-B983556DA898}" authorId="{C288F390-E2EF-D584-74FB-7AC05CC9670C}" status="resolved" created="2023-05-12T22:02:50.251" complete="100000">
    <pc:sldMkLst xmlns:pc="http://schemas.microsoft.com/office/powerpoint/2013/main/command">
      <pc:docMk/>
      <pc:sldMk cId="4280174264" sldId="3097"/>
    </pc:sldMkLst>
    <p188:txBody>
      <a:bodyPr/>
      <a:lstStyle/>
      <a:p>
        <a:r>
          <a:rPr lang="en-US"/>
          <a:t>Love the contrast on this slide </a:t>
        </a:r>
      </a:p>
    </p188:txBody>
  </p188:cm>
</p188:cmLst>
</file>

<file path=ppt/comments/modernComment_C28_15DBD0C4.xml><?xml version="1.0" encoding="utf-8"?>
<p188:cmLst xmlns:a="http://schemas.openxmlformats.org/drawingml/2006/main" xmlns:r="http://schemas.openxmlformats.org/officeDocument/2006/relationships" xmlns:p188="http://schemas.microsoft.com/office/powerpoint/2018/8/main">
  <p188:cm id="{15FB0CFC-ED69-4258-B916-53E4CA35D53C}" authorId="{C51E0327-3AAF-39A2-908C-FAE27EE7D7DB}" created="2023-06-07T22:38:48.763">
    <ac:txMkLst xmlns:ac="http://schemas.microsoft.com/office/drawing/2013/main/command">
      <pc:docMk xmlns:pc="http://schemas.microsoft.com/office/powerpoint/2013/main/command"/>
      <pc:sldMk xmlns:pc="http://schemas.microsoft.com/office/powerpoint/2013/main/command" cId="366727364" sldId="3112"/>
      <ac:spMk id="29" creationId="{73C3E5EE-F7DD-E615-BB79-FD5F4ACE49CF}"/>
      <ac:txMk cp="12" len="1">
        <ac:context len="14" hash="794310226"/>
      </ac:txMk>
    </ac:txMkLst>
    <p188:pos x="2232084" y="147367"/>
    <p188:replyLst>
      <p188:reply id="{06EFB503-3166-4AFA-AE22-00EF8CEB7E27}" authorId="{4D9B60BD-5C49-D843-3914-CFE1FB1DF9BA}" created="2023-06-08T13:54:32.830">
        <p188:txBody>
          <a:bodyPr/>
          <a:lstStyle/>
          <a:p>
            <a:r>
              <a:rPr lang="en-US"/>
              <a:t>[@Ana Aguado-Morales] Once again, not sure why it's not on here, but it should be "Agents must complete the mandatory social media training from Humana MarketPoint University and comply with Humana’s social media guidelines as well as Centers for Medicare &amp; Medicaid Services Medicare Communication and Marketing Guidelines (MCMG) updated and codified by the Contract Year 2024 Policy and Technical Changes to MA and Part D Final Rule for plan year 2024."</a:t>
            </a:r>
          </a:p>
        </p188:txBody>
      </p188:reply>
    </p188:replyLst>
    <p188:txBody>
      <a:bodyPr/>
      <a:lstStyle/>
      <a:p>
        <a:r>
          <a:rPr lang="en-US"/>
          <a:t>[@Lucas Ledbetter] Which disclaimer should we use here? 
CC: [@Santiago Ospina]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EFD095-7608-7546-898E-6EE52DF633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6046A79-9B62-3240-9F7C-C2154C562D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5FA570-5FEC-E34E-B893-7B39E986AFCF}" type="datetimeFigureOut">
              <a:rPr lang="en-US" smtClean="0"/>
              <a:t>6/20/2023</a:t>
            </a:fld>
            <a:endParaRPr lang="en-US"/>
          </a:p>
        </p:txBody>
      </p:sp>
      <p:sp>
        <p:nvSpPr>
          <p:cNvPr id="4" name="Footer Placeholder 3">
            <a:extLst>
              <a:ext uri="{FF2B5EF4-FFF2-40B4-BE49-F238E27FC236}">
                <a16:creationId xmlns:a16="http://schemas.microsoft.com/office/drawing/2014/main" id="{4D469053-E39B-4A41-9B8B-2A42289EEA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341B9E5-3053-7A48-B0D1-B24F0E566A3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E15338-1B55-644C-8C44-0C28EEAAA01B}" type="slidenum">
              <a:rPr lang="en-US" smtClean="0"/>
              <a:t>‹#›</a:t>
            </a:fld>
            <a:endParaRPr lang="en-US"/>
          </a:p>
        </p:txBody>
      </p:sp>
    </p:spTree>
    <p:extLst>
      <p:ext uri="{BB962C8B-B14F-4D97-AF65-F5344CB8AC3E}">
        <p14:creationId xmlns:p14="http://schemas.microsoft.com/office/powerpoint/2010/main" val="9896327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27185-10FB-4A57-B3F0-45136A811A24}" type="datetimeFigureOut">
              <a:rPr lang="uk-UA" smtClean="0"/>
              <a:t>20.06.2023</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C3A12-1E0F-412B-B376-8089A55D946C}" type="slidenum">
              <a:rPr lang="uk-UA" smtClean="0"/>
              <a:t>‹#›</a:t>
            </a:fld>
            <a:endParaRPr lang="uk-UA"/>
          </a:p>
        </p:txBody>
      </p:sp>
    </p:spTree>
    <p:extLst>
      <p:ext uri="{BB962C8B-B14F-4D97-AF65-F5344CB8AC3E}">
        <p14:creationId xmlns:p14="http://schemas.microsoft.com/office/powerpoint/2010/main" val="2567216900"/>
      </p:ext>
    </p:extLst>
  </p:cSld>
  <p:clrMap bg1="lt1" tx1="dk1" bg2="lt2" tx2="dk2" accent1="accent1" accent2="accent2" accent3="accent3" accent4="accent4" accent5="accent5" accent6="accent6" hlink="hlink" folHlink="folHlink"/>
  <p:hf ftr="0" dt="0"/>
  <p:notesStyle>
    <a:lvl1pPr marL="0" algn="l" defTabSz="609539" rtl="0" eaLnBrk="1" latinLnBrk="0" hangingPunct="1">
      <a:defRPr sz="800" kern="1200">
        <a:solidFill>
          <a:schemeClr val="tx1"/>
        </a:solidFill>
        <a:latin typeface="+mn-lt"/>
        <a:ea typeface="+mn-ea"/>
        <a:cs typeface="+mn-cs"/>
      </a:defRPr>
    </a:lvl1pPr>
    <a:lvl2pPr marL="304770" algn="l" defTabSz="609539" rtl="0" eaLnBrk="1" latinLnBrk="0" hangingPunct="1">
      <a:defRPr sz="800" kern="1200">
        <a:solidFill>
          <a:schemeClr val="tx1"/>
        </a:solidFill>
        <a:latin typeface="+mn-lt"/>
        <a:ea typeface="+mn-ea"/>
        <a:cs typeface="+mn-cs"/>
      </a:defRPr>
    </a:lvl2pPr>
    <a:lvl3pPr marL="609539" algn="l" defTabSz="609539" rtl="0" eaLnBrk="1" latinLnBrk="0" hangingPunct="1">
      <a:defRPr sz="800" kern="1200">
        <a:solidFill>
          <a:schemeClr val="tx1"/>
        </a:solidFill>
        <a:latin typeface="+mn-lt"/>
        <a:ea typeface="+mn-ea"/>
        <a:cs typeface="+mn-cs"/>
      </a:defRPr>
    </a:lvl3pPr>
    <a:lvl4pPr marL="914309" algn="l" defTabSz="609539" rtl="0" eaLnBrk="1" latinLnBrk="0" hangingPunct="1">
      <a:defRPr sz="800" kern="1200">
        <a:solidFill>
          <a:schemeClr val="tx1"/>
        </a:solidFill>
        <a:latin typeface="+mn-lt"/>
        <a:ea typeface="+mn-ea"/>
        <a:cs typeface="+mn-cs"/>
      </a:defRPr>
    </a:lvl4pPr>
    <a:lvl5pPr marL="1219078" algn="l" defTabSz="609539" rtl="0" eaLnBrk="1" latinLnBrk="0" hangingPunct="1">
      <a:defRPr sz="800" kern="1200">
        <a:solidFill>
          <a:schemeClr val="tx1"/>
        </a:solidFill>
        <a:latin typeface="+mn-lt"/>
        <a:ea typeface="+mn-ea"/>
        <a:cs typeface="+mn-cs"/>
      </a:defRPr>
    </a:lvl5pPr>
    <a:lvl6pPr marL="1523848" algn="l" defTabSz="609539" rtl="0" eaLnBrk="1" latinLnBrk="0" hangingPunct="1">
      <a:defRPr sz="800" kern="1200">
        <a:solidFill>
          <a:schemeClr val="tx1"/>
        </a:solidFill>
        <a:latin typeface="+mn-lt"/>
        <a:ea typeface="+mn-ea"/>
        <a:cs typeface="+mn-cs"/>
      </a:defRPr>
    </a:lvl6pPr>
    <a:lvl7pPr marL="1828617" algn="l" defTabSz="609539" rtl="0" eaLnBrk="1" latinLnBrk="0" hangingPunct="1">
      <a:defRPr sz="800" kern="1200">
        <a:solidFill>
          <a:schemeClr val="tx1"/>
        </a:solidFill>
        <a:latin typeface="+mn-lt"/>
        <a:ea typeface="+mn-ea"/>
        <a:cs typeface="+mn-cs"/>
      </a:defRPr>
    </a:lvl7pPr>
    <a:lvl8pPr marL="2133387" algn="l" defTabSz="609539" rtl="0" eaLnBrk="1" latinLnBrk="0" hangingPunct="1">
      <a:defRPr sz="800" kern="1200">
        <a:solidFill>
          <a:schemeClr val="tx1"/>
        </a:solidFill>
        <a:latin typeface="+mn-lt"/>
        <a:ea typeface="+mn-ea"/>
        <a:cs typeface="+mn-cs"/>
      </a:defRPr>
    </a:lvl8pPr>
    <a:lvl9pPr marL="2438156" algn="l" defTabSz="609539"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a:t>
            </a:r>
            <a:r>
              <a:rPr lang="en-US"/>
              <a:t> Welcome, agents! Thank you for joining us for "Maximize Your Referrals With Grassroots.” </a:t>
            </a:r>
          </a:p>
          <a:p>
            <a:endParaRPr lang="en-US"/>
          </a:p>
          <a:p>
            <a:r>
              <a:rPr lang="en-US"/>
              <a:t>We’re here to help you navigate the often-tricky waters of grassroots marketing efforts and give you some fresh, compliant ideas for reaching out to the people in your community. </a:t>
            </a:r>
          </a:p>
          <a:p>
            <a:endParaRPr lang="en-US"/>
          </a:p>
          <a:p>
            <a:r>
              <a:rPr lang="en-US"/>
              <a:t>What are some of the grassroots strategies you’re hoping to hear about today? Let us know in the chat.</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a:t>
            </a:fld>
            <a:endParaRPr lang="uk-UA"/>
          </a:p>
        </p:txBody>
      </p:sp>
    </p:spTree>
    <p:extLst>
      <p:ext uri="{BB962C8B-B14F-4D97-AF65-F5344CB8AC3E}">
        <p14:creationId xmlns:p14="http://schemas.microsoft.com/office/powerpoint/2010/main" val="4030818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Now we know where to look for potential B2B referral opportunities in our communities. But once we find a potential business lead source, how do we approach them to ask for referrals?</a:t>
            </a:r>
          </a:p>
          <a:p>
            <a:endParaRPr lang="en-US"/>
          </a:p>
          <a:p>
            <a:r>
              <a:rPr lang="en-US" b="1"/>
              <a:t>April: </a:t>
            </a:r>
            <a:r>
              <a:rPr lang="en-US"/>
              <a:t>First, do your research. Get the names and phone numbers or email addresses of local business professionals who might be good resources for referrals. </a:t>
            </a:r>
          </a:p>
          <a:p>
            <a:endParaRPr lang="en-US"/>
          </a:p>
          <a:p>
            <a:r>
              <a:rPr lang="en-US" b="1"/>
              <a:t>Joe: </a:t>
            </a:r>
            <a:r>
              <a:rPr lang="en-US"/>
              <a:t>Next, it’s time to reach out to your potential B2B contacts. You can simply call them on the phone or send them an email to introduce yourself, or if you prefer face-to-face meetings, you can schedule an appointment to come and speak with them. You might also prefer to introduce yourself at a community event where you both might have booths set up. </a:t>
            </a:r>
          </a:p>
          <a:p>
            <a:endParaRPr lang="en-US"/>
          </a:p>
          <a:p>
            <a:r>
              <a:rPr lang="en-US" b="1"/>
              <a:t>April: </a:t>
            </a:r>
            <a:r>
              <a:rPr lang="en-US"/>
              <a:t>Whichever approach you choose to connect with other business professionals in your community, it’s important to be direct. Make your intentions clear by saying something along the lines of, “I am a Humana sales agent and am hoping to connect with people who might need my services. May I leave some brochures and business cards with you for anyone who needs help finding a Medicare plan?”</a:t>
            </a:r>
          </a:p>
          <a:p>
            <a:endParaRPr lang="en-US"/>
          </a:p>
          <a:p>
            <a:r>
              <a:rPr lang="en-US" b="1"/>
              <a:t>Joe: </a:t>
            </a:r>
            <a:r>
              <a:rPr lang="en-US"/>
              <a:t>That leads us right into our next tip—always, and we mean always, have business cards, leave-behind cards, brochures and other printed materials on hand. This way, when a business professional agrees to refer their clients to you, they have the materials they need to begin right away. Having other giveaway items such as Humana pens, magnets or keychains for them to hand out to clients could also help you make an impression. Please keep in mind that the value of these items may not exceed that provided by the OIG, which is currently $15 per person, or $75 in the aggregate per year. Visit the Marketing Resource Center to order branded materials that are personalized with your name and contact information. </a:t>
            </a:r>
          </a:p>
          <a:p>
            <a:endParaRPr lang="en-US"/>
          </a:p>
          <a:p>
            <a:r>
              <a:rPr lang="en-US" b="1"/>
              <a:t>April: </a:t>
            </a:r>
            <a:r>
              <a:rPr lang="en-US"/>
              <a:t>Finally, don’t be discouraged if your initial meeting doesn’t go anywhere right away, or if you don’t immediately begin getting referrals from a B2B source. As Glenn in Scottsdale reminds us, “It’s a process. It’s not an overnight, one-time thing. You really do have to work it.” Be persistent. This means staying top-of-mind with regular phone calls to check in, or stopping by their booth to say hello when you are both at an event.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10</a:t>
            </a:fld>
            <a:endParaRPr lang="uk-UA"/>
          </a:p>
        </p:txBody>
      </p:sp>
    </p:spTree>
    <p:extLst>
      <p:ext uri="{BB962C8B-B14F-4D97-AF65-F5344CB8AC3E}">
        <p14:creationId xmlns:p14="http://schemas.microsoft.com/office/powerpoint/2010/main" val="4093527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Now, let’s talk about earning B2C referrals. B2C means “business to consumer.” When we talk about B2C referrals, we’re talking about the referrals agents can earn by talking to the individuals in their communities.</a:t>
            </a:r>
          </a:p>
          <a:p>
            <a:endParaRPr lang="en-US"/>
          </a:p>
          <a:p>
            <a:r>
              <a:rPr lang="en-US" b="1"/>
              <a:t>April: </a:t>
            </a:r>
            <a:r>
              <a:rPr lang="en-US"/>
              <a:t>Frank Bates, an agent in Mississippi, says, “I visit and do intel about the different towns I work in: what kinds of events, how many people are going to be there, so I have an idea of how I need to approach it and get myself out there.” </a:t>
            </a:r>
          </a:p>
          <a:p>
            <a:endParaRPr lang="en-US"/>
          </a:p>
          <a:p>
            <a:r>
              <a:rPr lang="en-US" b="1"/>
              <a:t>Joe: </a:t>
            </a:r>
            <a:r>
              <a:rPr lang="en-US"/>
              <a:t>So, how do you get yourselves out there? We’ve got some ideas for you.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11</a:t>
            </a:fld>
            <a:endParaRPr lang="uk-UA"/>
          </a:p>
        </p:txBody>
      </p:sp>
    </p:spTree>
    <p:extLst>
      <p:ext uri="{BB962C8B-B14F-4D97-AF65-F5344CB8AC3E}">
        <p14:creationId xmlns:p14="http://schemas.microsoft.com/office/powerpoint/2010/main" val="1056820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 </a:t>
            </a:r>
            <a:r>
              <a:rPr lang="en-US"/>
              <a:t>As you can imagine, every community has numerous opportunities for making B2C connections, generating leads and earning referrals. It’s all about getting out there and establishing a rapport with people. </a:t>
            </a:r>
          </a:p>
          <a:p>
            <a:endParaRPr lang="en-US"/>
          </a:p>
          <a:p>
            <a:r>
              <a:rPr lang="en-US" b="1"/>
              <a:t>Joe: </a:t>
            </a:r>
            <a:r>
              <a:rPr lang="en-US"/>
              <a:t>That’s right. Just keep in mind that your ability to connect with people will shine through best if you’re reaching out to them in a way that feels authentic and comfortable to you. Glenn in Scottsdale, Arizona, told us, “Obviously, you can’t do everything. You can’t be a Jack of all trades, but you want to do what you like. I always say to people, ‘Do what you like to do, what makes you happy.’” </a:t>
            </a:r>
          </a:p>
          <a:p>
            <a:pPr marL="171450" indent="-171450">
              <a:buFont typeface="Calibri,Sans-Serif"/>
              <a:buChar char="-"/>
            </a:pPr>
            <a:endParaRPr lang="en-US"/>
          </a:p>
          <a:p>
            <a:r>
              <a:rPr lang="en-US" b="1"/>
              <a:t>April: </a:t>
            </a:r>
            <a:r>
              <a:rPr lang="en-US"/>
              <a:t>For some people, that might be setting up a Humana booth or table at your local Walmart or grocery store, or at a community event like a fair or a farmer’s market. Other agents might find that hosting social events, like coffee meet-ups, ice cream socials or bingo nights is where they really feel like they make the best connections. Some agents even find that making appearances on their local TV or radio stations can help them establish a reputation as a trustworthy and reputable community resource for Medicare education. However you choose to connect with others, be sure to get any activities or events approved through corporate review in advance.</a:t>
            </a:r>
          </a:p>
          <a:p>
            <a:endParaRPr lang="en-US"/>
          </a:p>
          <a:p>
            <a:r>
              <a:rPr lang="en-US" b="1"/>
              <a:t>Joe: </a:t>
            </a:r>
            <a:r>
              <a:rPr lang="en-US"/>
              <a:t>Then again, you might feel more comfortable taking a behind-the-scenes approach, like sponsoring community events such as fairs, movie nights in the park or food truck rallies. This is a great way to get your name out there and build a positive association with your community members. You can also do this by hosting educational events like Medicare 101 presentations or a Program in a Box at a community center, healthcare provider’s office, library or school gymnasium. One thing to keep in mind when hosting one of these events—any </a:t>
            </a:r>
            <a:r>
              <a:rPr lang="en-US" err="1"/>
              <a:t>acticity</a:t>
            </a:r>
            <a:r>
              <a:rPr lang="en-US"/>
              <a:t> that takes place in a healthcare setting needs to comply with CMS rules and regulations and Humana's Provider-Plan Events Policy.</a:t>
            </a:r>
          </a:p>
          <a:p>
            <a:endParaRPr lang="en-US"/>
          </a:p>
          <a:p>
            <a:r>
              <a:rPr lang="en-US" b="1"/>
              <a:t>April: </a:t>
            </a:r>
            <a:r>
              <a:rPr lang="en-US"/>
              <a:t>Speaking of health education, getting involved with local organizations and attending town hall meetings or roundtable discussions can also help you connect with some of the more influential members of your community. Becoming a well-known fixture in your town or city can help you get seen as a trusted authority on Medicare education, which can lead to referrals.</a:t>
            </a:r>
          </a:p>
          <a:p>
            <a:endParaRPr lang="en-US"/>
          </a:p>
          <a:p>
            <a:r>
              <a:rPr lang="en-US" b="1"/>
              <a:t>Joe: </a:t>
            </a:r>
            <a:r>
              <a:rPr lang="en-US"/>
              <a:t>Finally, never underestimate the referral-generating power of your own social circle. Be sure to ask friends, relatives and other associates if they know of anybody who could use your help shopping for a Medicare plan. 49% of U.S. consumers get introduced to brands, products or services by their family members and friends.6 </a:t>
            </a:r>
          </a:p>
          <a:p>
            <a:endParaRPr lang="en-US"/>
          </a:p>
          <a:p>
            <a:r>
              <a:rPr lang="en-US"/>
              <a:t>As we mentioned earlier, any referred prospect must always contact you, not the other way around. Be sure to tell potential referrals that they need to call you if they’d like more information. </a:t>
            </a:r>
          </a:p>
          <a:p>
            <a:endParaRPr lang="en-US"/>
          </a:p>
          <a:p>
            <a:r>
              <a:rPr lang="en-US"/>
              <a:t>Remember, it is not OK to make unsolicited contact with beneficiaries in any of the manners set forth under 42 CFR 422.2264(a), including door to door solicitation; leaving unsolicited information behind or soliciting beneficiaries over the telephone. </a:t>
            </a:r>
          </a:p>
          <a:p>
            <a:endParaRPr lang="en-US"/>
          </a:p>
          <a:p>
            <a:r>
              <a:rPr lang="en-US"/>
              <a:t>One more reminder—be sure to take note of the following restrictions under the final rule from CMS: prohibiting the distribution of Scope of Appointment (SOA) at educational events; prohibiting sales events to directly follow educational events; requiring 48 hours between the SOA and an agent meeting with a beneficiary; limiting SOAs to a twelve-month timeframe from the submission of an SOA.</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12</a:t>
            </a:fld>
            <a:endParaRPr lang="uk-UA"/>
          </a:p>
        </p:txBody>
      </p:sp>
    </p:spTree>
    <p:extLst>
      <p:ext uri="{BB962C8B-B14F-4D97-AF65-F5344CB8AC3E}">
        <p14:creationId xmlns:p14="http://schemas.microsoft.com/office/powerpoint/2010/main" val="1815844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Joe: </a:t>
            </a:r>
            <a:r>
              <a:rPr lang="en-US"/>
              <a:t>OK, poll time! Let’s see what we’ve learned so far. True or false: You should always contact a new referral within 24 hours of receiving their information.</a:t>
            </a:r>
            <a:br>
              <a:rPr lang="en-US"/>
            </a:br>
            <a:endParaRPr lang="en-US"/>
          </a:p>
          <a:p>
            <a:pPr>
              <a:defRPr/>
            </a:pPr>
            <a:r>
              <a:rPr lang="en-US"/>
              <a:t>And the answer is FALSE—remember, CMS expressly prohibits certain unsolicited contact with beneficiaries. You must not contact a potential prospect you've received from a third-party referral source at all but wait for them to contact you. Refer to 42 CFR 422.2264 for details. </a:t>
            </a:r>
          </a:p>
          <a:p>
            <a:pPr>
              <a:defRPr/>
            </a:pPr>
            <a:endParaRPr lang="en-US"/>
          </a:p>
          <a:p>
            <a:pPr>
              <a:defRPr/>
            </a:pPr>
            <a:r>
              <a:rPr lang="en-US"/>
              <a:t>Thanks for playing. What a perfect segue for us to talk about our next topic, grassroots best practices.</a:t>
            </a:r>
            <a:endParaRPr lang="en-US">
              <a:cs typeface="Calibri" panose="020F0502020204030204"/>
            </a:endParaRP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13</a:t>
            </a:fld>
            <a:endParaRPr lang="uk-UA"/>
          </a:p>
        </p:txBody>
      </p:sp>
    </p:spTree>
    <p:extLst>
      <p:ext uri="{BB962C8B-B14F-4D97-AF65-F5344CB8AC3E}">
        <p14:creationId xmlns:p14="http://schemas.microsoft.com/office/powerpoint/2010/main" val="3949029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 </a:t>
            </a:r>
            <a:r>
              <a:rPr lang="en-US"/>
              <a:t>Of course, when it comes to earning leads and referrals through grassroots marketing, there are some ground rules to follow. Let’s talk about some of the dos and don’ts to follow when you’re planning grassroots events and activities.</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14</a:t>
            </a:fld>
            <a:endParaRPr lang="uk-UA"/>
          </a:p>
        </p:txBody>
      </p:sp>
    </p:spTree>
    <p:extLst>
      <p:ext uri="{BB962C8B-B14F-4D97-AF65-F5344CB8AC3E}">
        <p14:creationId xmlns:p14="http://schemas.microsoft.com/office/powerpoint/2010/main" val="397899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a:t>
            </a:r>
            <a:r>
              <a:rPr lang="en-US"/>
              <a:t> Before we get into it, let’s take a step back and define grassroots marketing. When we talk about grassroots, we’re talking about connecting with local businesses and individuals at the community level to build trust and generate interest in your services.</a:t>
            </a:r>
          </a:p>
          <a:p>
            <a:endParaRPr lang="en-US"/>
          </a:p>
          <a:p>
            <a:r>
              <a:rPr lang="en-US" b="1"/>
              <a:t>April: </a:t>
            </a:r>
            <a:r>
              <a:rPr lang="en-US"/>
              <a:t>Grassroots starts from the ground up. By making these important connections with the people in your community, you can establish the foundation that could help you build a network of referrals that can grow your book of business.</a:t>
            </a:r>
          </a:p>
          <a:p>
            <a:endParaRPr lang="en-US"/>
          </a:p>
          <a:p>
            <a:r>
              <a:rPr lang="en-US"/>
              <a:t>For example, Frank in Mississippi has used marketing channels such as TV and radio appearance, billboards and more to grow his community’s awareness and recognition of how he can help them. He says, “You know you have that local presence when you can just be walking through the grocery store and people are like, ‘You—the guy on TV!’”</a:t>
            </a:r>
          </a:p>
          <a:p>
            <a:endParaRPr lang="en-US"/>
          </a:p>
          <a:p>
            <a:r>
              <a:rPr lang="en-US"/>
              <a:t>Just a reminder, agents—these TV and radio advertisements must be approved in advance and use Humana-approved content, such as approved marketing assets on the MRC.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15</a:t>
            </a:fld>
            <a:endParaRPr lang="uk-UA"/>
          </a:p>
        </p:txBody>
      </p:sp>
    </p:spTree>
    <p:extLst>
      <p:ext uri="{BB962C8B-B14F-4D97-AF65-F5344CB8AC3E}">
        <p14:creationId xmlns:p14="http://schemas.microsoft.com/office/powerpoint/2010/main" val="1068800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a:t>
            </a:r>
            <a:r>
              <a:rPr lang="en-US"/>
              <a:t> Let’s talk about how grassroots efforts can help you, just as they’ve helped Frank. For starters, connecting at a community level can help you build relationships with other individuals and businesses that can turn into quality leads and referrals. By starting conversations with people in your neighborhood, you can get a better picture of how you might be able to help them.</a:t>
            </a:r>
          </a:p>
          <a:p>
            <a:endParaRPr lang="en-US"/>
          </a:p>
          <a:p>
            <a:r>
              <a:rPr lang="en-US" b="1"/>
              <a:t>April: </a:t>
            </a:r>
            <a:r>
              <a:rPr lang="en-US"/>
              <a:t>Connecting at the grassroots level can also be a platform for you to share your insights and expertise with the people in your community. By hosting a Medicare 101 presentation, setting up a booth at the grocery store or sponsoring a health-focused event, you have the opportunity to educate others. This can also help you establish a reputation for being a trustworthy source of Medicare information, which, as we keep hearing agents mention, is one of the most important things you can do to grow your book of business.</a:t>
            </a:r>
          </a:p>
          <a:p>
            <a:endParaRPr lang="en-US"/>
          </a:p>
          <a:p>
            <a:r>
              <a:rPr lang="en-US" b="1"/>
              <a:t>Joe: </a:t>
            </a:r>
            <a:r>
              <a:rPr lang="en-US"/>
              <a:t>Grassroots marketing is all about getting yourself seen and building your brand in ways that get people’s attention. By hosting fun activities and events, establishing partnerships with other business professionals or nonprofit groups or promoting yourself through local TV and radio appearances, you become a well-known member of your community, which helps people feel like they know you as a trusted friend and neighbor, not just an insurance agent. Please keep in mind that any sponsorship activities will need to be vetted through the appropriate Legal/RC channels and Sponsorship Committee, as necessary. </a:t>
            </a:r>
          </a:p>
          <a:p>
            <a:endParaRPr lang="en-US"/>
          </a:p>
          <a:p>
            <a:r>
              <a:rPr lang="en-US" b="1"/>
              <a:t>April: </a:t>
            </a:r>
            <a:r>
              <a:rPr lang="en-US"/>
              <a:t>Most important, grassroots efforts are a great opportunity to do what you probably enjoy most: helping people. Connecting with individuals who stop by your booth or attend your Medicare 101 presentation and answering their specific questions can not only cement your reputation as a Medicare expert but can also help build trust and establish a friendly rapport that can lead to more referrals.</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16</a:t>
            </a:fld>
            <a:endParaRPr lang="uk-UA"/>
          </a:p>
        </p:txBody>
      </p:sp>
    </p:spTree>
    <p:extLst>
      <p:ext uri="{BB962C8B-B14F-4D97-AF65-F5344CB8AC3E}">
        <p14:creationId xmlns:p14="http://schemas.microsoft.com/office/powerpoint/2010/main" val="159757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a:t>
            </a:r>
            <a:r>
              <a:rPr lang="en-US"/>
              <a:t> As we mentioned before, taking a grassroots approach to marketing your services comes with a few ground rules. Here are some best practices to keep in mind as you plan your grassroots strategy to generate more leads and referrals:</a:t>
            </a:r>
          </a:p>
          <a:p>
            <a:pPr marL="171450" indent="-171450">
              <a:buFont typeface="Arial,Sans-Serif"/>
              <a:buChar char="•"/>
            </a:pPr>
            <a:r>
              <a:rPr lang="en-US"/>
              <a:t>DO—plan ahead. Look for upcoming events that might be a good fit for you to participate in, either through a booth or table or a sponsorship. Planning ahead also means staying organized with potential B2B contacts, reserving event space for Medicare 101 presentations.</a:t>
            </a:r>
          </a:p>
          <a:p>
            <a:pPr marL="171450" indent="-171450">
              <a:buFont typeface="Arial,Sans-Serif"/>
              <a:buChar char="•"/>
            </a:pPr>
            <a:r>
              <a:rPr lang="en-US"/>
              <a:t>DO—prepare. Show up to events at least half an hour prior to start time to ensure you have everything you need. Be sure to have printed materials, including business cards, leave-behind cards and educational brochures, ready to go. Allow yourself plenty of time to order them via the MRC prior to the event.</a:t>
            </a:r>
          </a:p>
          <a:p>
            <a:pPr marL="171450" indent="-171450">
              <a:buFont typeface="Arial,Sans-Serif"/>
              <a:buChar char="•"/>
            </a:pPr>
            <a:r>
              <a:rPr lang="en-US"/>
              <a:t>DO—promote. You could have the greatest grassroots event in the world planned, but nobody will show up if you don’t tell them about it. Be sure to promote early and often via as many marketing channels as you have available, including flyers, email, social posts once you've completed the mandatory social media training through Humana </a:t>
            </a:r>
            <a:r>
              <a:rPr lang="en-US" err="1"/>
              <a:t>MarketPoint</a:t>
            </a:r>
            <a:r>
              <a:rPr lang="en-US"/>
              <a:t> University and even TV or radio ads as permitted under in compliance with all applicable CMS rules and regulations. One reminder—agent activities and the materials they can use depend on the type of event, so certain materials would not be appropriate for use at all events or activities. </a:t>
            </a:r>
          </a:p>
          <a:p>
            <a:pPr marL="171450" indent="-171450">
              <a:buFont typeface="Arial,Sans-Serif"/>
              <a:buChar char="•"/>
            </a:pPr>
            <a:endParaRPr lang="en-US"/>
          </a:p>
          <a:p>
            <a:r>
              <a:rPr lang="en-US" b="1"/>
              <a:t>April: </a:t>
            </a:r>
            <a:endParaRPr lang="en-US"/>
          </a:p>
          <a:p>
            <a:pPr marL="171450" indent="-171450">
              <a:buFont typeface="Arial,Sans-Serif"/>
              <a:buChar char="•"/>
            </a:pPr>
            <a:r>
              <a:rPr lang="en-US"/>
              <a:t>DON’T—talk about Humana or Medicare when you are first meeting with prospects. Establish a connection by talking about subjects such as hobbies, grandkids, pets or the local sports team. Remember that you’re not just trying to build your book of business—you’re also trying to build trust and foster a long-lasting relationship. As Humana’s Regional Veteran Executive, Scott Mathis, points out, “When I was an agent, I got more referrals when I told agents they didn’t need a Humana plan. To this day, I still have people call me when they need help and to give referrals. And it’s all because my primary objective was to help, not sell.”</a:t>
            </a:r>
          </a:p>
          <a:p>
            <a:endParaRPr lang="en-US"/>
          </a:p>
          <a:p>
            <a:pPr marL="171450" indent="-171450">
              <a:buFont typeface="Arial,Sans-Serif"/>
              <a:buChar char="•"/>
            </a:pPr>
            <a:r>
              <a:rPr lang="en-US"/>
              <a:t>DON’T—discuss Humana or Medicare information with beneficiaries without obtaining a Scope of Appointment at least 48 hours in advance of a meeting.</a:t>
            </a:r>
          </a:p>
          <a:p>
            <a:pPr marL="171450" indent="-171450">
              <a:buFont typeface="Arial,Sans-Serif"/>
              <a:buChar char="•"/>
            </a:pPr>
            <a:endParaRPr lang="en-US"/>
          </a:p>
          <a:p>
            <a:pPr marL="171450" indent="-171450">
              <a:buFont typeface="Arial,Sans-Serif"/>
              <a:buChar char="•"/>
            </a:pPr>
            <a:r>
              <a:rPr lang="en-US"/>
              <a:t>And of course, we want to bring this up one more time: DON’T contact referrals. You must allow them to contact you.</a:t>
            </a:r>
          </a:p>
          <a:p>
            <a:pPr marL="171450" indent="-171450">
              <a:buFont typeface="Arial,Sans-Serif"/>
              <a:buChar char="•"/>
            </a:pPr>
            <a:endParaRPr lang="en-US"/>
          </a:p>
          <a:p>
            <a:r>
              <a:rPr lang="en-US"/>
              <a:t>There are plenty of other dos and don’t when it comes to grassroots efforts. You can find more guidelines in our agent playbook, Your Essential Guide to Lead Generation with Humana, available on Ignite.</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17</a:t>
            </a:fld>
            <a:endParaRPr lang="uk-UA"/>
          </a:p>
        </p:txBody>
      </p:sp>
    </p:spTree>
    <p:extLst>
      <p:ext uri="{BB962C8B-B14F-4D97-AF65-F5344CB8AC3E}">
        <p14:creationId xmlns:p14="http://schemas.microsoft.com/office/powerpoint/2010/main" val="280314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As a Humana agent, you find yourself speaking to a variety of individuals who may want and need different things from their healthcare plans. It’s important to understand each audience you might be speaking with, as well as the topics that might be of the most interest to them. </a:t>
            </a:r>
          </a:p>
          <a:p>
            <a:endParaRPr lang="en-US"/>
          </a:p>
          <a:p>
            <a:r>
              <a:rPr lang="en-US"/>
              <a:t>Let’s go over the different Medicare audiences and how to leverage grassroots efforts when trying to connect with them.</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18</a:t>
            </a:fld>
            <a:endParaRPr lang="uk-UA"/>
          </a:p>
        </p:txBody>
      </p:sp>
    </p:spTree>
    <p:extLst>
      <p:ext uri="{BB962C8B-B14F-4D97-AF65-F5344CB8AC3E}">
        <p14:creationId xmlns:p14="http://schemas.microsoft.com/office/powerpoint/2010/main" val="2037227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a:t>
            </a:r>
            <a:r>
              <a:rPr lang="en-US"/>
              <a:t> When talking to different types of Medicare-eligible beneficiaries, it’s important to position your messaging in different ways that engage them. </a:t>
            </a:r>
          </a:p>
          <a:p>
            <a:endParaRPr lang="en-US"/>
          </a:p>
          <a:p>
            <a:r>
              <a:rPr lang="en-US"/>
              <a:t>As our fellow agent Tony Kenward from Alabama puts it, “It’s not being across the table from prospects. It’s being next to them.” </a:t>
            </a:r>
          </a:p>
          <a:p>
            <a:endParaRPr lang="en-US"/>
          </a:p>
          <a:p>
            <a:r>
              <a:rPr lang="en-US"/>
              <a:t>Let’s take a look at some of the different Medicare audiences and how you can position your messaging to tap into their unique wants and needs during conversations.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19</a:t>
            </a:fld>
            <a:endParaRPr lang="uk-UA"/>
          </a:p>
        </p:txBody>
      </p:sp>
    </p:spTree>
    <p:extLst>
      <p:ext uri="{BB962C8B-B14F-4D97-AF65-F5344CB8AC3E}">
        <p14:creationId xmlns:p14="http://schemas.microsoft.com/office/powerpoint/2010/main" val="1315987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My name is &lt;name&gt; and I’m &lt;title&gt;. I’m looking forward to sharing some of the strategies that have worked for me, along with hearing what other agents have to say about maximizing referrals through grassroots efforts.</a:t>
            </a:r>
          </a:p>
          <a:p>
            <a:endParaRPr lang="en-US"/>
          </a:p>
          <a:p>
            <a:r>
              <a:rPr lang="en-US" b="1"/>
              <a:t>April: </a:t>
            </a:r>
            <a:r>
              <a:rPr lang="en-US"/>
              <a:t>And I’m &lt;name/title&gt;. I’m excited to see all of you joining us today. Feel free to access the chat function to share your own tips and strategies for earning referrals as we go along. Now, let’s get started!.</a:t>
            </a:r>
            <a:endParaRPr lang="en-US">
              <a:cs typeface="Calibri"/>
            </a:endParaRP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a:t>
            </a:fld>
            <a:endParaRPr lang="uk-UA"/>
          </a:p>
        </p:txBody>
      </p:sp>
    </p:spTree>
    <p:extLst>
      <p:ext uri="{BB962C8B-B14F-4D97-AF65-F5344CB8AC3E}">
        <p14:creationId xmlns:p14="http://schemas.microsoft.com/office/powerpoint/2010/main" val="1051611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a:t>
            </a:r>
            <a:r>
              <a:rPr lang="en-US"/>
              <a:t> First up is our Dual Eligible Special Needs plan, or DSNP, audience. With year-round selling opportunities, no additional licensing or certification required and the same competitive compensation rates as MA plans, DSNPs can help you maximize your sales growth potential all year long. Dual-eligible beneficiaries qualify for Medicare and Medicaid. This means they are likely to be low-income and elderly and/or disabled. Because of this, dual-eligible beneficiaries may have unique healthcare challenges or need a higher level of care than non-dual-eligible beneficiaries, with many of them requiring long-term care.7</a:t>
            </a:r>
          </a:p>
          <a:p>
            <a:endParaRPr lang="en-US"/>
          </a:p>
          <a:p>
            <a:r>
              <a:rPr lang="en-US"/>
              <a:t>Dual-eligible beneficiaries might also be struggling with one or more social determinants of health,8 or SDOHs, which can include food insecurity, transportation barriers or loneliness and social isolation. These challenges can lead them to feel unheard, marginalized or less than in terms of receiving quality healthcare. Because of all of these factors, agents who work with dual-eligible beneficiaries take on a larger role as an advocate and ally and can often develop a deep relationship and strong sense of trust with them.</a:t>
            </a:r>
          </a:p>
          <a:p>
            <a:endParaRPr lang="en-US"/>
          </a:p>
          <a:p>
            <a:r>
              <a:rPr lang="en-US" b="1"/>
              <a:t>April: </a:t>
            </a:r>
            <a:r>
              <a:rPr lang="en-US"/>
              <a:t>To get to that level of trust with your dual-eligible beneficiaries, you must first learn how to reach them. For starters, you should listen to their stories and engage them in conversations that aren’t just about healthcare. If a dual-eligible beneficiary is experiencing loneliness and isolation, chances are they want to talk! When you listen—really listen—to people’s stories, including their hardships, struggles and frustrations, you’re demonstrating that you’re not just trying to sell them. As Jason Rockow-Vivier, the host of Humana’s Grow Your Book podcast says, “You’ve got to establish trust and respect up front. Put that extra time and attention into the relationships.”</a:t>
            </a:r>
          </a:p>
          <a:p>
            <a:endParaRPr lang="en-US"/>
          </a:p>
          <a:p>
            <a:r>
              <a:rPr lang="en-US"/>
              <a:t>It’s also essential that you demonstrate your commitment to the health and wellbeing of dual-eligible beneficiaries without coming across as condescending or judgmental. If it feels right, you can establish a bond by sharing your own stories about hardships and challenges. It can help form a bond with people if they see that you understand where they’re coming from. Personally, I’ve found that sharing things that you’re going through in your own life can be really powerful if it happens organically.</a:t>
            </a:r>
          </a:p>
          <a:p>
            <a:endParaRPr lang="en-US"/>
          </a:p>
          <a:p>
            <a:r>
              <a:rPr lang="en-US" b="1"/>
              <a:t>Joe: </a:t>
            </a:r>
            <a:r>
              <a:rPr lang="en-US"/>
              <a:t>You can connect with the dual-eligible audiences by setting up a booth or a table in a local business that might be frequented by low-income or elderly individuals. For example, Walmart, dollar stores, laundromats, convenience stores and free health clinics all might be good places to reach out to dual-eligible beneficiaries. </a:t>
            </a:r>
          </a:p>
          <a:p>
            <a:endParaRPr lang="en-US"/>
          </a:p>
          <a:p>
            <a:r>
              <a:rPr lang="en-US"/>
              <a:t>You can also try leaving business cards, brochures and other Humana-approved materials containing information about Medicare with social workers, community outreach programs and other organizations that provide free and reduced-cost services, such as food banks or donation centers. </a:t>
            </a:r>
          </a:p>
          <a:p>
            <a:endParaRPr lang="en-US"/>
          </a:p>
          <a:p>
            <a:r>
              <a:rPr lang="en-US"/>
              <a:t>Once again, please note that agents may not make further contact unless a beneficiary initiates contact with the plan or agent. </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20</a:t>
            </a:fld>
            <a:endParaRPr lang="uk-UA"/>
          </a:p>
        </p:txBody>
      </p:sp>
    </p:spTree>
    <p:extLst>
      <p:ext uri="{BB962C8B-B14F-4D97-AF65-F5344CB8AC3E}">
        <p14:creationId xmlns:p14="http://schemas.microsoft.com/office/powerpoint/2010/main" val="4115075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a:t>
            </a:r>
            <a:r>
              <a:rPr lang="en-US"/>
              <a:t> Next up, let’s talk about your Medicare Supplement, or Med Supp, audience. This audience already may be familiar with Original Medicare but may be looking to supplement or change their coverage. They also may be experiencing gaps with their existing coverage and might want to hear about options that reduce costs including deductibles, copayments and coinsurance. In addition, Med Supp customers might be interested in extra benefits, such as </a:t>
            </a:r>
            <a:r>
              <a:rPr lang="en-US" err="1"/>
              <a:t>SilverSneakers</a:t>
            </a:r>
            <a:r>
              <a:rPr lang="en-US"/>
              <a:t>®, that can help them achieve their health and fitness goals. Keep in mind, however, that extra services vary by plan and market, and that </a:t>
            </a:r>
            <a:r>
              <a:rPr lang="en-US" err="1"/>
              <a:t>SilverSneakers</a:t>
            </a:r>
            <a:r>
              <a:rPr lang="en-US"/>
              <a:t> is not available with Humana Achieve Med Supp plans. For agents in some states like Connecticut, Georgia, Illinois, Kansas and New York, these extra services cannot be discussed with prospects pre-sale. Also, please note that you may not discuss plans, benefits or coverage amounts that aren't available or would not apply in the beneficiary's service area. </a:t>
            </a:r>
          </a:p>
          <a:p>
            <a:endParaRPr lang="en-US"/>
          </a:p>
          <a:p>
            <a:r>
              <a:rPr lang="en-US" b="1"/>
              <a:t>Joe: </a:t>
            </a:r>
            <a:r>
              <a:rPr lang="en-US"/>
              <a:t>Because Med Supp plans are able to be sold all year round, it’s in your best interest to learn the most effective ways to reach this audience. Here are some tips from experienced agents on how to connect with Med Supp prospects.</a:t>
            </a:r>
          </a:p>
          <a:p>
            <a:endParaRPr lang="en-US"/>
          </a:p>
          <a:p>
            <a:r>
              <a:rPr lang="en-US"/>
              <a:t>First of all, you should position yourself as an expert and build trust through education. Barbara Prince, an independent sales agent in Ohio says, “I get a lot of satisfaction from educating consumers and getting them into a plan that can make a real difference in their lives. It’s what I was born to do.” </a:t>
            </a:r>
          </a:p>
          <a:p>
            <a:endParaRPr lang="en-US"/>
          </a:p>
          <a:p>
            <a:r>
              <a:rPr lang="en-US"/>
              <a:t>Some great ways to do this include hosting Medicare 101 presentations, Programs in a Box or acting as Agent of the Day at your local Humana Neighborhood Center. </a:t>
            </a:r>
          </a:p>
          <a:p>
            <a:endParaRPr lang="en-US"/>
          </a:p>
          <a:p>
            <a:r>
              <a:rPr lang="en-US"/>
              <a:t>Even if public speaking isn’t your favorite, you might find that a one-on-one Medicare 101 presentation with a single client can be a very effective way to build trust and showcase your knowledge and expertise. </a:t>
            </a:r>
          </a:p>
          <a:p>
            <a:endParaRPr lang="en-US"/>
          </a:p>
          <a:p>
            <a:r>
              <a:rPr lang="en-US" b="1"/>
              <a:t>April: </a:t>
            </a:r>
            <a:r>
              <a:rPr lang="en-US"/>
              <a:t>Did you know that 29% of Med Supp beneficiaries live in non-urban areas?9 Because of this, you might find success with earning new leads and referrals by setting up a booth at community events such as farmer’s markets, fairs or holiday bazaars, in or near rural areas. </a:t>
            </a:r>
          </a:p>
          <a:p>
            <a:endParaRPr lang="en-US"/>
          </a:p>
          <a:p>
            <a:r>
              <a:rPr lang="en-US"/>
              <a:t>Above all, remember that word of mouth is the best referral tool. Sometimes, telling someone they already have a plan that fits their needs and that they don’t need additional coverage can be the thing that gets you the most referrals. Prospects who didn’t purchase a plan from you will tell their friends about your transparency and integrity, which can lead to quality referrals down the road.</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21</a:t>
            </a:fld>
            <a:endParaRPr lang="uk-UA"/>
          </a:p>
        </p:txBody>
      </p:sp>
    </p:spTree>
    <p:extLst>
      <p:ext uri="{BB962C8B-B14F-4D97-AF65-F5344CB8AC3E}">
        <p14:creationId xmlns:p14="http://schemas.microsoft.com/office/powerpoint/2010/main" val="35665311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When it comes to speaking with veterans, you want to keep a few things in mind:</a:t>
            </a:r>
          </a:p>
          <a:p>
            <a:endParaRPr lang="en-US"/>
          </a:p>
          <a:p>
            <a:r>
              <a:rPr lang="en-US"/>
              <a:t>First off, the majority of veterans you speak with may have served in Vietnam, because they are the largest cohort of veterans alive today.10 When speaking with Vietnam veterans, keep in mind that they may not have received the homecoming they deserved in the past; be sure to express your gratitude for their service, but also be careful not to make any assumptions or treat them differently during your conversation.</a:t>
            </a:r>
          </a:p>
          <a:p>
            <a:endParaRPr lang="en-US"/>
          </a:p>
          <a:p>
            <a:r>
              <a:rPr lang="en-US"/>
              <a:t>Veterans may see themselves as confident, healthy individuals11 and value maintaining their independence and health for as long as possible. Perhaps most important when it comes to earning veteran referrals, they tend to listen to the advice and recommendations from fellow veterans. As Frank in Mississippi told us, “When you go to events, if you bring along a veteran, you’ve just won over the whole group. They’re going to be more likely to connect with each other.” </a:t>
            </a:r>
          </a:p>
          <a:p>
            <a:endParaRPr lang="en-US"/>
          </a:p>
          <a:p>
            <a:r>
              <a:rPr lang="en-US" b="1"/>
              <a:t>April: </a:t>
            </a:r>
            <a:r>
              <a:rPr lang="en-US"/>
              <a:t>Because of this, it’s important to earn the trust of veterans you meet so they can spread the word about you to their friends. One simple way to do this is to thank them for their service in person. This can open the door to a longer, more in-depth conversation. </a:t>
            </a:r>
          </a:p>
          <a:p>
            <a:endParaRPr lang="en-US"/>
          </a:p>
          <a:p>
            <a:r>
              <a:rPr lang="en-US"/>
              <a:t>You can also get involved with Veteran Service Organizations, or VSOs, such as VFW, DAV or AMVETS, to meet veterans and have them share their experiences with you. Be sure to educate yourself about general military information such as branches of the military and different ranks within each branch.</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22</a:t>
            </a:fld>
            <a:endParaRPr lang="uk-UA"/>
          </a:p>
        </p:txBody>
      </p:sp>
    </p:spTree>
    <p:extLst>
      <p:ext uri="{BB962C8B-B14F-4D97-AF65-F5344CB8AC3E}">
        <p14:creationId xmlns:p14="http://schemas.microsoft.com/office/powerpoint/2010/main" val="15019938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The age-in Medicare audience refers to those who are new to Medicare, either because they’ve just turned 65, are about to turn 65 or are over 65 but have recently retired and are no longer on their corporate healthcare plan.</a:t>
            </a:r>
          </a:p>
          <a:p>
            <a:endParaRPr lang="en-US"/>
          </a:p>
          <a:p>
            <a:r>
              <a:rPr lang="en-US"/>
              <a:t>As individuals who are new to Medicare, age-ins may need education about Medicare basics and especially might need help comparing plan details and benefits to find the right plan for their needs.</a:t>
            </a:r>
          </a:p>
          <a:p>
            <a:endParaRPr lang="en-US"/>
          </a:p>
          <a:p>
            <a:r>
              <a:rPr lang="en-US" b="1"/>
              <a:t>April: </a:t>
            </a:r>
            <a:r>
              <a:rPr lang="en-US"/>
              <a:t>You can connect with age-ins by hosting a Medicare 101 presentation at your local community center, church or provider clinic. Be sure to encourage questions and answer each one thoroughly. It can also be helpful to have educational resources from the MRC on hand to give to attendees. </a:t>
            </a:r>
          </a:p>
          <a:p>
            <a:endParaRPr lang="en-US"/>
          </a:p>
          <a:p>
            <a:r>
              <a:rPr lang="en-US"/>
              <a:t>In addition, you can network with financial planners and retirement specialists in your area to see if you can leave business cards, brochures and other educational MRC assets for them to hand to their age-in clients. It’s also a good idea to connect with Human Resources professionals, school principals, benefits administrators and more to ask for age-in referrals.</a:t>
            </a:r>
          </a:p>
          <a:p>
            <a:endParaRPr lang="en-US"/>
          </a:p>
          <a:p>
            <a:r>
              <a:rPr lang="en-US"/>
              <a:t>Once again, word of mouth is a powerful referral tool. Ask existing Humana members who are satisfied with their plans if they know anyone who is about to age into Medicare.</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23</a:t>
            </a:fld>
            <a:endParaRPr lang="uk-UA"/>
          </a:p>
        </p:txBody>
      </p:sp>
    </p:spTree>
    <p:extLst>
      <p:ext uri="{BB962C8B-B14F-4D97-AF65-F5344CB8AC3E}">
        <p14:creationId xmlns:p14="http://schemas.microsoft.com/office/powerpoint/2010/main" val="1368945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Now that we’ve talked about the “what” and the “who” of grassroots marketing, let’s discuss the ”how.” Here are some tips for what to do before, during and after a grassroots event to maximize your referral potential.</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24</a:t>
            </a:fld>
            <a:endParaRPr lang="uk-UA"/>
          </a:p>
        </p:txBody>
      </p:sp>
    </p:spTree>
    <p:extLst>
      <p:ext uri="{BB962C8B-B14F-4D97-AF65-F5344CB8AC3E}">
        <p14:creationId xmlns:p14="http://schemas.microsoft.com/office/powerpoint/2010/main" val="972806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Remember the movie Field of Dreams, where the voice kept saying, “If you build it, they will come"? Unfortunately, when it comes to a Humana grassroots event, that isn’t the case! To ensure a good turnout and greater potential for new leads and referrals, it’s essential to promote your event early and often.</a:t>
            </a:r>
          </a:p>
          <a:p>
            <a:endParaRPr lang="en-US"/>
          </a:p>
          <a:p>
            <a:r>
              <a:rPr lang="en-US"/>
              <a:t>4 weeks before your event, you should have secured your location. Depending on the nature of your event, this can mean renting booth space at a local fair, contacting a grocery store to arrange a tabling event, reserving a meeting room at a community center or library or anything else you must do to ensure you have a space reserved for your event date and time.</a:t>
            </a:r>
          </a:p>
          <a:p>
            <a:endParaRPr lang="en-US"/>
          </a:p>
          <a:p>
            <a:r>
              <a:rPr lang="en-US"/>
              <a:t>Once you have your location secured, you can begin sending mailers to advertise your upcoming event, as well as branded flyers that you can leave with your network of B2B contacts, including local healthcare providers in approved locations, financial planners, human resources representatives and others in the community who might be good referral resources. You might even want to talk to owners of local restaurants, cafés, beauty salons, fitness centers, pet-care facilities and other businesses that may be likely to be frequented by Medicare-eligible consumers to see if they will let you post flyers in their shop window or on a bulletin board.</a:t>
            </a:r>
          </a:p>
          <a:p>
            <a:endParaRPr lang="en-US"/>
          </a:p>
          <a:p>
            <a:r>
              <a:rPr lang="en-US"/>
              <a:t>The MRC is an excellent resource for printing direct mailers, event flyers and other Humana-branded marketing assets. It’s also a great place to find educational flyers and brochures that might be of interest to your attendees. Be sure to place your order by the 4-week mark to ensure you have enough materials on hand for your event.</a:t>
            </a:r>
          </a:p>
          <a:p>
            <a:endParaRPr lang="en-US"/>
          </a:p>
          <a:p>
            <a:r>
              <a:rPr lang="en-US" b="1"/>
              <a:t>April: </a:t>
            </a:r>
            <a:r>
              <a:rPr lang="en-US"/>
              <a:t>When you are 2 weeks out from your event, it’s time to promote, promote, promote! Create a save-the-date post for your social media pages and set the permissions to allow it to be shared by the general public. You can also post flyers throughout the community—just be sure to follow your local guidelines for where and how to put them up. Once again, agents must complete the mandatory social media training through Humana </a:t>
            </a:r>
            <a:r>
              <a:rPr lang="en-US" err="1"/>
              <a:t>MarketPoint</a:t>
            </a:r>
            <a:r>
              <a:rPr lang="en-US"/>
              <a:t> University in order to post on social media.  </a:t>
            </a:r>
          </a:p>
          <a:p>
            <a:endParaRPr lang="en-US"/>
          </a:p>
          <a:p>
            <a:r>
              <a:rPr lang="en-US"/>
              <a:t>Remember, your existing clients might be good resources for referrals, so be sure to send them a mailer or email inviting them to attend your event. Encourage them to bring a friend or family member who might be in need of your services.</a:t>
            </a:r>
          </a:p>
          <a:p>
            <a:endParaRPr lang="en-US"/>
          </a:p>
          <a:p>
            <a:r>
              <a:rPr lang="en-US"/>
              <a:t>You can also place an ad in your local newspaper. According to recent research 21% of adults aged 65 or above still read the newspaper on a daily basis.12 Because of this, a print advertisement could help boost the visibility of your event and serve as one more marketing channel to help you reach your audience.</a:t>
            </a:r>
          </a:p>
          <a:p>
            <a:endParaRPr lang="en-US"/>
          </a:p>
          <a:p>
            <a:r>
              <a:rPr lang="en-US" b="1"/>
              <a:t>Joe: </a:t>
            </a:r>
            <a:r>
              <a:rPr lang="en-US"/>
              <a:t>The 1-week mark before your event is prime promotion time, and you will want to get the word out via as many channels as possible. Try creating a Facebook reel or story counting down to your event, potentially from the venue where it will take place. It’s also a good idea to post daily reminders on social media for the entire week before your event. If possible, advertise your event  on local TV or radio stations to further expand your visibility and reach. Don’t forget—these advertisements must comply with Humana's social media policy and all marketing and communications rules and regulations from CMS.</a:t>
            </a:r>
          </a:p>
          <a:p>
            <a:endParaRPr lang="en-US"/>
          </a:p>
          <a:p>
            <a:r>
              <a:rPr lang="en-US"/>
              <a:t>Please note that educational events must be clearly marketed as such and no marketing or sales activities or materials may be used or left behind at these events.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25</a:t>
            </a:fld>
            <a:endParaRPr lang="uk-UA"/>
          </a:p>
        </p:txBody>
      </p:sp>
    </p:spTree>
    <p:extLst>
      <p:ext uri="{BB962C8B-B14F-4D97-AF65-F5344CB8AC3E}">
        <p14:creationId xmlns:p14="http://schemas.microsoft.com/office/powerpoint/2010/main" val="1121659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a:t>
            </a:r>
            <a:r>
              <a:rPr lang="en-US"/>
              <a:t>: The day of your event is sure to be a busy one for you. Here are some tips to increase the potential for a successful turnout:</a:t>
            </a:r>
          </a:p>
          <a:p>
            <a:endParaRPr lang="en-US"/>
          </a:p>
          <a:p>
            <a:r>
              <a:rPr lang="en-US"/>
              <a:t>People need to know where they’re going. By putting up directional signs, you can help people find your event. As an added bonus, directional signs can double as advertisements to interest passers-by and motivate them to come check it out.</a:t>
            </a:r>
          </a:p>
          <a:p>
            <a:endParaRPr lang="en-US"/>
          </a:p>
          <a:p>
            <a:r>
              <a:rPr lang="en-US"/>
              <a:t>Along these lines, be sure to use eye-catching decorations to create a festive atmosphere. It can be as simple as balloons and streamers or as “extra” as one of those inflatable tube guys, depending on the nature of your event. </a:t>
            </a:r>
            <a:r>
              <a:rPr lang="en-US" err="1"/>
              <a:t>Opt</a:t>
            </a:r>
            <a:r>
              <a:rPr lang="en-US"/>
              <a:t> for decorations that draw people’s attention to your event and fit your budget and personal taste.</a:t>
            </a:r>
          </a:p>
          <a:p>
            <a:endParaRPr lang="en-US"/>
          </a:p>
          <a:p>
            <a:r>
              <a:rPr lang="en-US" b="1"/>
              <a:t>Joe: </a:t>
            </a:r>
            <a:r>
              <a:rPr lang="en-US"/>
              <a:t>In addition to decorations to make your event fun and festive, don’t forget to display a Humana banner and additional branded signage around your booth or table, along with educational brochures that you can hand out to attendees who are interested in more information. You can find these marketing assets on the MRC.</a:t>
            </a:r>
          </a:p>
          <a:p>
            <a:endParaRPr lang="en-US"/>
          </a:p>
          <a:p>
            <a:r>
              <a:rPr lang="en-US"/>
              <a:t>If your event takes place at a fair, bazaar or other fun community gathering, consider elevating the fun factor of your booth by incorporating healthcare-related trivia, a spinning wheel or other activities and games to entertain and educate your attendees. Also, provide light refreshments such as cookies, cupcakes or candy to entice people to stop by your booth. Just remember, It is prohibited for refreshments to be considered a meal in the aggregate. You can even create “goody bags” that contain your business card along with several branded giveaway items such as pens and magnets. Giveaways must comply with nominal OIG gift guidelines. Visit the MRC to order these items. </a:t>
            </a:r>
          </a:p>
          <a:p>
            <a:endParaRPr lang="en-US"/>
          </a:p>
          <a:p>
            <a:r>
              <a:rPr lang="en-US" b="1"/>
              <a:t>April: </a:t>
            </a:r>
            <a:r>
              <a:rPr lang="en-US"/>
              <a:t>Above all, remember to ask your attendees, “Is there anyone you know who could use my help?” This could help jog their memories and think of people in their lives who might be in need of Medicare plan education. Remember to keep cards and flyers with your contact information on them handy so you can give them out to people who might know someone to refer.</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26</a:t>
            </a:fld>
            <a:endParaRPr lang="uk-UA"/>
          </a:p>
        </p:txBody>
      </p:sp>
    </p:spTree>
    <p:extLst>
      <p:ext uri="{BB962C8B-B14F-4D97-AF65-F5344CB8AC3E}">
        <p14:creationId xmlns:p14="http://schemas.microsoft.com/office/powerpoint/2010/main" val="35295727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After your event, it might seem as if your work is done. However, there are some important things you should do to stay fresh in people’s minds. For example, you should send thank-you notes to the local businesses who agreed to post your event flyers, as well as to the owner or manager of your event venue for allowing you to host it there. This will not only help them remember your name if they or someone in their circle needs help choosing a Medicare plan, but can also motivate them to help you get the word out about future events. </a:t>
            </a:r>
          </a:p>
          <a:p>
            <a:endParaRPr lang="en-US"/>
          </a:p>
          <a:p>
            <a:r>
              <a:rPr lang="en-US" b="1"/>
              <a:t>April: </a:t>
            </a:r>
            <a:r>
              <a:rPr lang="en-US"/>
              <a:t>It’s also important to thank your attendees. While you are not allowed to contact referrals directly, you can certainly post a message on your social media page thanking everyone for attending and reminding them you’re here to help. You may also send follow-up mailers to existing clients with ”thank you” messaging to those who attended and “sorry I missed you” messaging for those not in attendance. Be sure to remind them to contact you with anything they might need and to encourage them to pass your information along to friends and relatives who might need your services. </a:t>
            </a:r>
          </a:p>
          <a:p>
            <a:endParaRPr lang="en-US"/>
          </a:p>
          <a:p>
            <a:r>
              <a:rPr lang="en-US"/>
              <a:t>Visit the MRC to download and print branded thank-you materials.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27</a:t>
            </a:fld>
            <a:endParaRPr lang="uk-UA"/>
          </a:p>
        </p:txBody>
      </p:sp>
    </p:spTree>
    <p:extLst>
      <p:ext uri="{BB962C8B-B14F-4D97-AF65-F5344CB8AC3E}">
        <p14:creationId xmlns:p14="http://schemas.microsoft.com/office/powerpoint/2010/main" val="4863742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1: It might seem obvious that trust matters, but once we look at some details in the following slides, I think you’ll understand why this topic is more important than ever.</a:t>
            </a:r>
          </a:p>
          <a:p>
            <a:endParaRPr lang="en-US"/>
          </a:p>
          <a:p>
            <a:r>
              <a:rPr lang="en-US"/>
              <a:t>Speaker 2: But before we do that, let’s take a quick poll that might help set the stage for our discussion.</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28</a:t>
            </a:fld>
            <a:endParaRPr lang="uk-UA"/>
          </a:p>
        </p:txBody>
      </p:sp>
    </p:spTree>
    <p:extLst>
      <p:ext uri="{BB962C8B-B14F-4D97-AF65-F5344CB8AC3E}">
        <p14:creationId xmlns:p14="http://schemas.microsoft.com/office/powerpoint/2010/main" val="868899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First of all, keep business cards handy at all times to give to members who can then pass them along to others who might be interested in your services. </a:t>
            </a:r>
          </a:p>
          <a:p>
            <a:endParaRPr lang="en-US"/>
          </a:p>
          <a:p>
            <a:r>
              <a:rPr lang="en-US"/>
              <a:t>Next, encourage members to spread the word about you by including that messaging in your email signature. Something as simple as, “Tell your friends and family I’m here to help” can make an impact.</a:t>
            </a:r>
          </a:p>
          <a:p>
            <a:endParaRPr lang="en-US"/>
          </a:p>
          <a:p>
            <a:r>
              <a:rPr lang="en-US"/>
              <a:t>You can also send direct mailers to people in your neighborhood asking if they know anyone who can use your services. These materials can be printed via the MRC.</a:t>
            </a:r>
          </a:p>
          <a:p>
            <a:endParaRPr lang="en-US"/>
          </a:p>
          <a:p>
            <a:r>
              <a:rPr lang="en-US" b="1"/>
              <a:t>April: </a:t>
            </a:r>
            <a:r>
              <a:rPr lang="en-US"/>
              <a:t>When you send birthday cards or emails to commemorate beneficiaries’ special day, add a line near your signature reminding them to spread the word.</a:t>
            </a:r>
          </a:p>
          <a:p>
            <a:endParaRPr lang="en-US"/>
          </a:p>
          <a:p>
            <a:r>
              <a:rPr lang="en-US"/>
              <a:t>Finally, when you do receive a referral from an existing Humana member, be sure to send a handwritten thank-you note letting them know how much you appreciate it. </a:t>
            </a:r>
          </a:p>
          <a:p>
            <a:endParaRPr lang="en-US"/>
          </a:p>
          <a:p>
            <a:r>
              <a:rPr lang="en-US"/>
              <a:t>These things may seem small, but they can make a big difference!</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29</a:t>
            </a:fld>
            <a:endParaRPr lang="uk-UA"/>
          </a:p>
        </p:txBody>
      </p:sp>
    </p:spTree>
    <p:extLst>
      <p:ext uri="{BB962C8B-B14F-4D97-AF65-F5344CB8AC3E}">
        <p14:creationId xmlns:p14="http://schemas.microsoft.com/office/powerpoint/2010/main" val="1378257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a:t>
            </a:r>
            <a:r>
              <a:rPr lang="en-US"/>
              <a:t>: Here’s what’s in store today: first, we’ll talk about ways to leverage B2B and B2C referrals to help build your book of business. Next, we’ll cover some best practices for grassroots marketing, followed by tips for reaching different Medicare audiences using grassroots strategies. Then we’ll explore tips for effectively marketing your next grassroots event, find out ways to plant the seed for earning referrals from existing members and wrap it all up with some additional Humana resources to help sharpen your grassroots skills. Throughout the presentation, we’ll be hearing from experienced Humana agents about grassroots efforts that work for them.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a:t>
            </a:fld>
            <a:endParaRPr lang="uk-UA"/>
          </a:p>
        </p:txBody>
      </p:sp>
    </p:spTree>
    <p:extLst>
      <p:ext uri="{BB962C8B-B14F-4D97-AF65-F5344CB8AC3E}">
        <p14:creationId xmlns:p14="http://schemas.microsoft.com/office/powerpoint/2010/main" val="2628388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There are plenty of opportunities to plant the seed for referrals when you’re speaking with existing Humana members. Be sure to ask questions like:</a:t>
            </a:r>
          </a:p>
          <a:p>
            <a:endParaRPr lang="en-US"/>
          </a:p>
          <a:p>
            <a:r>
              <a:rPr lang="en-US"/>
              <a:t>”Is there anyone you know who might need my help?</a:t>
            </a:r>
          </a:p>
          <a:p>
            <a:endParaRPr lang="en-US"/>
          </a:p>
          <a:p>
            <a:r>
              <a:rPr lang="en-US"/>
              <a:t>“Is anyone in your family about to age into Medicare?”</a:t>
            </a:r>
          </a:p>
          <a:p>
            <a:endParaRPr lang="en-US"/>
          </a:p>
          <a:p>
            <a:r>
              <a:rPr lang="en-US"/>
              <a:t>“Are your friends or family members happy with their current Medicare plans?”</a:t>
            </a:r>
          </a:p>
          <a:p>
            <a:endParaRPr lang="en-US"/>
          </a:p>
          <a:p>
            <a:r>
              <a:rPr lang="en-US" b="1"/>
              <a:t>April: </a:t>
            </a:r>
            <a:r>
              <a:rPr lang="en-US"/>
              <a:t>One other important question you can ask existing members: “Do you know anybody who is looking for dental and/or vision coverage?” Remember, you can sell dental and/or vision plans to consumers even if they aren’t eligible for Medicare. </a:t>
            </a:r>
          </a:p>
          <a:p>
            <a:endParaRPr lang="en-US"/>
          </a:p>
          <a:p>
            <a:r>
              <a:rPr lang="en-US"/>
              <a:t>If you get into the habit of asking questions like these during conversations now, you are laying the groundwork for potential referrals down the road.</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30</a:t>
            </a:fld>
            <a:endParaRPr lang="uk-UA"/>
          </a:p>
        </p:txBody>
      </p:sp>
    </p:spTree>
    <p:extLst>
      <p:ext uri="{BB962C8B-B14F-4D97-AF65-F5344CB8AC3E}">
        <p14:creationId xmlns:p14="http://schemas.microsoft.com/office/powerpoint/2010/main" val="251991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Before we wrap up, let’s review additional Humana resources that are available to help you maximize leads and referrals.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31</a:t>
            </a:fld>
            <a:endParaRPr lang="uk-UA"/>
          </a:p>
        </p:txBody>
      </p:sp>
    </p:spTree>
    <p:extLst>
      <p:ext uri="{BB962C8B-B14F-4D97-AF65-F5344CB8AC3E}">
        <p14:creationId xmlns:p14="http://schemas.microsoft.com/office/powerpoint/2010/main" val="1843118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Take a lead generation deep dive on IgniteWithHumana.com</a:t>
            </a:r>
          </a:p>
          <a:p>
            <a:endParaRPr lang="en-US"/>
          </a:p>
          <a:p>
            <a:r>
              <a:rPr lang="en-US"/>
              <a:t>Find year-round selling strategies, member-retention tactics and more in our lead generation playbook.</a:t>
            </a:r>
          </a:p>
          <a:p>
            <a:endParaRPr lang="en-US"/>
          </a:p>
          <a:p>
            <a:r>
              <a:rPr lang="en-US"/>
              <a:t>Explore audience-specific resources with DSNP, Med Supp and veteran-focused playbooks, videos, webinars and more.</a:t>
            </a:r>
          </a:p>
          <a:p>
            <a:endParaRPr lang="en-US"/>
          </a:p>
          <a:p>
            <a:r>
              <a:rPr lang="en-US"/>
              <a:t>Learn more about how to leverage the power of referrals in a short article.</a:t>
            </a:r>
          </a:p>
          <a:p>
            <a:endParaRPr lang="en-US"/>
          </a:p>
          <a:p>
            <a:r>
              <a:rPr lang="en-US"/>
              <a:t>Be sure to tap into your local support team with any questions you may have about your specific market. Don’t forget about Agent Support for technical or enrollment questions.</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32</a:t>
            </a:fld>
            <a:endParaRPr lang="uk-UA"/>
          </a:p>
        </p:txBody>
      </p:sp>
    </p:spTree>
    <p:extLst>
      <p:ext uri="{BB962C8B-B14F-4D97-AF65-F5344CB8AC3E}">
        <p14:creationId xmlns:p14="http://schemas.microsoft.com/office/powerpoint/2010/main" val="7536825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April: </a:t>
            </a:r>
            <a:r>
              <a:rPr lang="en-US"/>
              <a:t>Humana </a:t>
            </a:r>
            <a:r>
              <a:rPr lang="en-US" err="1"/>
              <a:t>MarketPoint</a:t>
            </a:r>
            <a:r>
              <a:rPr lang="en-US"/>
              <a:t> University has several helpful resources to better help you understand lead generation and sales strategies, including courses and learning modules.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33</a:t>
            </a:fld>
            <a:endParaRPr lang="uk-UA"/>
          </a:p>
        </p:txBody>
      </p:sp>
    </p:spTree>
    <p:extLst>
      <p:ext uri="{BB962C8B-B14F-4D97-AF65-F5344CB8AC3E}">
        <p14:creationId xmlns:p14="http://schemas.microsoft.com/office/powerpoint/2010/main" val="21989956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As we’ve mentioned throughout the presentation, the Marketing Resource Center is your go-to source for Humana-branded marketing assets to help you gain leads and referrals through your grassroots endeavors. You can use the MRC to order leave-behind cards, educational brochures, Refer-a-Friend cards and more to hand out during events, sales appointments and other opportunities for earning referrals.</a:t>
            </a:r>
            <a:endParaRPr lang="en-US">
              <a:cs typeface="Calibri" panose="020F0502020204030204"/>
            </a:endParaRP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34</a:t>
            </a:fld>
            <a:endParaRPr lang="uk-UA"/>
          </a:p>
        </p:txBody>
      </p:sp>
    </p:spTree>
    <p:extLst>
      <p:ext uri="{BB962C8B-B14F-4D97-AF65-F5344CB8AC3E}">
        <p14:creationId xmlns:p14="http://schemas.microsoft.com/office/powerpoint/2010/main" val="2749252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 </a:t>
            </a:r>
            <a:r>
              <a:rPr lang="en-US"/>
              <a:t>Best of all, Career agents who are enrolled in Humana Reach Rewards can earn 10 points for every MRC order or download, up to 100 points per month. Partner agents in the Reach Rewards program can earn 20 points per MRC order or download, with a maximum of 100 points per month. That’s a win-win! </a:t>
            </a:r>
          </a:p>
          <a:p>
            <a:endParaRPr lang="en-US"/>
          </a:p>
          <a:p>
            <a:r>
              <a:rPr lang="en-US"/>
              <a:t>What’s your favorite asset? What do you want to see more of in the MRC? Tell us in the chat.</a:t>
            </a:r>
          </a:p>
          <a:p>
            <a:endParaRPr lang="en-US"/>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35</a:t>
            </a:fld>
            <a:endParaRPr lang="uk-UA"/>
          </a:p>
        </p:txBody>
      </p:sp>
    </p:spTree>
    <p:extLst>
      <p:ext uri="{BB962C8B-B14F-4D97-AF65-F5344CB8AC3E}">
        <p14:creationId xmlns:p14="http://schemas.microsoft.com/office/powerpoint/2010/main" val="1177752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 </a:t>
            </a:r>
            <a:r>
              <a:rPr lang="en-US"/>
              <a:t>Thank you so much for attending this presentation! Be sure to check out the other lead generation and sales-oriented presentations during our virtual event. Remember, you can rewatch this presentation any time on demand, and you can also download the one pager for a high-level summary of today’s most important slides.</a:t>
            </a:r>
          </a:p>
          <a:p>
            <a:endParaRPr lang="en-US"/>
          </a:p>
          <a:p>
            <a:r>
              <a:rPr lang="en-US"/>
              <a:t>Between presentations, check out the exhibition hall and networking lounges. Ask questions and share ideas. This event is all about connecting you with new ideas to help you drive leads and earn referrals all year long. </a:t>
            </a:r>
          </a:p>
          <a:p>
            <a:endParaRPr lang="en-US"/>
          </a:p>
          <a:p>
            <a:r>
              <a:rPr lang="en-US"/>
              <a:t>Thanks again!</a:t>
            </a:r>
            <a:endParaRPr lang="en-US">
              <a:cs typeface="Calibri" panose="020F0502020204030204"/>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36</a:t>
            </a:fld>
            <a:endParaRPr lang="uk-UA"/>
          </a:p>
        </p:txBody>
      </p:sp>
    </p:spTree>
    <p:extLst>
      <p:ext uri="{BB962C8B-B14F-4D97-AF65-F5344CB8AC3E}">
        <p14:creationId xmlns:p14="http://schemas.microsoft.com/office/powerpoint/2010/main" val="93220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Whether you’re new to Humana or have years of experience as an agent, it’s essential to keep growing your book of business. Referrals are a great way to keep new leads funneling into your pipeline at all times. </a:t>
            </a:r>
          </a:p>
          <a:p>
            <a:endParaRPr lang="en-US"/>
          </a:p>
          <a:p>
            <a:r>
              <a:rPr lang="en-US" b="1"/>
              <a:t>April</a:t>
            </a:r>
            <a:r>
              <a:rPr lang="en-US"/>
              <a:t>: That’s right, Joe. Earning referrals today can lead to lasting, satisfied Humana members tomorrow. Let’s talk about the difference between B2B referrals and B2C referrals, as well as how you can help improve your chances of earning both types.</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4</a:t>
            </a:fld>
            <a:endParaRPr lang="uk-UA"/>
          </a:p>
        </p:txBody>
      </p:sp>
    </p:spTree>
    <p:extLst>
      <p:ext uri="{BB962C8B-B14F-4D97-AF65-F5344CB8AC3E}">
        <p14:creationId xmlns:p14="http://schemas.microsoft.com/office/powerpoint/2010/main" val="4084631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OK, let’s take a quick poll: How important are referrals to growing your book of business? Very important, somewhat important or not important at all? </a:t>
            </a:r>
          </a:p>
          <a:p>
            <a:endParaRPr lang="en-US"/>
          </a:p>
          <a:p>
            <a:r>
              <a:rPr lang="en-US" b="1"/>
              <a:t>April: </a:t>
            </a:r>
            <a:r>
              <a:rPr lang="en-US"/>
              <a:t>(After about 10 seconds or so) Thanks for sharing, everybody! </a:t>
            </a:r>
            <a:endParaRPr lang="en-US">
              <a:cs typeface="Calibri"/>
            </a:endParaRP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5</a:t>
            </a:fld>
            <a:endParaRPr lang="uk-UA"/>
          </a:p>
        </p:txBody>
      </p:sp>
    </p:spTree>
    <p:extLst>
      <p:ext uri="{BB962C8B-B14F-4D97-AF65-F5344CB8AC3E}">
        <p14:creationId xmlns:p14="http://schemas.microsoft.com/office/powerpoint/2010/main" val="409284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Before we dive in, let’s talk about why referrals are so important to helping you grow your book of business.</a:t>
            </a:r>
          </a:p>
          <a:p>
            <a:endParaRPr lang="en-US"/>
          </a:p>
          <a:p>
            <a:r>
              <a:rPr lang="en-US"/>
              <a:t>For starters, leads from referrals have a 30% higher conversion rate than the leads generated from other marketing channels.1 That means you’re more likely to win new business from a lead who was referred to you by someone who had a positive customer service experience with you, regardless of whether they purchased a plan themselves, than a lead that you generated through other marketing channels.</a:t>
            </a:r>
          </a:p>
          <a:p>
            <a:endParaRPr lang="en-US"/>
          </a:p>
          <a:p>
            <a:r>
              <a:rPr lang="en-US"/>
              <a:t>In addition, plan enrollees who came from referrals may be “stickier.” By that, we mean that they may be more likely to stay with their Humana plan when they were referred to you by a friend, family member, neighbor or other trusted source. Research shows that referred customers have a 37% higher retention rate compared to customers gained through other marketing channels and are 4 times more likely to refer your brand to others.1</a:t>
            </a:r>
          </a:p>
          <a:p>
            <a:endParaRPr lang="en-US"/>
          </a:p>
          <a:p>
            <a:r>
              <a:rPr lang="en-US" b="1"/>
              <a:t>April: </a:t>
            </a:r>
            <a:r>
              <a:rPr lang="en-US"/>
              <a:t>Referrals are also important for reinforcing your reputation as a trustworthy and knowledgeable Medicare expert. 92% of consumers trust the referral or recommendations of people they know personally.2 If someone refers a friend or relative to you because they feel you helped educate them on their plan options, the individual they are referring may be more likely to trust what you have to say, which can lead to closing the sale. </a:t>
            </a:r>
          </a:p>
          <a:p>
            <a:endParaRPr lang="en-US"/>
          </a:p>
          <a:p>
            <a:r>
              <a:rPr lang="en-US"/>
              <a:t>It’s also important to acknowledge that referrals can help gauge existing Humana members’ level of satisfaction with their plans, which can translate to their level of satisfaction with you as an agent. 69% of customers who had a positive experience with a company would recommend the brand to other people.3 When members refer someone to you, it shows they are happy with the plan you helped them find.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6</a:t>
            </a:fld>
            <a:endParaRPr lang="uk-UA"/>
          </a:p>
        </p:txBody>
      </p:sp>
    </p:spTree>
    <p:extLst>
      <p:ext uri="{BB962C8B-B14F-4D97-AF65-F5344CB8AC3E}">
        <p14:creationId xmlns:p14="http://schemas.microsoft.com/office/powerpoint/2010/main" val="267326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Joe:  </a:t>
            </a:r>
            <a:r>
              <a:rPr lang="en-US"/>
              <a:t>We’ve all heard this before, but it is true: word of mouth is one of the most powerful tools to help build brand loyalty and strengthen client relationships. </a:t>
            </a:r>
          </a:p>
          <a:p>
            <a:endParaRPr lang="en-US"/>
          </a:p>
          <a:p>
            <a:r>
              <a:rPr lang="en-US"/>
              <a:t>According to word-of-mouth marketing data, 96% of unsatisfied customers don’t complain to the company about a bad experience; however, they share their bad experience with about 9–15 people in their circle.4 On the other hand, people are 90% more likely to trust a company and make a purchase based on a friend recommendation.5  </a:t>
            </a:r>
          </a:p>
          <a:p>
            <a:endParaRPr lang="en-US"/>
          </a:p>
          <a:p>
            <a:r>
              <a:rPr lang="en-US"/>
              <a:t>By providing a positive experience with every customer service interaction, you can be sure that the word of mouth you are helping to spread, both about you as an agent and about Humana in general, is positive as well.</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7</a:t>
            </a:fld>
            <a:endParaRPr lang="uk-UA"/>
          </a:p>
        </p:txBody>
      </p:sp>
    </p:spTree>
    <p:extLst>
      <p:ext uri="{BB962C8B-B14F-4D97-AF65-F5344CB8AC3E}">
        <p14:creationId xmlns:p14="http://schemas.microsoft.com/office/powerpoint/2010/main" val="2794869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b="1"/>
              <a:t>April: </a:t>
            </a:r>
            <a:r>
              <a:rPr lang="en-US"/>
              <a:t>Here’s something to think about: every interaction is an opportunity to earn a referral. Whether it’s someone you meet at a grassroots event you’ve organized or an existing Humana member who is calling with a customer service inquiry, or even someone who sees you in your Humana polo around town and wants to learn more about our available healthcare plans, every person you speak with is a chance to wow them with your outstanding service and inspire them to refer a friend, relative or associate.</a:t>
            </a:r>
          </a:p>
          <a:p>
            <a:endParaRPr lang="en-US"/>
          </a:p>
          <a:p>
            <a:r>
              <a:rPr lang="en-US"/>
              <a:t>Our Regional Veteran Executive, Scott Mathis, shared with us that in his experience, even the appointments that didn’t result in sales were excellent opportunities for earning referrals. He said, “Honestly, when I was an agent, I got more referrals when I told veterans they didn’t need a Humana plan. If their needs were covered by their VA healthcare and TRICARE for Life benefits, I told them they didn’t need any additional insurance. To this day, I still have people call me when they need help and to give referrals. And it’s all because my primary objective was to help, not sell.” </a:t>
            </a:r>
          </a:p>
          <a:p>
            <a:endParaRPr lang="en-US"/>
          </a:p>
          <a:p>
            <a:r>
              <a:rPr lang="en-US"/>
              <a:t>When you reframe your sales appointments and promotional events as opportunities to help people rather than to sell them healthcare plans, you might find you are able to make a more genuine connection that can lead to a positive customer service experience.</a:t>
            </a:r>
          </a:p>
          <a:p>
            <a:endParaRPr lang="en-US"/>
          </a:p>
          <a:p>
            <a:r>
              <a:rPr lang="en-US" b="1"/>
              <a:t>Joe: </a:t>
            </a:r>
            <a:r>
              <a:rPr lang="en-US"/>
              <a:t>Other things you can do to ensure a positive customer service experience that can lead to an increase in referrals include listening carefully to the person’s needs, wants and concerns so you can fully understand the problem before you provide a solution. Be sure to ask questions to get a better idea of how you can help them. Also, it’s important to come across as approachable and relatable so they can see that you understand their needs. This will help them feel connected to you, which can help build trust and loyalty to you and your brand.</a:t>
            </a: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8</a:t>
            </a:fld>
            <a:endParaRPr lang="uk-UA"/>
          </a:p>
        </p:txBody>
      </p:sp>
    </p:spTree>
    <p:extLst>
      <p:ext uri="{BB962C8B-B14F-4D97-AF65-F5344CB8AC3E}">
        <p14:creationId xmlns:p14="http://schemas.microsoft.com/office/powerpoint/2010/main" val="12984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April:</a:t>
            </a:r>
            <a:r>
              <a:rPr lang="en-US"/>
              <a:t> So, how do you connect with other business professionals to earn referrals? The people in your community who help others solve various problems can also help you build your book of business.</a:t>
            </a:r>
          </a:p>
          <a:p>
            <a:endParaRPr lang="en-US"/>
          </a:p>
          <a:p>
            <a:r>
              <a:rPr lang="en-US" b="1"/>
              <a:t>Joe: </a:t>
            </a:r>
            <a:r>
              <a:rPr lang="en-US"/>
              <a:t>For example, real estate agents help people find their dream homes. They talk with people every day, and the relationships they build with their clients can be some of the strongest in the business world. </a:t>
            </a:r>
          </a:p>
          <a:p>
            <a:endParaRPr lang="en-US"/>
          </a:p>
          <a:p>
            <a:r>
              <a:rPr lang="en-US" b="1"/>
              <a:t>April: </a:t>
            </a:r>
            <a:r>
              <a:rPr lang="en-US"/>
              <a:t>There are also compliant ways that you can connect with healthcare providers to help provide education and information to beneficiaries, such as providing marketing materials for a provider to keep in common areas of their office and setting up educational or marketing events within common areas of a provider’s office. Be sure to obtain approval from your leader and review CMS requirements and Humana’s policies and guidelines on this topic before proceeding</a:t>
            </a:r>
          </a:p>
          <a:p>
            <a:endParaRPr lang="en-US"/>
          </a:p>
          <a:p>
            <a:r>
              <a:rPr lang="en-US" b="1"/>
              <a:t>Joe: </a:t>
            </a:r>
            <a:r>
              <a:rPr lang="en-US"/>
              <a:t>You should also consider connecting with financial planners, HR benefits administrators or other business professionals who assist with retirement planning. Because they are likely to have clients who are already eligible for Medicare or are about to be, they can be a great resource for referrals. </a:t>
            </a:r>
          </a:p>
          <a:p>
            <a:endParaRPr lang="en-US"/>
          </a:p>
          <a:p>
            <a:r>
              <a:rPr lang="en-US"/>
              <a:t>One important thing to note: As you begin to get prospect information referred to you from your B2B contacts, they must always contact you, not the other way around. Also, remember: Marketing activities and materials are NOT permitted in areas where care is being administered, including, but not limited to, exam rooms, hospital patient rooms, pharmacy counter area and treatment areas where patients interact with providers/clinical team and receive treatment (e.g., dialysis treatment facilities).</a:t>
            </a:r>
          </a:p>
          <a:p>
            <a:endParaRPr lang="en-US"/>
          </a:p>
          <a:p>
            <a:endParaRPr lang="en-US"/>
          </a:p>
          <a:p>
            <a:r>
              <a:rPr lang="en-US" b="1"/>
              <a:t>April: </a:t>
            </a:r>
            <a:r>
              <a:rPr lang="en-US"/>
              <a:t>Did you notice what all these examples have in common? Trust. Each of these business professionals is in a position of trust, which means their clients view them as a reputable source of information. If they are mentioning your name when it comes to finding the right healthcare plan, their clients know they can trust you too. </a:t>
            </a:r>
            <a:endParaRPr lang="en-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9</a:t>
            </a:fld>
            <a:endParaRPr lang="uk-UA"/>
          </a:p>
        </p:txBody>
      </p:sp>
    </p:spTree>
    <p:extLst>
      <p:ext uri="{BB962C8B-B14F-4D97-AF65-F5344CB8AC3E}">
        <p14:creationId xmlns:p14="http://schemas.microsoft.com/office/powerpoint/2010/main" val="20639318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8.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139109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907801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95392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661600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803006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75382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91925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557871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9285692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4588072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959407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userDrawn="1"/>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1540863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704525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55699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Footer</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066234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114280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endParaRPr lang="en-US"/>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933988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a:grpFill/>
          </p:spPr>
        </p:pic>
      </p:grpSp>
      <p:pic>
        <p:nvPicPr>
          <p:cNvPr id="6" name="Picture 5" descr="A close up of a plant&#10;&#10;Description automatically generated with medium confidence">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9972285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24596741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41400"/>
              <a:ext cx="317500" cy="5816600"/>
            </a:xfrm>
            <a:prstGeom prst="rect">
              <a:avLst/>
            </a:prstGeom>
          </p:spPr>
        </p:pic>
      </p:grpSp>
      <p:pic>
        <p:nvPicPr>
          <p:cNvPr id="14" name="Picture 13" descr="A close up of a plant&#10;&#10;Description automatically generated with medium confidence">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0108" t="46447" r="37315" b="50000"/>
          <a:stretch/>
        </p:blipFill>
        <p:spPr>
          <a:xfrm rot="5400000">
            <a:off x="-2746125" y="3788541"/>
            <a:ext cx="5815584" cy="323334"/>
          </a:xfrm>
          <a:prstGeom prst="rect">
            <a:avLst/>
          </a:prstGeom>
        </p:spPr>
      </p:pic>
    </p:spTree>
    <p:extLst>
      <p:ext uri="{BB962C8B-B14F-4D97-AF65-F5344CB8AC3E}">
        <p14:creationId xmlns:p14="http://schemas.microsoft.com/office/powerpoint/2010/main" val="35372275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557853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3531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8481798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0972353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6994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91158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9081992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28407270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706883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4719006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endParaRPr lang="en-US"/>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endParaRPr lang="en-US"/>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endParaRPr lang="en-US"/>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endParaRPr lang="en-US"/>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Footer</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043825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221178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94727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6785994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255278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endParaRPr lang="uk-UA"/>
          </a:p>
        </p:txBody>
      </p:sp>
    </p:spTree>
    <p:extLst>
      <p:ext uri="{BB962C8B-B14F-4D97-AF65-F5344CB8AC3E}">
        <p14:creationId xmlns:p14="http://schemas.microsoft.com/office/powerpoint/2010/main" val="11502566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12308643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990515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Footer</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656239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Footer</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1868299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7473543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Footer</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0560302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Footer</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057497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975675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18549989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Footer</a:t>
            </a:r>
          </a:p>
        </p:txBody>
      </p:sp>
    </p:spTree>
    <p:extLst>
      <p:ext uri="{BB962C8B-B14F-4D97-AF65-F5344CB8AC3E}">
        <p14:creationId xmlns:p14="http://schemas.microsoft.com/office/powerpoint/2010/main" val="518643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Footer</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5261391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Footer</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1759986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Footer</a:t>
            </a:r>
          </a:p>
        </p:txBody>
      </p:sp>
    </p:spTree>
    <p:extLst>
      <p:ext uri="{BB962C8B-B14F-4D97-AF65-F5344CB8AC3E}">
        <p14:creationId xmlns:p14="http://schemas.microsoft.com/office/powerpoint/2010/main" val="5607330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Footer</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3266266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Footer</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670064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Footer</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838123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Footer</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11458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Footer</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709598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64748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24336550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208996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Footer</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a:alphaModFix amt="25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370154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685800" y="365760"/>
            <a:ext cx="11137392" cy="603504"/>
          </a:xfrm>
        </p:spPr>
        <p:txBody>
          <a:bodyPr/>
          <a:lstStyle/>
          <a:p>
            <a:r>
              <a:rPr lang="en-US"/>
              <a:t>Click to edit Master title style</a:t>
            </a:r>
          </a:p>
        </p:txBody>
      </p:sp>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0" name="Footer Placeholder 3">
            <a:extLst>
              <a:ext uri="{FF2B5EF4-FFF2-40B4-BE49-F238E27FC236}">
                <a16:creationId xmlns:a16="http://schemas.microsoft.com/office/drawing/2014/main" id="{8AE91003-612A-9E48-AAE8-EDBA8E7A6A05}"/>
              </a:ext>
            </a:extLst>
          </p:cNvPr>
          <p:cNvSpPr txBox="1">
            <a:spLocks/>
          </p:cNvSpPr>
          <p:nvPr userDrawn="1"/>
        </p:nvSpPr>
        <p:spPr>
          <a:xfrm>
            <a:off x="685800" y="6248400"/>
            <a:ext cx="9918192" cy="304800"/>
          </a:xfrm>
          <a:prstGeom prst="rect">
            <a:avLst/>
          </a:prstGeom>
        </p:spPr>
        <p:txBody>
          <a:bodyPr l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n-US" sz="1200"/>
              <a:t>Confidential/For Agent Use Only</a:t>
            </a:r>
          </a:p>
        </p:txBody>
      </p:sp>
      <p:sp>
        <p:nvSpPr>
          <p:cNvPr id="11" name="Slide Number Placeholder 5">
            <a:extLst>
              <a:ext uri="{FF2B5EF4-FFF2-40B4-BE49-F238E27FC236}">
                <a16:creationId xmlns:a16="http://schemas.microsoft.com/office/drawing/2014/main" id="{7D63EE33-F620-5240-9C56-0194CFB7A101}"/>
              </a:ext>
            </a:extLst>
          </p:cNvPr>
          <p:cNvSpPr>
            <a:spLocks noGrp="1"/>
          </p:cNvSpPr>
          <p:nvPr>
            <p:ph type="sldNum" sz="quarter" idx="11"/>
          </p:nvPr>
        </p:nvSpPr>
        <p:spPr>
          <a:xfrm>
            <a:off x="10603992" y="6248400"/>
            <a:ext cx="1219200" cy="304800"/>
          </a:xfrm>
        </p:spPr>
        <p:txBody>
          <a:bodyPr/>
          <a:lstStyle/>
          <a:p>
            <a:r>
              <a:rPr lang="en-US">
                <a:solidFill>
                  <a:schemeClr val="accent1"/>
                </a:solidFill>
                <a:latin typeface="Calibri Regular"/>
              </a:rPr>
              <a:t>|</a:t>
            </a:r>
            <a:r>
              <a:rPr lang="en-US">
                <a:latin typeface="Calibri Regular"/>
              </a:rPr>
              <a:t> </a:t>
            </a:r>
            <a:fld id="{37D409AB-2201-4E18-8A34-C31753AD9B06}" type="slidenum">
              <a:rPr lang="en-US" smtClean="0">
                <a:solidFill>
                  <a:schemeClr val="tx1"/>
                </a:solidFill>
                <a:latin typeface="Calibri Regular"/>
              </a:rPr>
              <a:pPr/>
              <a:t>‹#›</a:t>
            </a:fld>
            <a:endParaRPr lang="en-US">
              <a:solidFill>
                <a:schemeClr val="tx1"/>
              </a:solidFill>
              <a:latin typeface="Calibri Regular"/>
            </a:endParaRPr>
          </a:p>
        </p:txBody>
      </p:sp>
    </p:spTree>
    <p:extLst>
      <p:ext uri="{BB962C8B-B14F-4D97-AF65-F5344CB8AC3E}">
        <p14:creationId xmlns:p14="http://schemas.microsoft.com/office/powerpoint/2010/main" val="12089085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099934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002132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522568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895549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048620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863979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183335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27423202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94685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27524898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37975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9334376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5938878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24874075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347646884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9965319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900" b="7809"/>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9432704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2596921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6815278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082851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2661690982"/>
      </p:ext>
    </p:extLst>
  </p:cSld>
  <p:clrMapOvr>
    <a:masterClrMapping/>
  </p:clrMapOvr>
  <p:extLst>
    <p:ext uri="{DCECCB84-F9BA-43D5-87BE-67443E8EF086}">
      <p15:sldGuideLst xmlns:p15="http://schemas.microsoft.com/office/powerpoint/2012/main">
        <p15:guide id="1" orient="horz" userDrawn="1">
          <p15:clr>
            <a:srgbClr val="FBAE40"/>
          </p15:clr>
        </p15:guide>
        <p15:guide id="2" pos="2832"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a:extLst>
              <a:ext uri="{28A0092B-C50C-407E-A947-70E740481C1C}">
                <a14:useLocalDpi xmlns:a14="http://schemas.microsoft.com/office/drawing/2010/main" val="0"/>
              </a:ext>
            </a:extLst>
          </a:blip>
          <a:srcRect l="72" r="72"/>
          <a:stretch/>
        </p:blipFill>
        <p:spPr>
          <a:xfrm>
            <a:off x="0" y="762000"/>
            <a:ext cx="5540799" cy="6096000"/>
          </a:xfrm>
          <a:prstGeom prst="rect">
            <a:avLst/>
          </a:prstGeom>
        </p:spPr>
      </p:pic>
    </p:spTree>
    <p:extLst>
      <p:ext uri="{BB962C8B-B14F-4D97-AF65-F5344CB8AC3E}">
        <p14:creationId xmlns:p14="http://schemas.microsoft.com/office/powerpoint/2010/main" val="27976986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13928141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373"/>
          <a:stretch/>
        </p:blipFill>
        <p:spPr>
          <a:xfrm>
            <a:off x="-1" y="945667"/>
            <a:ext cx="2518941" cy="5499100"/>
          </a:xfrm>
          <a:prstGeom prst="rect">
            <a:avLst/>
          </a:prstGeom>
        </p:spPr>
      </p:pic>
    </p:spTree>
    <p:extLst>
      <p:ext uri="{BB962C8B-B14F-4D97-AF65-F5344CB8AC3E}">
        <p14:creationId xmlns:p14="http://schemas.microsoft.com/office/powerpoint/2010/main" val="103765262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5066103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a:alphaModFix amt="26000"/>
                <a:extLst>
                  <a:ext uri="{28A0092B-C50C-407E-A947-70E740481C1C}">
                    <a14:useLocalDpi xmlns:a14="http://schemas.microsoft.com/office/drawing/2010/main" val="0"/>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44628203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Footer</a:t>
            </a:r>
          </a:p>
        </p:txBody>
      </p:sp>
    </p:spTree>
    <p:extLst>
      <p:ext uri="{BB962C8B-B14F-4D97-AF65-F5344CB8AC3E}">
        <p14:creationId xmlns:p14="http://schemas.microsoft.com/office/powerpoint/2010/main" val="154967602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275411036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4705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2966474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9252355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534498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70756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110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theme" Target="../theme/theme3.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9.xml"/><Relationship Id="rId7" Type="http://schemas.openxmlformats.org/officeDocument/2006/relationships/theme" Target="../theme/theme4.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8089326"/>
      </p:ext>
    </p:extLst>
  </p:cSld>
  <p:clrMap bg1="lt1" tx1="dk1" bg2="lt2" tx2="dk2" accent1="accent1" accent2="accent2" accent3="accent3" accent4="accent4" accent5="accent5" accent6="accent6" hlink="hlink" folHlink="folHlink"/>
  <p:sldLayoutIdLst>
    <p:sldLayoutId id="2147484355" r:id="rId1"/>
    <p:sldLayoutId id="2147484585" r:id="rId2"/>
    <p:sldLayoutId id="2147484586" r:id="rId3"/>
    <p:sldLayoutId id="2147484583" r:id="rId4"/>
    <p:sldLayoutId id="2147484250" r:id="rId5"/>
    <p:sldLayoutId id="2147484588" r:id="rId6"/>
    <p:sldLayoutId id="2147484534" r:id="rId7"/>
    <p:sldLayoutId id="2147484536" r:id="rId8"/>
    <p:sldLayoutId id="2147484577" r:id="rId9"/>
    <p:sldLayoutId id="2147484589" r:id="rId10"/>
    <p:sldLayoutId id="2147484590" r:id="rId11"/>
  </p:sldLayoutIdLst>
  <p:hf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2"/>
            <a:endParaRPr lang="en-US"/>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224209139"/>
      </p:ext>
    </p:extLst>
  </p:cSld>
  <p:clrMap bg1="lt1" tx1="dk1" bg2="lt2" tx2="dk2" accent1="accent1" accent2="accent2" accent3="accent3" accent4="accent4" accent5="accent5" accent6="accent6" hlink="hlink" folHlink="folHlink"/>
  <p:sldLayoutIdLst>
    <p:sldLayoutId id="2147484385" r:id="rId1"/>
    <p:sldLayoutId id="2147484548" r:id="rId2"/>
    <p:sldLayoutId id="2147484549" r:id="rId3"/>
    <p:sldLayoutId id="2147484550" r:id="rId4"/>
    <p:sldLayoutId id="2147484537" r:id="rId5"/>
    <p:sldLayoutId id="2147484507" r:id="rId6"/>
    <p:sldLayoutId id="2147484523" r:id="rId7"/>
    <p:sldLayoutId id="2147484551" r:id="rId8"/>
    <p:sldLayoutId id="2147484522" r:id="rId9"/>
    <p:sldLayoutId id="2147484388" r:id="rId10"/>
    <p:sldLayoutId id="2147484506" r:id="rId11"/>
    <p:sldLayoutId id="2147484511" r:id="rId12"/>
    <p:sldLayoutId id="2147484510" r:id="rId13"/>
    <p:sldLayoutId id="2147484390" r:id="rId14"/>
    <p:sldLayoutId id="2147484391" r:id="rId15"/>
    <p:sldLayoutId id="2147484509" r:id="rId16"/>
    <p:sldLayoutId id="2147484515" r:id="rId17"/>
    <p:sldLayoutId id="2147484513" r:id="rId18"/>
    <p:sldLayoutId id="2147484514" r:id="rId19"/>
    <p:sldLayoutId id="2147484547" r:id="rId20"/>
    <p:sldLayoutId id="2147484521" r:id="rId21"/>
    <p:sldLayoutId id="2147484516" r:id="rId22"/>
    <p:sldLayoutId id="2147484517" r:id="rId23"/>
    <p:sldLayoutId id="2147484524" r:id="rId24"/>
    <p:sldLayoutId id="2147484518" r:id="rId25"/>
    <p:sldLayoutId id="2147484519" r:id="rId26"/>
    <p:sldLayoutId id="2147484520" r:id="rId27"/>
    <p:sldLayoutId id="2147484525" r:id="rId28"/>
    <p:sldLayoutId id="2147484533" r:id="rId29"/>
    <p:sldLayoutId id="2147484469" r:id="rId30"/>
    <p:sldLayoutId id="2147484462" r:id="rId31"/>
    <p:sldLayoutId id="2147484463" r:id="rId32"/>
    <p:sldLayoutId id="2147484504" r:id="rId33"/>
    <p:sldLayoutId id="2147484505" r:id="rId34"/>
    <p:sldLayoutId id="2147484495" r:id="rId35"/>
    <p:sldLayoutId id="2147484496" r:id="rId36"/>
    <p:sldLayoutId id="2147484497" r:id="rId37"/>
    <p:sldLayoutId id="2147484500" r:id="rId38"/>
    <p:sldLayoutId id="2147484501" r:id="rId39"/>
    <p:sldLayoutId id="2147484487" r:id="rId40"/>
    <p:sldLayoutId id="2147484498" r:id="rId41"/>
    <p:sldLayoutId id="2147484499" r:id="rId42"/>
    <p:sldLayoutId id="2147484482" r:id="rId43"/>
    <p:sldLayoutId id="2147484483" r:id="rId44"/>
    <p:sldLayoutId id="2147484484" r:id="rId45"/>
    <p:sldLayoutId id="2147484488" r:id="rId46"/>
    <p:sldLayoutId id="2147484489" r:id="rId47"/>
    <p:sldLayoutId id="2147484490" r:id="rId48"/>
    <p:sldLayoutId id="2147484491" r:id="rId49"/>
    <p:sldLayoutId id="2147484492" r:id="rId50"/>
    <p:sldLayoutId id="2147484591" r:id="rId51"/>
  </p:sldLayoutIdLst>
  <p:hf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381265465"/>
      </p:ext>
    </p:extLst>
  </p:cSld>
  <p:clrMap bg1="lt1" tx1="dk1" bg2="lt2" tx2="dk2" accent1="accent1" accent2="accent2" accent3="accent3" accent4="accent4" accent5="accent5" accent6="accent6" hlink="hlink" folHlink="folHlink"/>
  <p:sldLayoutIdLst>
    <p:sldLayoutId id="2147484345" r:id="rId1"/>
    <p:sldLayoutId id="2147484528" r:id="rId2"/>
    <p:sldLayoutId id="2147484543" r:id="rId3"/>
    <p:sldLayoutId id="2147484346" r:id="rId4"/>
    <p:sldLayoutId id="2147484348" r:id="rId5"/>
    <p:sldLayoutId id="2147484530" r:id="rId6"/>
    <p:sldLayoutId id="2147484350" r:id="rId7"/>
    <p:sldLayoutId id="2147484529" r:id="rId8"/>
    <p:sldLayoutId id="2147484545" r:id="rId9"/>
    <p:sldLayoutId id="2147484351" r:id="rId10"/>
    <p:sldLayoutId id="2147484353" r:id="rId11"/>
    <p:sldLayoutId id="2147484531" r:id="rId12"/>
    <p:sldLayoutId id="2147484369" r:id="rId13"/>
    <p:sldLayoutId id="2147484539" r:id="rId14"/>
    <p:sldLayoutId id="2147484535" r:id="rId15"/>
    <p:sldLayoutId id="2147484580" r:id="rId16"/>
    <p:sldLayoutId id="2147484581" r:id="rId17"/>
    <p:sldLayoutId id="2147484582" r:id="rId18"/>
    <p:sldLayoutId id="2147484587" r:id="rId19"/>
    <p:sldLayoutId id="2147484538" r:id="rId20"/>
    <p:sldLayoutId id="2147484578" r:id="rId21"/>
    <p:sldLayoutId id="2147484579" r:id="rId22"/>
    <p:sldLayoutId id="2147484541" r:id="rId23"/>
    <p:sldLayoutId id="2147484596" r:id="rId24"/>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Tree>
    <p:extLst>
      <p:ext uri="{BB962C8B-B14F-4D97-AF65-F5344CB8AC3E}">
        <p14:creationId xmlns:p14="http://schemas.microsoft.com/office/powerpoint/2010/main" val="4067558818"/>
      </p:ext>
    </p:extLst>
  </p:cSld>
  <p:clrMap bg1="lt1" tx1="dk1" bg2="lt2" tx2="dk2" accent1="accent1" accent2="accent2" accent3="accent3" accent4="accent4" accent5="accent5" accent6="accent6" hlink="hlink" folHlink="folHlink"/>
  <p:sldLayoutIdLst>
    <p:sldLayoutId id="2147484527" r:id="rId1"/>
    <p:sldLayoutId id="2147484546" r:id="rId2"/>
    <p:sldLayoutId id="2147484476" r:id="rId3"/>
    <p:sldLayoutId id="2147484474" r:id="rId4"/>
    <p:sldLayoutId id="2147484526" r:id="rId5"/>
    <p:sldLayoutId id="2147484473" r:id="rId6"/>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938039"/>
      </p:ext>
    </p:extLst>
  </p:cSld>
  <p:clrMap bg1="lt1" tx1="dk1" bg2="lt2" tx2="dk2" accent1="accent1" accent2="accent2" accent3="accent3" accent4="accent4" accent5="accent5" accent6="accent6" hlink="hlink" folHlink="folHlink"/>
  <p:sldLayoutIdLst>
    <p:sldLayoutId id="2147484321" r:id="rId1"/>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86.xml"/></Relationships>
</file>

<file path=ppt/slides/_rels/slide1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4.xml"/></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4.xml"/><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8" Type="http://schemas.openxmlformats.org/officeDocument/2006/relationships/image" Target="../media/image60.png"/><Relationship Id="rId3" Type="http://schemas.microsoft.com/office/2018/10/relationships/comments" Target="../comments/modernComment_C0A_1BFF12C1.xml"/><Relationship Id="rId7"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86.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microsoft.com/office/2018/10/relationships/comments" Target="../comments/modernComment_C0B_4F8A18E9.xml"/><Relationship Id="rId7" Type="http://schemas.openxmlformats.org/officeDocument/2006/relationships/image" Target="../media/image64.sv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63.png"/><Relationship Id="rId5" Type="http://schemas.openxmlformats.org/officeDocument/2006/relationships/image" Target="../media/image62.sv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C0E_270E20F7.xml"/><Relationship Id="rId2" Type="http://schemas.openxmlformats.org/officeDocument/2006/relationships/notesSlide" Target="../notesSlides/notesSlide19.xml"/><Relationship Id="rId1" Type="http://schemas.openxmlformats.org/officeDocument/2006/relationships/slideLayout" Target="../slideLayouts/slideLayout67.xml"/><Relationship Id="rId4" Type="http://schemas.openxmlformats.org/officeDocument/2006/relationships/image" Target="../media/image66.jpeg"/></Relationships>
</file>

<file path=ppt/slides/_rels/slide2.xml.rels><?xml version="1.0" encoding="UTF-8" standalone="yes"?>
<Relationships xmlns="http://schemas.openxmlformats.org/package/2006/relationships"><Relationship Id="rId3" Type="http://schemas.microsoft.com/office/2018/10/relationships/comments" Target="../comments/modernComment_ADD_9393244C.xm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6.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C10_C6F5C994.xml"/><Relationship Id="rId2" Type="http://schemas.openxmlformats.org/officeDocument/2006/relationships/notesSlide" Target="../notesSlides/notesSlide21.xml"/><Relationship Id="rId1" Type="http://schemas.openxmlformats.org/officeDocument/2006/relationships/slideLayout" Target="../slideLayouts/slideLayout8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4.xml"/><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microsoft.com/office/2018/10/relationships/comments" Target="../comments/modernComment_C15_F1497FDA.xml"/><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68.emf"/></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27.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8.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3" Type="http://schemas.microsoft.com/office/2018/10/relationships/comments" Target="../comments/modernComment_C18_CCAF503E.xml"/><Relationship Id="rId7" Type="http://schemas.openxmlformats.org/officeDocument/2006/relationships/image" Target="../media/image74.png"/><Relationship Id="rId2" Type="http://schemas.openxmlformats.org/officeDocument/2006/relationships/notesSlide" Target="../notesSlides/notesSlide29.xml"/><Relationship Id="rId1" Type="http://schemas.openxmlformats.org/officeDocument/2006/relationships/slideLayout" Target="../slideLayouts/slideLayout8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microsoft.com/office/2018/10/relationships/comments" Target="../comments/modernComment_C19_FF1E46B8.xml"/><Relationship Id="rId2" Type="http://schemas.openxmlformats.org/officeDocument/2006/relationships/notesSlide" Target="../notesSlides/notesSlide30.xml"/><Relationship Id="rId1" Type="http://schemas.openxmlformats.org/officeDocument/2006/relationships/slideLayout" Target="../slideLayouts/slideLayout86.xml"/></Relationships>
</file>

<file path=ppt/slides/_rels/slide3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1.xml"/><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2.xml"/><Relationship Id="rId1" Type="http://schemas.openxmlformats.org/officeDocument/2006/relationships/slideLayout" Target="../slideLayouts/slideLayout8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3.xml.rels><?xml version="1.0" encoding="UTF-8" standalone="yes"?>
<Relationships xmlns="http://schemas.openxmlformats.org/package/2006/relationships"><Relationship Id="rId3" Type="http://schemas.microsoft.com/office/2018/10/relationships/comments" Target="../comments/modernComment_BF7_97127747.xml"/><Relationship Id="rId2" Type="http://schemas.openxmlformats.org/officeDocument/2006/relationships/notesSlide" Target="../notesSlides/notesSlide33.xml"/><Relationship Id="rId1" Type="http://schemas.openxmlformats.org/officeDocument/2006/relationships/slideLayout" Target="../slideLayouts/slideLayout84.xml"/><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3" Type="http://schemas.microsoft.com/office/2018/10/relationships/comments" Target="../comments/modernComment_BF3_67ACF0C2.xml"/><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5.xml.rels><?xml version="1.0" encoding="UTF-8" standalone="yes"?>
<Relationships xmlns="http://schemas.openxmlformats.org/package/2006/relationships"><Relationship Id="rId3" Type="http://schemas.microsoft.com/office/2018/10/relationships/comments" Target="../comments/modernComment_C28_15DBD0C4.xml"/><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6.xml"/><Relationship Id="rId1" Type="http://schemas.openxmlformats.org/officeDocument/2006/relationships/slideLayout" Target="../slideLayouts/slideLayout93.xml"/></Relationships>
</file>

<file path=ppt/slides/_rels/slide37.xml.rels><?xml version="1.0" encoding="UTF-8" standalone="yes"?>
<Relationships xmlns="http://schemas.openxmlformats.org/package/2006/relationships"><Relationship Id="rId8" Type="http://schemas.openxmlformats.org/officeDocument/2006/relationships/hyperlink" Target="http://www.macpac.gov/wp-content/uploads/2021/06/Chapter-6-Improving-Integration-for-Dually-Eligible0Beneficiaries-Strategies-for-State-Contracts-with-Dual-Eligible-Special.pdf" TargetMode="External"/><Relationship Id="rId3" Type="http://schemas.openxmlformats.org/officeDocument/2006/relationships/hyperlink" Target="https://www.referralcandy.com/blog/referral-marketing-awesome-infographic" TargetMode="External"/><Relationship Id="rId7" Type="http://schemas.openxmlformats.org/officeDocument/2006/relationships/hyperlink" Target="https://www.annexcloud.com/blog/42-referral-marketing-statistics-that-will-make-you-want-to-start-a-raf-program-tomorrow/" TargetMode="External"/><Relationship Id="rId12" Type="http://schemas.openxmlformats.org/officeDocument/2006/relationships/hyperlink" Target="https://www.statista.com/statistics/1251242/newspaper-usage-frequency-by-age/" TargetMode="External"/><Relationship Id="rId2" Type="http://schemas.openxmlformats.org/officeDocument/2006/relationships/hyperlink" Target="https://financesonline.com/referral-marketing-statistics/" TargetMode="External"/><Relationship Id="rId1" Type="http://schemas.openxmlformats.org/officeDocument/2006/relationships/slideLayout" Target="../slideLayouts/slideLayout12.xml"/><Relationship Id="rId6" Type="http://schemas.openxmlformats.org/officeDocument/2006/relationships/hyperlink" Target="http://www.invespcro.com/blog/word-of-mouth-marketing/" TargetMode="External"/><Relationship Id="rId11" Type="http://schemas.openxmlformats.org/officeDocument/2006/relationships/hyperlink" Target="http://va.gov/VHASTRATEGY/SOE2021/2021_Enrollee_Data_Findings_Report-508_Compliant.pdf" TargetMode="External"/><Relationship Id="rId5" Type="http://schemas.openxmlformats.org/officeDocument/2006/relationships/hyperlink" Target="https://www.lxahub.com/stories/word-of-mouth-marketing-stats-and-trends-for-2023" TargetMode="External"/><Relationship Id="rId10" Type="http://schemas.openxmlformats.org/officeDocument/2006/relationships/hyperlink" Target="http://census.gov/content/dam/Census/library/publications/2020/demo/acs-43.pdf" TargetMode="External"/><Relationship Id="rId4" Type="http://schemas.openxmlformats.org/officeDocument/2006/relationships/hyperlink" Target="http://www.groovehq.com/customer-service-statistics" TargetMode="External"/><Relationship Id="rId9" Type="http://schemas.openxmlformats.org/officeDocument/2006/relationships/hyperlink" Target="http://www.ahip.org/resources/state-of-medigap-2019"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84.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microsoft.com/office/2018/10/relationships/comments" Target="../comments/modernComment_C00_BD8E2F0C.xml"/><Relationship Id="rId7" Type="http://schemas.openxmlformats.org/officeDocument/2006/relationships/image" Target="../media/image52.emf"/><Relationship Id="rId2" Type="http://schemas.openxmlformats.org/officeDocument/2006/relationships/notesSlide" Target="../notesSlides/notesSlide6.xml"/><Relationship Id="rId1" Type="http://schemas.openxmlformats.org/officeDocument/2006/relationships/slideLayout" Target="../slideLayouts/slideLayout86.xml"/><Relationship Id="rId6" Type="http://schemas.openxmlformats.org/officeDocument/2006/relationships/image" Target="../media/image51.png"/><Relationship Id="rId5" Type="http://schemas.openxmlformats.org/officeDocument/2006/relationships/image" Target="../media/image50.emf"/><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chart" Target="../charts/chart5.xml"/></Relationships>
</file>

<file path=ppt/slides/_rels/slide8.xml.rels><?xml version="1.0" encoding="UTF-8" standalone="yes"?>
<Relationships xmlns="http://schemas.openxmlformats.org/package/2006/relationships"><Relationship Id="rId3" Type="http://schemas.microsoft.com/office/2018/10/relationships/comments" Target="../comments/modernComment_C02_C6F0F571.xml"/><Relationship Id="rId2" Type="http://schemas.openxmlformats.org/officeDocument/2006/relationships/notesSlide" Target="../notesSlides/notesSlide8.xml"/><Relationship Id="rId1" Type="http://schemas.openxmlformats.org/officeDocument/2006/relationships/slideLayout" Target="../slideLayouts/slideLayout8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6156D45-46C9-9440-A3BA-E69F45C023F3}"/>
              </a:ext>
            </a:extLst>
          </p:cNvPr>
          <p:cNvSpPr>
            <a:spLocks noGrp="1"/>
          </p:cNvSpPr>
          <p:nvPr>
            <p:ph type="body" sz="quarter" idx="14"/>
          </p:nvPr>
        </p:nvSpPr>
        <p:spPr/>
        <p:txBody>
          <a:bodyPr/>
          <a:lstStyle/>
          <a:p>
            <a:r>
              <a:rPr lang="en-US"/>
              <a:t>Maximize Your Referrals with Grassroots</a:t>
            </a:r>
            <a:endParaRPr lang="en-US">
              <a:solidFill>
                <a:srgbClr val="114A21"/>
              </a:solidFill>
            </a:endParaRPr>
          </a:p>
        </p:txBody>
      </p:sp>
      <p:pic>
        <p:nvPicPr>
          <p:cNvPr id="9" name="Picture Placeholder 8">
            <a:extLst>
              <a:ext uri="{FF2B5EF4-FFF2-40B4-BE49-F238E27FC236}">
                <a16:creationId xmlns:a16="http://schemas.microsoft.com/office/drawing/2014/main" id="{A92BE99C-8F9B-0243-BA7B-37AE71BD29E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951" b="2951"/>
          <a:stretch/>
        </p:blipFill>
        <p:spPr>
          <a:xfrm>
            <a:off x="7329488" y="0"/>
            <a:ext cx="4862512" cy="6858000"/>
          </a:xfrm>
        </p:spPr>
      </p:pic>
      <p:sp>
        <p:nvSpPr>
          <p:cNvPr id="2" name="TextBox 1">
            <a:extLst>
              <a:ext uri="{FF2B5EF4-FFF2-40B4-BE49-F238E27FC236}">
                <a16:creationId xmlns:a16="http://schemas.microsoft.com/office/drawing/2014/main" id="{1BFAE28D-2FEE-6AAE-0B05-7EE93C6DD2BD}"/>
              </a:ext>
            </a:extLst>
          </p:cNvPr>
          <p:cNvSpPr txBox="1"/>
          <p:nvPr/>
        </p:nvSpPr>
        <p:spPr>
          <a:xfrm>
            <a:off x="2690142" y="-1170801"/>
            <a:ext cx="6811716"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Alternative headlines:</a:t>
            </a:r>
          </a:p>
          <a:p>
            <a:pPr marL="285750" indent="-285750">
              <a:buFont typeface="Arial"/>
              <a:buChar char="•"/>
            </a:pPr>
            <a:r>
              <a:rPr lang="en-US">
                <a:cs typeface="Calibri"/>
              </a:rPr>
              <a:t>The Agent's Essential Guide to Building Trust and Loyalty</a:t>
            </a:r>
          </a:p>
          <a:p>
            <a:pPr marL="285750" indent="-285750">
              <a:buFont typeface="Arial"/>
              <a:buChar char="•"/>
            </a:pPr>
            <a:r>
              <a:rPr lang="en-US">
                <a:cs typeface="Calibri"/>
              </a:rPr>
              <a:t>The Keys to Cultivating Long-term Trust: An agent's how-to guide</a:t>
            </a:r>
          </a:p>
        </p:txBody>
      </p:sp>
    </p:spTree>
    <p:extLst>
      <p:ext uri="{BB962C8B-B14F-4D97-AF65-F5344CB8AC3E}">
        <p14:creationId xmlns:p14="http://schemas.microsoft.com/office/powerpoint/2010/main" val="24870458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Asking for B2B referrals</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5764034"/>
            <a:ext cx="9194910" cy="1200329"/>
          </a:xfrm>
          <a:prstGeom prst="rect">
            <a:avLst/>
          </a:prstGeom>
          <a:noFill/>
        </p:spPr>
        <p:txBody>
          <a:bodyPr wrap="square" rtlCol="0">
            <a:spAutoFit/>
          </a:bodyPr>
          <a:lstStyle/>
          <a:p>
            <a:r>
              <a:rPr lang="en-US" sz="1200">
                <a:solidFill>
                  <a:srgbClr val="3F3F3F"/>
                </a:solidFill>
                <a:effectLst/>
                <a:latin typeface="Helvetica"/>
                <a:cs typeface="Helvetica"/>
              </a:rPr>
              <a:t>*Marketing activities and materials are NOT permitted in areas where care is being administered, including, but not limited to</a:t>
            </a:r>
            <a:r>
              <a:rPr lang="en-US" sz="1200">
                <a:solidFill>
                  <a:srgbClr val="3F3F3F"/>
                </a:solidFill>
                <a:latin typeface="Helvetica"/>
                <a:cs typeface="Helvetica"/>
              </a:rPr>
              <a:t>, </a:t>
            </a:r>
            <a:r>
              <a:rPr lang="en-US" sz="1200">
                <a:solidFill>
                  <a:srgbClr val="3F3F3F"/>
                </a:solidFill>
                <a:effectLst/>
                <a:latin typeface="Helvetica"/>
                <a:cs typeface="Helvetica"/>
              </a:rPr>
              <a:t>exam rooms, hospital patient rooms, pharmacy counter area and treatment areas where patients interact with providers/clinical team and receive treatment </a:t>
            </a:r>
            <a:r>
              <a:rPr lang="en-US" sz="1200">
                <a:solidFill>
                  <a:srgbClr val="3F3F3F"/>
                </a:solidFill>
                <a:latin typeface="Helvetica"/>
                <a:cs typeface="Helvetica"/>
              </a:rPr>
              <a:t>(e.g.,</a:t>
            </a:r>
            <a:r>
              <a:rPr lang="en-US" sz="1200">
                <a:solidFill>
                  <a:srgbClr val="3F3F3F"/>
                </a:solidFill>
                <a:effectLst/>
                <a:latin typeface="Helvetica"/>
                <a:cs typeface="Helvetica"/>
              </a:rPr>
              <a:t> dialysis treatment facilities).</a:t>
            </a:r>
          </a:p>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sp>
        <p:nvSpPr>
          <p:cNvPr id="26" name="Round Diagonal Corner Rectangle 25">
            <a:extLst>
              <a:ext uri="{FF2B5EF4-FFF2-40B4-BE49-F238E27FC236}">
                <a16:creationId xmlns:a16="http://schemas.microsoft.com/office/drawing/2014/main" id="{A9DE1B8F-E859-61C7-3D13-B06E18F30FAD}"/>
              </a:ext>
            </a:extLst>
          </p:cNvPr>
          <p:cNvSpPr/>
          <p:nvPr/>
        </p:nvSpPr>
        <p:spPr>
          <a:xfrm>
            <a:off x="1993560" y="156787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68D5511E-2879-F21B-5971-AF343A084530}"/>
              </a:ext>
            </a:extLst>
          </p:cNvPr>
          <p:cNvSpPr txBox="1"/>
          <p:nvPr/>
        </p:nvSpPr>
        <p:spPr>
          <a:xfrm>
            <a:off x="2244815" y="1880157"/>
            <a:ext cx="3538146" cy="769441"/>
          </a:xfrm>
          <a:prstGeom prst="rect">
            <a:avLst/>
          </a:prstGeom>
          <a:noFill/>
        </p:spPr>
        <p:txBody>
          <a:bodyPr wrap="square" rtlCol="0">
            <a:spAutoFit/>
          </a:bodyPr>
          <a:lstStyle/>
          <a:p>
            <a:pPr lvl="0" algn="ctr"/>
            <a:r>
              <a:rPr lang="en-US" sz="2400">
                <a:solidFill>
                  <a:schemeClr val="bg2"/>
                </a:solidFill>
              </a:rPr>
              <a:t>Do your research</a:t>
            </a:r>
          </a:p>
          <a:p>
            <a:endParaRPr lang="en-US" sz="2000">
              <a:solidFill>
                <a:schemeClr val="tx2"/>
              </a:solidFill>
            </a:endParaRPr>
          </a:p>
        </p:txBody>
      </p:sp>
      <p:sp>
        <p:nvSpPr>
          <p:cNvPr id="2" name="Oval 1">
            <a:extLst>
              <a:ext uri="{FF2B5EF4-FFF2-40B4-BE49-F238E27FC236}">
                <a16:creationId xmlns:a16="http://schemas.microsoft.com/office/drawing/2014/main" id="{C130903E-9585-063E-EF43-FC77DCC259C9}"/>
              </a:ext>
            </a:extLst>
          </p:cNvPr>
          <p:cNvSpPr/>
          <p:nvPr/>
        </p:nvSpPr>
        <p:spPr>
          <a:xfrm>
            <a:off x="1229628" y="1513502"/>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9" name="Round Diagonal Corner Rectangle 8">
            <a:extLst>
              <a:ext uri="{FF2B5EF4-FFF2-40B4-BE49-F238E27FC236}">
                <a16:creationId xmlns:a16="http://schemas.microsoft.com/office/drawing/2014/main" id="{1297DBCC-AB1F-7CB7-4AFB-61D09CB1491A}"/>
              </a:ext>
            </a:extLst>
          </p:cNvPr>
          <p:cNvSpPr/>
          <p:nvPr/>
        </p:nvSpPr>
        <p:spPr>
          <a:xfrm>
            <a:off x="1993560" y="297654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TextBox 11">
            <a:extLst>
              <a:ext uri="{FF2B5EF4-FFF2-40B4-BE49-F238E27FC236}">
                <a16:creationId xmlns:a16="http://schemas.microsoft.com/office/drawing/2014/main" id="{6E2733AE-CF6E-BDED-43B5-3B05D5CD925D}"/>
              </a:ext>
            </a:extLst>
          </p:cNvPr>
          <p:cNvSpPr txBox="1"/>
          <p:nvPr/>
        </p:nvSpPr>
        <p:spPr>
          <a:xfrm>
            <a:off x="2244815" y="3288827"/>
            <a:ext cx="3538146" cy="769441"/>
          </a:xfrm>
          <a:prstGeom prst="rect">
            <a:avLst/>
          </a:prstGeom>
          <a:noFill/>
        </p:spPr>
        <p:txBody>
          <a:bodyPr wrap="square" rtlCol="0">
            <a:spAutoFit/>
          </a:bodyPr>
          <a:lstStyle/>
          <a:p>
            <a:pPr lvl="0" algn="ctr"/>
            <a:r>
              <a:rPr lang="en-US" sz="2400">
                <a:solidFill>
                  <a:schemeClr val="bg2"/>
                </a:solidFill>
              </a:rPr>
              <a:t>Reach out </a:t>
            </a:r>
          </a:p>
          <a:p>
            <a:endParaRPr lang="en-US" sz="2000">
              <a:solidFill>
                <a:schemeClr val="tx2"/>
              </a:solidFill>
            </a:endParaRPr>
          </a:p>
        </p:txBody>
      </p:sp>
      <p:sp>
        <p:nvSpPr>
          <p:cNvPr id="13" name="Oval 12">
            <a:extLst>
              <a:ext uri="{FF2B5EF4-FFF2-40B4-BE49-F238E27FC236}">
                <a16:creationId xmlns:a16="http://schemas.microsoft.com/office/drawing/2014/main" id="{BF43B7D6-E40E-2B6E-27AA-FA9BACE2115A}"/>
              </a:ext>
            </a:extLst>
          </p:cNvPr>
          <p:cNvSpPr/>
          <p:nvPr/>
        </p:nvSpPr>
        <p:spPr>
          <a:xfrm>
            <a:off x="1229628" y="2936589"/>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8" name="Round Diagonal Corner Rectangle 17">
            <a:extLst>
              <a:ext uri="{FF2B5EF4-FFF2-40B4-BE49-F238E27FC236}">
                <a16:creationId xmlns:a16="http://schemas.microsoft.com/office/drawing/2014/main" id="{5BFF3974-C287-DCBD-3189-53E4BF10F9C6}"/>
              </a:ext>
            </a:extLst>
          </p:cNvPr>
          <p:cNvSpPr/>
          <p:nvPr/>
        </p:nvSpPr>
        <p:spPr>
          <a:xfrm>
            <a:off x="1993560" y="4360501"/>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0" name="TextBox 29">
            <a:extLst>
              <a:ext uri="{FF2B5EF4-FFF2-40B4-BE49-F238E27FC236}">
                <a16:creationId xmlns:a16="http://schemas.microsoft.com/office/drawing/2014/main" id="{844EA36A-A9DB-8F44-2D94-64D7495D5E89}"/>
              </a:ext>
            </a:extLst>
          </p:cNvPr>
          <p:cNvSpPr txBox="1"/>
          <p:nvPr/>
        </p:nvSpPr>
        <p:spPr>
          <a:xfrm>
            <a:off x="2244815" y="4672784"/>
            <a:ext cx="3538146" cy="769441"/>
          </a:xfrm>
          <a:prstGeom prst="rect">
            <a:avLst/>
          </a:prstGeom>
          <a:noFill/>
        </p:spPr>
        <p:txBody>
          <a:bodyPr wrap="square" rtlCol="0">
            <a:spAutoFit/>
          </a:bodyPr>
          <a:lstStyle/>
          <a:p>
            <a:pPr lvl="0" algn="ctr"/>
            <a:r>
              <a:rPr lang="en-US" sz="2400">
                <a:solidFill>
                  <a:schemeClr val="bg2"/>
                </a:solidFill>
              </a:rPr>
              <a:t>Be direct</a:t>
            </a:r>
          </a:p>
          <a:p>
            <a:endParaRPr lang="en-US" sz="2000">
              <a:solidFill>
                <a:schemeClr val="tx2"/>
              </a:solidFill>
            </a:endParaRPr>
          </a:p>
        </p:txBody>
      </p:sp>
      <p:sp>
        <p:nvSpPr>
          <p:cNvPr id="31" name="Oval 30">
            <a:extLst>
              <a:ext uri="{FF2B5EF4-FFF2-40B4-BE49-F238E27FC236}">
                <a16:creationId xmlns:a16="http://schemas.microsoft.com/office/drawing/2014/main" id="{AB4136FE-D172-BF9A-05D6-CD0FAAEC0A02}"/>
              </a:ext>
            </a:extLst>
          </p:cNvPr>
          <p:cNvSpPr/>
          <p:nvPr/>
        </p:nvSpPr>
        <p:spPr>
          <a:xfrm>
            <a:off x="1229628" y="4320546"/>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4" name="Round Diagonal Corner Rectangle 33">
            <a:extLst>
              <a:ext uri="{FF2B5EF4-FFF2-40B4-BE49-F238E27FC236}">
                <a16:creationId xmlns:a16="http://schemas.microsoft.com/office/drawing/2014/main" id="{B4092F84-65EB-DCF1-D1FB-C35A27119969}"/>
              </a:ext>
            </a:extLst>
          </p:cNvPr>
          <p:cNvSpPr/>
          <p:nvPr/>
        </p:nvSpPr>
        <p:spPr>
          <a:xfrm>
            <a:off x="6998046" y="156787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5" name="TextBox 34">
            <a:extLst>
              <a:ext uri="{FF2B5EF4-FFF2-40B4-BE49-F238E27FC236}">
                <a16:creationId xmlns:a16="http://schemas.microsoft.com/office/drawing/2014/main" id="{F77A6F32-708A-BA52-F566-07CD88DEF0DA}"/>
              </a:ext>
            </a:extLst>
          </p:cNvPr>
          <p:cNvSpPr txBox="1"/>
          <p:nvPr/>
        </p:nvSpPr>
        <p:spPr>
          <a:xfrm>
            <a:off x="7249301" y="1682936"/>
            <a:ext cx="3538146" cy="1138773"/>
          </a:xfrm>
          <a:prstGeom prst="rect">
            <a:avLst/>
          </a:prstGeom>
          <a:noFill/>
        </p:spPr>
        <p:txBody>
          <a:bodyPr wrap="square" rtlCol="0">
            <a:spAutoFit/>
          </a:bodyPr>
          <a:lstStyle/>
          <a:p>
            <a:pPr lvl="0" algn="ctr"/>
            <a:r>
              <a:rPr lang="en-US" sz="2400">
                <a:solidFill>
                  <a:schemeClr val="bg2"/>
                </a:solidFill>
              </a:rPr>
              <a:t>Have marketing </a:t>
            </a:r>
          </a:p>
          <a:p>
            <a:pPr lvl="0" algn="ctr"/>
            <a:r>
              <a:rPr lang="en-US" sz="2400">
                <a:solidFill>
                  <a:schemeClr val="bg2"/>
                </a:solidFill>
              </a:rPr>
              <a:t>materials ready</a:t>
            </a:r>
          </a:p>
          <a:p>
            <a:endParaRPr lang="en-US" sz="2000">
              <a:solidFill>
                <a:schemeClr val="tx2"/>
              </a:solidFill>
            </a:endParaRPr>
          </a:p>
        </p:txBody>
      </p:sp>
      <p:sp>
        <p:nvSpPr>
          <p:cNvPr id="36" name="Oval 35">
            <a:extLst>
              <a:ext uri="{FF2B5EF4-FFF2-40B4-BE49-F238E27FC236}">
                <a16:creationId xmlns:a16="http://schemas.microsoft.com/office/drawing/2014/main" id="{EE2E7019-465A-05BD-D01E-E0F913409CA1}"/>
              </a:ext>
            </a:extLst>
          </p:cNvPr>
          <p:cNvSpPr/>
          <p:nvPr/>
        </p:nvSpPr>
        <p:spPr>
          <a:xfrm>
            <a:off x="6234114" y="1513502"/>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8" name="Round Diagonal Corner Rectangle 37">
            <a:extLst>
              <a:ext uri="{FF2B5EF4-FFF2-40B4-BE49-F238E27FC236}">
                <a16:creationId xmlns:a16="http://schemas.microsoft.com/office/drawing/2014/main" id="{95F8F8F2-7E97-5FDC-34A4-CB6F3A0E0148}"/>
              </a:ext>
            </a:extLst>
          </p:cNvPr>
          <p:cNvSpPr/>
          <p:nvPr/>
        </p:nvSpPr>
        <p:spPr>
          <a:xfrm>
            <a:off x="6998046" y="297654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9" name="TextBox 38">
            <a:extLst>
              <a:ext uri="{FF2B5EF4-FFF2-40B4-BE49-F238E27FC236}">
                <a16:creationId xmlns:a16="http://schemas.microsoft.com/office/drawing/2014/main" id="{73C1D27B-1715-D1C4-B939-432EC830349D}"/>
              </a:ext>
            </a:extLst>
          </p:cNvPr>
          <p:cNvSpPr txBox="1"/>
          <p:nvPr/>
        </p:nvSpPr>
        <p:spPr>
          <a:xfrm>
            <a:off x="7249301" y="3145394"/>
            <a:ext cx="3538146" cy="1138773"/>
          </a:xfrm>
          <a:prstGeom prst="rect">
            <a:avLst/>
          </a:prstGeom>
          <a:noFill/>
        </p:spPr>
        <p:txBody>
          <a:bodyPr wrap="square" rtlCol="0">
            <a:spAutoFit/>
          </a:bodyPr>
          <a:lstStyle/>
          <a:p>
            <a:pPr lvl="0" algn="ctr"/>
            <a:r>
              <a:rPr lang="en-US" sz="2400">
                <a:solidFill>
                  <a:schemeClr val="bg2"/>
                </a:solidFill>
              </a:rPr>
              <a:t>Explain what’s in</a:t>
            </a:r>
          </a:p>
          <a:p>
            <a:pPr lvl="0" algn="ctr"/>
            <a:r>
              <a:rPr lang="en-US" sz="2400">
                <a:solidFill>
                  <a:schemeClr val="bg2"/>
                </a:solidFill>
              </a:rPr>
              <a:t> it for them.</a:t>
            </a:r>
          </a:p>
          <a:p>
            <a:endParaRPr lang="en-US" sz="2000">
              <a:solidFill>
                <a:schemeClr val="tx2"/>
              </a:solidFill>
            </a:endParaRPr>
          </a:p>
        </p:txBody>
      </p:sp>
      <p:sp>
        <p:nvSpPr>
          <p:cNvPr id="40" name="Oval 39">
            <a:extLst>
              <a:ext uri="{FF2B5EF4-FFF2-40B4-BE49-F238E27FC236}">
                <a16:creationId xmlns:a16="http://schemas.microsoft.com/office/drawing/2014/main" id="{43E1280E-14D0-1AB3-F60C-36A53BAF6040}"/>
              </a:ext>
            </a:extLst>
          </p:cNvPr>
          <p:cNvSpPr/>
          <p:nvPr/>
        </p:nvSpPr>
        <p:spPr>
          <a:xfrm>
            <a:off x="6234114" y="2936589"/>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2" name="Round Diagonal Corner Rectangle 41">
            <a:extLst>
              <a:ext uri="{FF2B5EF4-FFF2-40B4-BE49-F238E27FC236}">
                <a16:creationId xmlns:a16="http://schemas.microsoft.com/office/drawing/2014/main" id="{334A23A2-C4CE-B65B-FE43-345399298FC5}"/>
              </a:ext>
            </a:extLst>
          </p:cNvPr>
          <p:cNvSpPr/>
          <p:nvPr/>
        </p:nvSpPr>
        <p:spPr>
          <a:xfrm>
            <a:off x="6998046" y="4360501"/>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3" name="TextBox 42">
            <a:extLst>
              <a:ext uri="{FF2B5EF4-FFF2-40B4-BE49-F238E27FC236}">
                <a16:creationId xmlns:a16="http://schemas.microsoft.com/office/drawing/2014/main" id="{BF3966E5-DCDD-91E1-FA0A-8C022AAFDD0A}"/>
              </a:ext>
            </a:extLst>
          </p:cNvPr>
          <p:cNvSpPr txBox="1"/>
          <p:nvPr/>
        </p:nvSpPr>
        <p:spPr>
          <a:xfrm>
            <a:off x="7249301" y="4672784"/>
            <a:ext cx="3538146" cy="769441"/>
          </a:xfrm>
          <a:prstGeom prst="rect">
            <a:avLst/>
          </a:prstGeom>
          <a:noFill/>
        </p:spPr>
        <p:txBody>
          <a:bodyPr wrap="square" rtlCol="0">
            <a:spAutoFit/>
          </a:bodyPr>
          <a:lstStyle/>
          <a:p>
            <a:pPr lvl="0" algn="ctr"/>
            <a:r>
              <a:rPr lang="en-US" sz="2400">
                <a:solidFill>
                  <a:schemeClr val="bg2"/>
                </a:solidFill>
              </a:rPr>
              <a:t>Be persistent</a:t>
            </a:r>
          </a:p>
          <a:p>
            <a:endParaRPr lang="en-US" sz="2000">
              <a:solidFill>
                <a:schemeClr val="tx2"/>
              </a:solidFill>
            </a:endParaRPr>
          </a:p>
        </p:txBody>
      </p:sp>
      <p:sp>
        <p:nvSpPr>
          <p:cNvPr id="44" name="Oval 43">
            <a:extLst>
              <a:ext uri="{FF2B5EF4-FFF2-40B4-BE49-F238E27FC236}">
                <a16:creationId xmlns:a16="http://schemas.microsoft.com/office/drawing/2014/main" id="{F69C890C-DE82-FF22-F519-D2F4B8B6E722}"/>
              </a:ext>
            </a:extLst>
          </p:cNvPr>
          <p:cNvSpPr/>
          <p:nvPr/>
        </p:nvSpPr>
        <p:spPr>
          <a:xfrm>
            <a:off x="6234114" y="4320546"/>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46" name="Picture Placeholder 104">
            <a:extLst>
              <a:ext uri="{FF2B5EF4-FFF2-40B4-BE49-F238E27FC236}">
                <a16:creationId xmlns:a16="http://schemas.microsoft.com/office/drawing/2014/main" id="{46D731EC-0982-A970-F4B9-772A0CE279F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26938" y="1689058"/>
            <a:ext cx="758758" cy="758758"/>
          </a:xfrm>
          <a:prstGeom prst="rect">
            <a:avLst/>
          </a:prstGeom>
        </p:spPr>
      </p:pic>
      <p:pic>
        <p:nvPicPr>
          <p:cNvPr id="47" name="Picture Placeholder 104">
            <a:extLst>
              <a:ext uri="{FF2B5EF4-FFF2-40B4-BE49-F238E27FC236}">
                <a16:creationId xmlns:a16="http://schemas.microsoft.com/office/drawing/2014/main" id="{F7F05167-77EA-C4E9-B708-A48B1458D58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26938" y="3116413"/>
            <a:ext cx="758758" cy="758758"/>
          </a:xfrm>
          <a:prstGeom prst="rect">
            <a:avLst/>
          </a:prstGeom>
        </p:spPr>
      </p:pic>
      <p:pic>
        <p:nvPicPr>
          <p:cNvPr id="48" name="Picture Placeholder 104">
            <a:extLst>
              <a:ext uri="{FF2B5EF4-FFF2-40B4-BE49-F238E27FC236}">
                <a16:creationId xmlns:a16="http://schemas.microsoft.com/office/drawing/2014/main" id="{5DC44C45-B467-C562-E840-B93B5F0C6FB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26938" y="4488013"/>
            <a:ext cx="758758" cy="758758"/>
          </a:xfrm>
          <a:prstGeom prst="rect">
            <a:avLst/>
          </a:prstGeom>
        </p:spPr>
      </p:pic>
      <p:pic>
        <p:nvPicPr>
          <p:cNvPr id="49" name="Picture Placeholder 104">
            <a:extLst>
              <a:ext uri="{FF2B5EF4-FFF2-40B4-BE49-F238E27FC236}">
                <a16:creationId xmlns:a16="http://schemas.microsoft.com/office/drawing/2014/main" id="{1A8C539D-3F8D-ECD7-6065-71C90E61B5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44987" y="1689058"/>
            <a:ext cx="758758" cy="758758"/>
          </a:xfrm>
          <a:prstGeom prst="rect">
            <a:avLst/>
          </a:prstGeom>
        </p:spPr>
      </p:pic>
      <p:pic>
        <p:nvPicPr>
          <p:cNvPr id="50" name="Picture Placeholder 104">
            <a:extLst>
              <a:ext uri="{FF2B5EF4-FFF2-40B4-BE49-F238E27FC236}">
                <a16:creationId xmlns:a16="http://schemas.microsoft.com/office/drawing/2014/main" id="{61906CB5-C20A-9E73-16EE-7FD48DE6F9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44987" y="3116413"/>
            <a:ext cx="758758" cy="758758"/>
          </a:xfrm>
          <a:prstGeom prst="rect">
            <a:avLst/>
          </a:prstGeom>
        </p:spPr>
      </p:pic>
      <p:pic>
        <p:nvPicPr>
          <p:cNvPr id="51" name="Picture Placeholder 104">
            <a:extLst>
              <a:ext uri="{FF2B5EF4-FFF2-40B4-BE49-F238E27FC236}">
                <a16:creationId xmlns:a16="http://schemas.microsoft.com/office/drawing/2014/main" id="{E3114DD4-FC29-F2FB-FFFA-3137EE3DC7D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44987" y="4488013"/>
            <a:ext cx="758758" cy="758758"/>
          </a:xfrm>
          <a:prstGeom prst="rect">
            <a:avLst/>
          </a:prstGeom>
        </p:spPr>
      </p:pic>
      <p:sp>
        <p:nvSpPr>
          <p:cNvPr id="4" name="Slide Number Placeholder 3">
            <a:extLst>
              <a:ext uri="{FF2B5EF4-FFF2-40B4-BE49-F238E27FC236}">
                <a16:creationId xmlns:a16="http://schemas.microsoft.com/office/drawing/2014/main" id="{080397CD-3D66-5FC1-9F8F-B65837F37588}"/>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10</a:t>
            </a:fld>
            <a:endParaRPr lang="en-US" sz="1200"/>
          </a:p>
        </p:txBody>
      </p:sp>
    </p:spTree>
    <p:extLst>
      <p:ext uri="{BB962C8B-B14F-4D97-AF65-F5344CB8AC3E}">
        <p14:creationId xmlns:p14="http://schemas.microsoft.com/office/powerpoint/2010/main" val="1481422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376518"/>
            <a:ext cx="6415088" cy="1398494"/>
          </a:xfrm>
        </p:spPr>
        <p:txBody>
          <a:bodyPr/>
          <a:lstStyle/>
          <a:p>
            <a:r>
              <a:rPr lang="en-US" sz="4000" b="1">
                <a:solidFill>
                  <a:schemeClr val="tx2"/>
                </a:solidFill>
              </a:rPr>
              <a:t>What is a B2C referral?</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1028" r="31646"/>
          <a:stretch/>
        </p:blipFill>
        <p:spPr>
          <a:xfrm>
            <a:off x="7329488" y="0"/>
            <a:ext cx="4862512" cy="6858000"/>
          </a:xfrm>
        </p:spPr>
      </p:pic>
      <p:sp>
        <p:nvSpPr>
          <p:cNvPr id="2" name="TextBox 1">
            <a:extLst>
              <a:ext uri="{FF2B5EF4-FFF2-40B4-BE49-F238E27FC236}">
                <a16:creationId xmlns:a16="http://schemas.microsoft.com/office/drawing/2014/main" id="{49519053-3F2A-7430-46F4-DD67125DE1F6}"/>
              </a:ext>
            </a:extLst>
          </p:cNvPr>
          <p:cNvSpPr txBox="1"/>
          <p:nvPr/>
        </p:nvSpPr>
        <p:spPr>
          <a:xfrm>
            <a:off x="732675" y="1618019"/>
            <a:ext cx="5040596" cy="830997"/>
          </a:xfrm>
          <a:prstGeom prst="rect">
            <a:avLst/>
          </a:prstGeom>
          <a:noFill/>
        </p:spPr>
        <p:txBody>
          <a:bodyPr wrap="square">
            <a:spAutoFit/>
          </a:bodyPr>
          <a:lstStyle/>
          <a:p>
            <a:r>
              <a:rPr lang="en-US" sz="2400">
                <a:solidFill>
                  <a:schemeClr val="tx2"/>
                </a:solidFill>
              </a:rPr>
              <a:t>Earn referrals by connecting with individuals in your community.</a:t>
            </a:r>
          </a:p>
        </p:txBody>
      </p:sp>
      <p:sp>
        <p:nvSpPr>
          <p:cNvPr id="4" name="TextBox 3">
            <a:extLst>
              <a:ext uri="{FF2B5EF4-FFF2-40B4-BE49-F238E27FC236}">
                <a16:creationId xmlns:a16="http://schemas.microsoft.com/office/drawing/2014/main" id="{1F7C1722-AE4D-E66E-AFF9-63902991DE9E}"/>
              </a:ext>
            </a:extLst>
          </p:cNvPr>
          <p:cNvSpPr txBox="1"/>
          <p:nvPr/>
        </p:nvSpPr>
        <p:spPr>
          <a:xfrm>
            <a:off x="732675" y="2766084"/>
            <a:ext cx="6134290" cy="2015936"/>
          </a:xfrm>
          <a:prstGeom prst="rect">
            <a:avLst/>
          </a:prstGeom>
          <a:noFill/>
        </p:spPr>
        <p:txBody>
          <a:bodyPr wrap="square">
            <a:spAutoFit/>
          </a:bodyPr>
          <a:lstStyle/>
          <a:p>
            <a:r>
              <a:rPr lang="en-US" sz="2500" i="1">
                <a:solidFill>
                  <a:schemeClr val="bg2"/>
                </a:solidFill>
              </a:rPr>
              <a:t>“I visit and do intel about the different towns I work in: what kinds of events, how many people are going to be there, so I have an idea of how I need to approach it and get myself out there.” – Frank Bates, Independent agent</a:t>
            </a:r>
            <a:endParaRPr lang="en-US" sz="2500" i="1">
              <a:solidFill>
                <a:schemeClr val="bg2"/>
              </a:solidFill>
              <a:cs typeface="Calibri"/>
            </a:endParaRPr>
          </a:p>
        </p:txBody>
      </p:sp>
      <p:sp>
        <p:nvSpPr>
          <p:cNvPr id="5" name="TextBox 4">
            <a:extLst>
              <a:ext uri="{FF2B5EF4-FFF2-40B4-BE49-F238E27FC236}">
                <a16:creationId xmlns:a16="http://schemas.microsoft.com/office/drawing/2014/main" id="{48F9CB8E-87C7-57E5-73CF-E1FA8B65CB43}"/>
              </a:ext>
            </a:extLst>
          </p:cNvPr>
          <p:cNvSpPr txBox="1"/>
          <p:nvPr/>
        </p:nvSpPr>
        <p:spPr>
          <a:xfrm>
            <a:off x="732675" y="5456024"/>
            <a:ext cx="5040596" cy="523220"/>
          </a:xfrm>
          <a:prstGeom prst="rect">
            <a:avLst/>
          </a:prstGeom>
          <a:noFill/>
        </p:spPr>
        <p:txBody>
          <a:bodyPr wrap="square">
            <a:spAutoFit/>
          </a:bodyPr>
          <a:lstStyle/>
          <a:p>
            <a:r>
              <a:rPr lang="en-US" sz="2800"/>
              <a:t>B2C = Business to consumer</a:t>
            </a:r>
          </a:p>
        </p:txBody>
      </p:sp>
      <p:sp>
        <p:nvSpPr>
          <p:cNvPr id="6" name="TextBox 5">
            <a:extLst>
              <a:ext uri="{FF2B5EF4-FFF2-40B4-BE49-F238E27FC236}">
                <a16:creationId xmlns:a16="http://schemas.microsoft.com/office/drawing/2014/main" id="{19499F65-4645-1FD6-0D72-E57B03DFABEC}"/>
              </a:ext>
            </a:extLst>
          </p:cNvPr>
          <p:cNvSpPr txBox="1"/>
          <p:nvPr/>
        </p:nvSpPr>
        <p:spPr>
          <a:xfrm>
            <a:off x="221257"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88182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Potential B2C referral opportunities</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5764034"/>
            <a:ext cx="9194910" cy="1200329"/>
          </a:xfrm>
          <a:prstGeom prst="rect">
            <a:avLst/>
          </a:prstGeom>
          <a:noFill/>
        </p:spPr>
        <p:txBody>
          <a:bodyPr wrap="square" rtlCol="0">
            <a:spAutoFit/>
          </a:bodyPr>
          <a:lstStyle/>
          <a:p>
            <a:r>
              <a:rPr lang="en-US" sz="1200">
                <a:solidFill>
                  <a:srgbClr val="3F3F3F"/>
                </a:solidFill>
                <a:effectLst/>
                <a:latin typeface="Helvetica"/>
                <a:cs typeface="Helvetica"/>
              </a:rPr>
              <a:t>*Marketing activities and materials are NOT permitted in areas where care is being administered, including, but not limited to</a:t>
            </a:r>
            <a:r>
              <a:rPr lang="en-US" sz="1200">
                <a:solidFill>
                  <a:srgbClr val="3F3F3F"/>
                </a:solidFill>
                <a:latin typeface="Helvetica"/>
                <a:cs typeface="Helvetica"/>
              </a:rPr>
              <a:t>, </a:t>
            </a:r>
            <a:r>
              <a:rPr lang="en-US" sz="1200">
                <a:solidFill>
                  <a:srgbClr val="3F3F3F"/>
                </a:solidFill>
                <a:effectLst/>
                <a:latin typeface="Helvetica"/>
                <a:cs typeface="Helvetica"/>
              </a:rPr>
              <a:t>exam rooms, hospital patient rooms, pharmacy counter area and treatment areas where patients interact with providers/clinical team and receive treatment </a:t>
            </a:r>
            <a:r>
              <a:rPr lang="en-US" sz="1200">
                <a:solidFill>
                  <a:srgbClr val="3F3F3F"/>
                </a:solidFill>
                <a:latin typeface="Helvetica"/>
                <a:cs typeface="Helvetica"/>
              </a:rPr>
              <a:t>(e.g.,</a:t>
            </a:r>
            <a:r>
              <a:rPr lang="en-US" sz="1200">
                <a:solidFill>
                  <a:srgbClr val="3F3F3F"/>
                </a:solidFill>
                <a:effectLst/>
                <a:latin typeface="Helvetica"/>
                <a:cs typeface="Helvetica"/>
              </a:rPr>
              <a:t> dialysis treatment facilities).</a:t>
            </a:r>
          </a:p>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1015600" y="2390427"/>
            <a:ext cx="2053413" cy="1200329"/>
          </a:xfrm>
          <a:prstGeom prst="rect">
            <a:avLst/>
          </a:prstGeom>
          <a:noFill/>
        </p:spPr>
        <p:txBody>
          <a:bodyPr wrap="square" rtlCol="0">
            <a:spAutoFit/>
          </a:bodyPr>
          <a:lstStyle/>
          <a:p>
            <a:pPr algn="ctr"/>
            <a:r>
              <a:rPr lang="en-US" b="1">
                <a:solidFill>
                  <a:schemeClr val="tx2"/>
                </a:solidFill>
              </a:rPr>
              <a:t>Booth/tabling events</a:t>
            </a:r>
          </a:p>
          <a:p>
            <a:pPr algn="ctr"/>
            <a:endParaRPr lang="en-US" b="1">
              <a:solidFill>
                <a:schemeClr val="tx2"/>
              </a:solidFill>
            </a:endParaRPr>
          </a:p>
          <a:p>
            <a:endParaRPr lang="en-US">
              <a:solidFill>
                <a:schemeClr val="tx2"/>
              </a:solidFill>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3742645" y="2390427"/>
            <a:ext cx="2053413" cy="1200329"/>
          </a:xfrm>
          <a:prstGeom prst="rect">
            <a:avLst/>
          </a:prstGeom>
          <a:noFill/>
        </p:spPr>
        <p:txBody>
          <a:bodyPr wrap="square" rtlCol="0">
            <a:spAutoFit/>
          </a:bodyPr>
          <a:lstStyle/>
          <a:p>
            <a:pPr algn="ctr"/>
            <a:r>
              <a:rPr lang="en-US" b="1">
                <a:solidFill>
                  <a:schemeClr val="tx2"/>
                </a:solidFill>
              </a:rPr>
              <a:t>Social events and activities</a:t>
            </a:r>
          </a:p>
          <a:p>
            <a:endParaRPr lang="en-US" b="1">
              <a:solidFill>
                <a:schemeClr val="tx2"/>
              </a:solidFill>
            </a:endParaRPr>
          </a:p>
          <a:p>
            <a:endParaRPr lang="en-US">
              <a:solidFill>
                <a:schemeClr val="tx2"/>
              </a:solidFill>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6395943" y="2404547"/>
            <a:ext cx="2053413" cy="1200329"/>
          </a:xfrm>
          <a:prstGeom prst="rect">
            <a:avLst/>
          </a:prstGeom>
          <a:noFill/>
        </p:spPr>
        <p:txBody>
          <a:bodyPr wrap="square" rtlCol="0">
            <a:spAutoFit/>
          </a:bodyPr>
          <a:lstStyle/>
          <a:p>
            <a:pPr algn="ctr"/>
            <a:r>
              <a:rPr lang="en-US" b="1">
                <a:solidFill>
                  <a:schemeClr val="tx2"/>
                </a:solidFill>
              </a:rPr>
              <a:t>Community sponsorships</a:t>
            </a:r>
          </a:p>
          <a:p>
            <a:pPr algn="ctr"/>
            <a:endParaRPr lang="en-US" b="1">
              <a:solidFill>
                <a:schemeClr val="tx2"/>
              </a:solidFill>
            </a:endParaRPr>
          </a:p>
          <a:p>
            <a:endParaRPr lang="en-US">
              <a:solidFill>
                <a:schemeClr val="tx2"/>
              </a:solidFill>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1015600" y="4454006"/>
            <a:ext cx="2053413" cy="923330"/>
          </a:xfrm>
          <a:prstGeom prst="rect">
            <a:avLst/>
          </a:prstGeom>
          <a:noFill/>
        </p:spPr>
        <p:txBody>
          <a:bodyPr wrap="square" rtlCol="0">
            <a:spAutoFit/>
          </a:bodyPr>
          <a:lstStyle/>
          <a:p>
            <a:pPr algn="ctr"/>
            <a:r>
              <a:rPr lang="en-US" b="1">
                <a:solidFill>
                  <a:schemeClr val="tx2"/>
                </a:solidFill>
              </a:rPr>
              <a:t>Educational events</a:t>
            </a:r>
          </a:p>
          <a:p>
            <a:endParaRPr lang="en-US" b="1">
              <a:solidFill>
                <a:schemeClr val="tx2"/>
              </a:solidFill>
            </a:endParaRPr>
          </a:p>
          <a:p>
            <a:endParaRPr lang="en-US">
              <a:solidFill>
                <a:schemeClr val="tx2"/>
              </a:solidFill>
            </a:endParaRPr>
          </a:p>
        </p:txBody>
      </p:sp>
      <p:sp>
        <p:nvSpPr>
          <p:cNvPr id="23" name="TextBox 22">
            <a:extLst>
              <a:ext uri="{FF2B5EF4-FFF2-40B4-BE49-F238E27FC236}">
                <a16:creationId xmlns:a16="http://schemas.microsoft.com/office/drawing/2014/main" id="{413ECE0E-D426-7AE6-65B0-94CE31B124F5}"/>
              </a:ext>
            </a:extLst>
          </p:cNvPr>
          <p:cNvSpPr txBox="1"/>
          <p:nvPr/>
        </p:nvSpPr>
        <p:spPr>
          <a:xfrm>
            <a:off x="3454364" y="4454006"/>
            <a:ext cx="2543855" cy="1200329"/>
          </a:xfrm>
          <a:prstGeom prst="rect">
            <a:avLst/>
          </a:prstGeom>
          <a:noFill/>
        </p:spPr>
        <p:txBody>
          <a:bodyPr wrap="square" rtlCol="0">
            <a:spAutoFit/>
          </a:bodyPr>
          <a:lstStyle/>
          <a:p>
            <a:pPr algn="ctr"/>
            <a:r>
              <a:rPr lang="en-US" b="1">
                <a:solidFill>
                  <a:schemeClr val="tx2"/>
                </a:solidFill>
              </a:rPr>
              <a:t>Town hall meetings/ community roundtables</a:t>
            </a:r>
          </a:p>
          <a:p>
            <a:endParaRPr lang="en-US" b="1">
              <a:solidFill>
                <a:schemeClr val="tx2"/>
              </a:solidFill>
            </a:endParaRPr>
          </a:p>
          <a:p>
            <a:endParaRPr lang="en-US">
              <a:solidFill>
                <a:schemeClr val="tx2"/>
              </a:solidFill>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395943" y="4468126"/>
            <a:ext cx="2053413" cy="1200329"/>
          </a:xfrm>
          <a:prstGeom prst="rect">
            <a:avLst/>
          </a:prstGeom>
          <a:noFill/>
        </p:spPr>
        <p:txBody>
          <a:bodyPr wrap="square" rtlCol="0">
            <a:spAutoFit/>
          </a:bodyPr>
          <a:lstStyle/>
          <a:p>
            <a:pPr algn="ctr"/>
            <a:r>
              <a:rPr lang="en-US" b="1"/>
              <a:t>Friends, family and associates</a:t>
            </a:r>
            <a:r>
              <a:rPr lang="en-US" b="1" baseline="30000"/>
              <a:t>6</a:t>
            </a:r>
          </a:p>
          <a:p>
            <a:endParaRPr lang="en-US" b="1">
              <a:solidFill>
                <a:schemeClr val="tx2"/>
              </a:solidFill>
            </a:endParaRPr>
          </a:p>
          <a:p>
            <a:endParaRPr lang="en-US">
              <a:solidFill>
                <a:schemeClr val="tx2"/>
              </a:solidFill>
            </a:endParaRPr>
          </a:p>
        </p:txBody>
      </p:sp>
      <p:sp>
        <p:nvSpPr>
          <p:cNvPr id="26" name="Round Diagonal Corner Rectangle 25">
            <a:extLst>
              <a:ext uri="{FF2B5EF4-FFF2-40B4-BE49-F238E27FC236}">
                <a16:creationId xmlns:a16="http://schemas.microsoft.com/office/drawing/2014/main" id="{A9DE1B8F-E859-61C7-3D13-B06E18F30FAD}"/>
              </a:ext>
            </a:extLst>
          </p:cNvPr>
          <p:cNvSpPr/>
          <p:nvPr/>
        </p:nvSpPr>
        <p:spPr>
          <a:xfrm>
            <a:off x="8781535" y="1326014"/>
            <a:ext cx="3410465" cy="1995330"/>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68D5511E-2879-F21B-5971-AF343A084530}"/>
              </a:ext>
            </a:extLst>
          </p:cNvPr>
          <p:cNvSpPr txBox="1"/>
          <p:nvPr/>
        </p:nvSpPr>
        <p:spPr>
          <a:xfrm>
            <a:off x="9032790" y="1638297"/>
            <a:ext cx="2864543" cy="1631216"/>
          </a:xfrm>
          <a:prstGeom prst="rect">
            <a:avLst/>
          </a:prstGeom>
          <a:noFill/>
        </p:spPr>
        <p:txBody>
          <a:bodyPr wrap="square" rtlCol="0">
            <a:spAutoFit/>
          </a:bodyPr>
          <a:lstStyle/>
          <a:p>
            <a:pPr algn="ctr"/>
            <a:r>
              <a:rPr lang="en-US" sz="2000">
                <a:solidFill>
                  <a:schemeClr val="bg2"/>
                </a:solidFill>
              </a:rPr>
              <a:t>Remember—a referred prospect </a:t>
            </a:r>
            <a:r>
              <a:rPr lang="en-US" sz="2000" b="1">
                <a:solidFill>
                  <a:schemeClr val="bg2"/>
                </a:solidFill>
              </a:rPr>
              <a:t>must</a:t>
            </a:r>
            <a:r>
              <a:rPr lang="en-US" sz="2000">
                <a:solidFill>
                  <a:schemeClr val="bg2"/>
                </a:solidFill>
              </a:rPr>
              <a:t> always contact you, not the other way around.</a:t>
            </a:r>
          </a:p>
          <a:p>
            <a:endParaRPr lang="en-US" sz="2000">
              <a:solidFill>
                <a:schemeClr val="tx2"/>
              </a:solidFill>
            </a:endParaRPr>
          </a:p>
        </p:txBody>
      </p:sp>
      <p:grpSp>
        <p:nvGrpSpPr>
          <p:cNvPr id="2" name="Group 323" title="Pill Shopping icon">
            <a:extLst>
              <a:ext uri="{FF2B5EF4-FFF2-40B4-BE49-F238E27FC236}">
                <a16:creationId xmlns:a16="http://schemas.microsoft.com/office/drawing/2014/main" id="{75C2EA83-72DE-59A8-688C-342A66DF6E55}"/>
              </a:ext>
            </a:extLst>
          </p:cNvPr>
          <p:cNvGrpSpPr>
            <a:grpSpLocks noChangeAspect="1"/>
          </p:cNvGrpSpPr>
          <p:nvPr/>
        </p:nvGrpSpPr>
        <p:grpSpPr bwMode="auto">
          <a:xfrm>
            <a:off x="1699609" y="3599473"/>
            <a:ext cx="685393" cy="740524"/>
            <a:chOff x="8386" y="4513"/>
            <a:chExt cx="547" cy="591"/>
          </a:xfrm>
          <a:solidFill>
            <a:schemeClr val="accent1"/>
          </a:solidFill>
        </p:grpSpPr>
        <p:sp>
          <p:nvSpPr>
            <p:cNvPr id="4" name="Freeform 324">
              <a:extLst>
                <a:ext uri="{FF2B5EF4-FFF2-40B4-BE49-F238E27FC236}">
                  <a16:creationId xmlns:a16="http://schemas.microsoft.com/office/drawing/2014/main" id="{0CCD9732-AF9A-E612-680F-A1EF883D61AB}"/>
                </a:ext>
              </a:extLst>
            </p:cNvPr>
            <p:cNvSpPr>
              <a:spLocks noEditPoints="1"/>
            </p:cNvSpPr>
            <p:nvPr/>
          </p:nvSpPr>
          <p:spPr bwMode="auto">
            <a:xfrm>
              <a:off x="8386" y="4684"/>
              <a:ext cx="547" cy="420"/>
            </a:xfrm>
            <a:custGeom>
              <a:avLst/>
              <a:gdLst>
                <a:gd name="T0" fmla="*/ 0 w 185"/>
                <a:gd name="T1" fmla="*/ 112 h 142"/>
                <a:gd name="T2" fmla="*/ 0 w 185"/>
                <a:gd name="T3" fmla="*/ 4 h 142"/>
                <a:gd name="T4" fmla="*/ 3 w 185"/>
                <a:gd name="T5" fmla="*/ 0 h 142"/>
                <a:gd name="T6" fmla="*/ 182 w 185"/>
                <a:gd name="T7" fmla="*/ 0 h 142"/>
                <a:gd name="T8" fmla="*/ 185 w 185"/>
                <a:gd name="T9" fmla="*/ 4 h 142"/>
                <a:gd name="T10" fmla="*/ 185 w 185"/>
                <a:gd name="T11" fmla="*/ 138 h 142"/>
                <a:gd name="T12" fmla="*/ 182 w 185"/>
                <a:gd name="T13" fmla="*/ 142 h 142"/>
                <a:gd name="T14" fmla="*/ 29 w 185"/>
                <a:gd name="T15" fmla="*/ 142 h 142"/>
                <a:gd name="T16" fmla="*/ 0 w 185"/>
                <a:gd name="T17" fmla="*/ 112 h 142"/>
                <a:gd name="T18" fmla="*/ 178 w 185"/>
                <a:gd name="T19" fmla="*/ 7 h 142"/>
                <a:gd name="T20" fmla="*/ 6 w 185"/>
                <a:gd name="T21" fmla="*/ 7 h 142"/>
                <a:gd name="T22" fmla="*/ 6 w 185"/>
                <a:gd name="T23" fmla="*/ 112 h 142"/>
                <a:gd name="T24" fmla="*/ 29 w 185"/>
                <a:gd name="T25" fmla="*/ 135 h 142"/>
                <a:gd name="T26" fmla="*/ 178 w 185"/>
                <a:gd name="T27" fmla="*/ 135 h 142"/>
                <a:gd name="T28" fmla="*/ 178 w 185"/>
                <a:gd name="T29"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5" h="142">
                  <a:moveTo>
                    <a:pt x="0" y="112"/>
                  </a:moveTo>
                  <a:cubicBezTo>
                    <a:pt x="0" y="4"/>
                    <a:pt x="0" y="4"/>
                    <a:pt x="0" y="4"/>
                  </a:cubicBezTo>
                  <a:cubicBezTo>
                    <a:pt x="0" y="2"/>
                    <a:pt x="1" y="0"/>
                    <a:pt x="3" y="0"/>
                  </a:cubicBezTo>
                  <a:cubicBezTo>
                    <a:pt x="182" y="0"/>
                    <a:pt x="182" y="0"/>
                    <a:pt x="182" y="0"/>
                  </a:cubicBezTo>
                  <a:cubicBezTo>
                    <a:pt x="183" y="0"/>
                    <a:pt x="185" y="2"/>
                    <a:pt x="185" y="4"/>
                  </a:cubicBezTo>
                  <a:cubicBezTo>
                    <a:pt x="185" y="138"/>
                    <a:pt x="185" y="138"/>
                    <a:pt x="185" y="138"/>
                  </a:cubicBezTo>
                  <a:cubicBezTo>
                    <a:pt x="185" y="140"/>
                    <a:pt x="183" y="142"/>
                    <a:pt x="182" y="142"/>
                  </a:cubicBezTo>
                  <a:cubicBezTo>
                    <a:pt x="29" y="142"/>
                    <a:pt x="29" y="142"/>
                    <a:pt x="29" y="142"/>
                  </a:cubicBezTo>
                  <a:cubicBezTo>
                    <a:pt x="13" y="142"/>
                    <a:pt x="0" y="128"/>
                    <a:pt x="0" y="112"/>
                  </a:cubicBezTo>
                  <a:close/>
                  <a:moveTo>
                    <a:pt x="178" y="7"/>
                  </a:moveTo>
                  <a:cubicBezTo>
                    <a:pt x="6" y="7"/>
                    <a:pt x="6" y="7"/>
                    <a:pt x="6" y="7"/>
                  </a:cubicBezTo>
                  <a:cubicBezTo>
                    <a:pt x="6" y="112"/>
                    <a:pt x="6" y="112"/>
                    <a:pt x="6" y="112"/>
                  </a:cubicBezTo>
                  <a:cubicBezTo>
                    <a:pt x="6" y="125"/>
                    <a:pt x="17" y="135"/>
                    <a:pt x="29" y="135"/>
                  </a:cubicBezTo>
                  <a:cubicBezTo>
                    <a:pt x="178" y="135"/>
                    <a:pt x="178" y="135"/>
                    <a:pt x="178" y="135"/>
                  </a:cubicBezTo>
                  <a:lnTo>
                    <a:pt x="1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 name="Freeform 325">
              <a:extLst>
                <a:ext uri="{FF2B5EF4-FFF2-40B4-BE49-F238E27FC236}">
                  <a16:creationId xmlns:a16="http://schemas.microsoft.com/office/drawing/2014/main" id="{6B24F6D2-F2BF-C428-0BD5-0ECA8FABF70B}"/>
                </a:ext>
              </a:extLst>
            </p:cNvPr>
            <p:cNvSpPr>
              <a:spLocks/>
            </p:cNvSpPr>
            <p:nvPr/>
          </p:nvSpPr>
          <p:spPr bwMode="auto">
            <a:xfrm>
              <a:off x="8531" y="4513"/>
              <a:ext cx="257" cy="248"/>
            </a:xfrm>
            <a:custGeom>
              <a:avLst/>
              <a:gdLst>
                <a:gd name="T0" fmla="*/ 4 w 87"/>
                <a:gd name="T1" fmla="*/ 84 h 84"/>
                <a:gd name="T2" fmla="*/ 7 w 87"/>
                <a:gd name="T3" fmla="*/ 81 h 84"/>
                <a:gd name="T4" fmla="*/ 7 w 87"/>
                <a:gd name="T5" fmla="*/ 43 h 84"/>
                <a:gd name="T6" fmla="*/ 43 w 87"/>
                <a:gd name="T7" fmla="*/ 7 h 84"/>
                <a:gd name="T8" fmla="*/ 80 w 87"/>
                <a:gd name="T9" fmla="*/ 43 h 84"/>
                <a:gd name="T10" fmla="*/ 80 w 87"/>
                <a:gd name="T11" fmla="*/ 81 h 84"/>
                <a:gd name="T12" fmla="*/ 83 w 87"/>
                <a:gd name="T13" fmla="*/ 84 h 84"/>
                <a:gd name="T14" fmla="*/ 87 w 87"/>
                <a:gd name="T15" fmla="*/ 81 h 84"/>
                <a:gd name="T16" fmla="*/ 87 w 87"/>
                <a:gd name="T17" fmla="*/ 43 h 84"/>
                <a:gd name="T18" fmla="*/ 43 w 87"/>
                <a:gd name="T19" fmla="*/ 0 h 84"/>
                <a:gd name="T20" fmla="*/ 0 w 87"/>
                <a:gd name="T21" fmla="*/ 43 h 84"/>
                <a:gd name="T22" fmla="*/ 0 w 87"/>
                <a:gd name="T23" fmla="*/ 81 h 84"/>
                <a:gd name="T24" fmla="*/ 4 w 87"/>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4">
                  <a:moveTo>
                    <a:pt x="4" y="84"/>
                  </a:moveTo>
                  <a:cubicBezTo>
                    <a:pt x="5" y="84"/>
                    <a:pt x="7" y="83"/>
                    <a:pt x="7" y="81"/>
                  </a:cubicBezTo>
                  <a:cubicBezTo>
                    <a:pt x="7" y="43"/>
                    <a:pt x="7" y="43"/>
                    <a:pt x="7" y="43"/>
                  </a:cubicBezTo>
                  <a:cubicBezTo>
                    <a:pt x="7" y="23"/>
                    <a:pt x="23" y="7"/>
                    <a:pt x="43" y="7"/>
                  </a:cubicBezTo>
                  <a:cubicBezTo>
                    <a:pt x="63" y="7"/>
                    <a:pt x="80" y="23"/>
                    <a:pt x="80" y="43"/>
                  </a:cubicBezTo>
                  <a:cubicBezTo>
                    <a:pt x="80" y="81"/>
                    <a:pt x="80" y="81"/>
                    <a:pt x="80" y="81"/>
                  </a:cubicBezTo>
                  <a:cubicBezTo>
                    <a:pt x="80" y="83"/>
                    <a:pt x="81" y="84"/>
                    <a:pt x="83" y="84"/>
                  </a:cubicBezTo>
                  <a:cubicBezTo>
                    <a:pt x="85" y="84"/>
                    <a:pt x="87" y="83"/>
                    <a:pt x="87" y="81"/>
                  </a:cubicBezTo>
                  <a:cubicBezTo>
                    <a:pt x="87" y="43"/>
                    <a:pt x="87" y="43"/>
                    <a:pt x="87" y="43"/>
                  </a:cubicBezTo>
                  <a:cubicBezTo>
                    <a:pt x="87" y="19"/>
                    <a:pt x="67" y="0"/>
                    <a:pt x="43" y="0"/>
                  </a:cubicBezTo>
                  <a:cubicBezTo>
                    <a:pt x="19" y="0"/>
                    <a:pt x="0" y="19"/>
                    <a:pt x="0" y="43"/>
                  </a:cubicBezTo>
                  <a:cubicBezTo>
                    <a:pt x="0" y="81"/>
                    <a:pt x="0" y="81"/>
                    <a:pt x="0" y="81"/>
                  </a:cubicBezTo>
                  <a:cubicBezTo>
                    <a:pt x="0" y="83"/>
                    <a:pt x="2" y="84"/>
                    <a:pt x="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 name="Freeform 326">
              <a:extLst>
                <a:ext uri="{FF2B5EF4-FFF2-40B4-BE49-F238E27FC236}">
                  <a16:creationId xmlns:a16="http://schemas.microsoft.com/office/drawing/2014/main" id="{E9AA7F62-6E2D-8A0C-8A9C-6DDB759B0A22}"/>
                </a:ext>
              </a:extLst>
            </p:cNvPr>
            <p:cNvSpPr>
              <a:spLocks noEditPoints="1"/>
            </p:cNvSpPr>
            <p:nvPr/>
          </p:nvSpPr>
          <p:spPr bwMode="auto">
            <a:xfrm>
              <a:off x="8546" y="4809"/>
              <a:ext cx="213" cy="212"/>
            </a:xfrm>
            <a:custGeom>
              <a:avLst/>
              <a:gdLst>
                <a:gd name="T0" fmla="*/ 20 w 72"/>
                <a:gd name="T1" fmla="*/ 72 h 72"/>
                <a:gd name="T2" fmla="*/ 6 w 72"/>
                <a:gd name="T3" fmla="*/ 66 h 72"/>
                <a:gd name="T4" fmla="*/ 0 w 72"/>
                <a:gd name="T5" fmla="*/ 53 h 72"/>
                <a:gd name="T6" fmla="*/ 6 w 72"/>
                <a:gd name="T7" fmla="*/ 39 h 72"/>
                <a:gd name="T8" fmla="*/ 39 w 72"/>
                <a:gd name="T9" fmla="*/ 6 h 72"/>
                <a:gd name="T10" fmla="*/ 53 w 72"/>
                <a:gd name="T11" fmla="*/ 0 h 72"/>
                <a:gd name="T12" fmla="*/ 66 w 72"/>
                <a:gd name="T13" fmla="*/ 6 h 72"/>
                <a:gd name="T14" fmla="*/ 72 w 72"/>
                <a:gd name="T15" fmla="*/ 20 h 72"/>
                <a:gd name="T16" fmla="*/ 66 w 72"/>
                <a:gd name="T17" fmla="*/ 33 h 72"/>
                <a:gd name="T18" fmla="*/ 33 w 72"/>
                <a:gd name="T19" fmla="*/ 66 h 72"/>
                <a:gd name="T20" fmla="*/ 20 w 72"/>
                <a:gd name="T21" fmla="*/ 72 h 72"/>
                <a:gd name="T22" fmla="*/ 53 w 72"/>
                <a:gd name="T23" fmla="*/ 3 h 72"/>
                <a:gd name="T24" fmla="*/ 41 w 72"/>
                <a:gd name="T25" fmla="*/ 8 h 72"/>
                <a:gd name="T26" fmla="*/ 8 w 72"/>
                <a:gd name="T27" fmla="*/ 41 h 72"/>
                <a:gd name="T28" fmla="*/ 8 w 72"/>
                <a:gd name="T29" fmla="*/ 64 h 72"/>
                <a:gd name="T30" fmla="*/ 31 w 72"/>
                <a:gd name="T31" fmla="*/ 64 h 72"/>
                <a:gd name="T32" fmla="*/ 64 w 72"/>
                <a:gd name="T33" fmla="*/ 31 h 72"/>
                <a:gd name="T34" fmla="*/ 64 w 72"/>
                <a:gd name="T35" fmla="*/ 8 h 72"/>
                <a:gd name="T36" fmla="*/ 53 w 72"/>
                <a:gd name="T3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2">
                  <a:moveTo>
                    <a:pt x="20" y="72"/>
                  </a:moveTo>
                  <a:cubicBezTo>
                    <a:pt x="14" y="72"/>
                    <a:pt x="10" y="70"/>
                    <a:pt x="6" y="66"/>
                  </a:cubicBezTo>
                  <a:cubicBezTo>
                    <a:pt x="2" y="63"/>
                    <a:pt x="0" y="58"/>
                    <a:pt x="0" y="53"/>
                  </a:cubicBezTo>
                  <a:cubicBezTo>
                    <a:pt x="0" y="47"/>
                    <a:pt x="2" y="43"/>
                    <a:pt x="6" y="39"/>
                  </a:cubicBezTo>
                  <a:cubicBezTo>
                    <a:pt x="39" y="6"/>
                    <a:pt x="39" y="6"/>
                    <a:pt x="39" y="6"/>
                  </a:cubicBezTo>
                  <a:cubicBezTo>
                    <a:pt x="43" y="2"/>
                    <a:pt x="47" y="0"/>
                    <a:pt x="53" y="0"/>
                  </a:cubicBezTo>
                  <a:cubicBezTo>
                    <a:pt x="58" y="0"/>
                    <a:pt x="63" y="2"/>
                    <a:pt x="66" y="6"/>
                  </a:cubicBezTo>
                  <a:cubicBezTo>
                    <a:pt x="70" y="10"/>
                    <a:pt x="72" y="14"/>
                    <a:pt x="72" y="20"/>
                  </a:cubicBezTo>
                  <a:cubicBezTo>
                    <a:pt x="72" y="25"/>
                    <a:pt x="70" y="30"/>
                    <a:pt x="66" y="33"/>
                  </a:cubicBezTo>
                  <a:cubicBezTo>
                    <a:pt x="33" y="66"/>
                    <a:pt x="33" y="66"/>
                    <a:pt x="33" y="66"/>
                  </a:cubicBezTo>
                  <a:cubicBezTo>
                    <a:pt x="30" y="70"/>
                    <a:pt x="25" y="72"/>
                    <a:pt x="20" y="72"/>
                  </a:cubicBezTo>
                  <a:close/>
                  <a:moveTo>
                    <a:pt x="53" y="3"/>
                  </a:moveTo>
                  <a:cubicBezTo>
                    <a:pt x="48" y="3"/>
                    <a:pt x="44" y="5"/>
                    <a:pt x="41" y="8"/>
                  </a:cubicBezTo>
                  <a:cubicBezTo>
                    <a:pt x="8" y="41"/>
                    <a:pt x="8" y="41"/>
                    <a:pt x="8" y="41"/>
                  </a:cubicBezTo>
                  <a:cubicBezTo>
                    <a:pt x="1" y="47"/>
                    <a:pt x="1" y="58"/>
                    <a:pt x="8" y="64"/>
                  </a:cubicBezTo>
                  <a:cubicBezTo>
                    <a:pt x="14" y="71"/>
                    <a:pt x="25" y="71"/>
                    <a:pt x="31" y="64"/>
                  </a:cubicBezTo>
                  <a:cubicBezTo>
                    <a:pt x="64" y="31"/>
                    <a:pt x="64" y="31"/>
                    <a:pt x="64" y="31"/>
                  </a:cubicBezTo>
                  <a:cubicBezTo>
                    <a:pt x="71" y="25"/>
                    <a:pt x="71" y="14"/>
                    <a:pt x="64" y="8"/>
                  </a:cubicBezTo>
                  <a:cubicBezTo>
                    <a:pt x="61" y="5"/>
                    <a:pt x="57" y="3"/>
                    <a:pt x="5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2" name="Freeform 327">
              <a:extLst>
                <a:ext uri="{FF2B5EF4-FFF2-40B4-BE49-F238E27FC236}">
                  <a16:creationId xmlns:a16="http://schemas.microsoft.com/office/drawing/2014/main" id="{5FEBAB5D-C6E8-905E-378C-C4DA16995F4A}"/>
                </a:ext>
              </a:extLst>
            </p:cNvPr>
            <p:cNvSpPr>
              <a:spLocks noEditPoints="1"/>
            </p:cNvSpPr>
            <p:nvPr/>
          </p:nvSpPr>
          <p:spPr bwMode="auto">
            <a:xfrm>
              <a:off x="8543" y="4806"/>
              <a:ext cx="221" cy="221"/>
            </a:xfrm>
            <a:custGeom>
              <a:avLst/>
              <a:gdLst>
                <a:gd name="T0" fmla="*/ 21 w 75"/>
                <a:gd name="T1" fmla="*/ 75 h 75"/>
                <a:gd name="T2" fmla="*/ 6 w 75"/>
                <a:gd name="T3" fmla="*/ 68 h 75"/>
                <a:gd name="T4" fmla="*/ 0 w 75"/>
                <a:gd name="T5" fmla="*/ 54 h 75"/>
                <a:gd name="T6" fmla="*/ 6 w 75"/>
                <a:gd name="T7" fmla="*/ 39 h 75"/>
                <a:gd name="T8" fmla="*/ 39 w 75"/>
                <a:gd name="T9" fmla="*/ 6 h 75"/>
                <a:gd name="T10" fmla="*/ 54 w 75"/>
                <a:gd name="T11" fmla="*/ 0 h 75"/>
                <a:gd name="T12" fmla="*/ 68 w 75"/>
                <a:gd name="T13" fmla="*/ 6 h 75"/>
                <a:gd name="T14" fmla="*/ 75 w 75"/>
                <a:gd name="T15" fmla="*/ 21 h 75"/>
                <a:gd name="T16" fmla="*/ 68 w 75"/>
                <a:gd name="T17" fmla="*/ 35 h 75"/>
                <a:gd name="T18" fmla="*/ 35 w 75"/>
                <a:gd name="T19" fmla="*/ 68 h 75"/>
                <a:gd name="T20" fmla="*/ 21 w 75"/>
                <a:gd name="T21" fmla="*/ 75 h 75"/>
                <a:gd name="T22" fmla="*/ 54 w 75"/>
                <a:gd name="T23" fmla="*/ 6 h 75"/>
                <a:gd name="T24" fmla="*/ 43 w 75"/>
                <a:gd name="T25" fmla="*/ 10 h 75"/>
                <a:gd name="T26" fmla="*/ 10 w 75"/>
                <a:gd name="T27" fmla="*/ 43 h 75"/>
                <a:gd name="T28" fmla="*/ 6 w 75"/>
                <a:gd name="T29" fmla="*/ 54 h 75"/>
                <a:gd name="T30" fmla="*/ 10 w 75"/>
                <a:gd name="T31" fmla="*/ 64 h 75"/>
                <a:gd name="T32" fmla="*/ 21 w 75"/>
                <a:gd name="T33" fmla="*/ 68 h 75"/>
                <a:gd name="T34" fmla="*/ 31 w 75"/>
                <a:gd name="T35" fmla="*/ 64 h 75"/>
                <a:gd name="T36" fmla="*/ 64 w 75"/>
                <a:gd name="T37" fmla="*/ 31 h 75"/>
                <a:gd name="T38" fmla="*/ 68 w 75"/>
                <a:gd name="T39" fmla="*/ 21 h 75"/>
                <a:gd name="T40" fmla="*/ 64 w 75"/>
                <a:gd name="T41" fmla="*/ 10 h 75"/>
                <a:gd name="T42" fmla="*/ 54 w 75"/>
                <a:gd name="T43"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75">
                  <a:moveTo>
                    <a:pt x="21" y="75"/>
                  </a:moveTo>
                  <a:cubicBezTo>
                    <a:pt x="15" y="75"/>
                    <a:pt x="10" y="72"/>
                    <a:pt x="6" y="68"/>
                  </a:cubicBezTo>
                  <a:cubicBezTo>
                    <a:pt x="2" y="64"/>
                    <a:pt x="0" y="59"/>
                    <a:pt x="0" y="54"/>
                  </a:cubicBezTo>
                  <a:cubicBezTo>
                    <a:pt x="0" y="48"/>
                    <a:pt x="2" y="43"/>
                    <a:pt x="6" y="39"/>
                  </a:cubicBezTo>
                  <a:cubicBezTo>
                    <a:pt x="39" y="6"/>
                    <a:pt x="39" y="6"/>
                    <a:pt x="39" y="6"/>
                  </a:cubicBezTo>
                  <a:cubicBezTo>
                    <a:pt x="43" y="2"/>
                    <a:pt x="48" y="0"/>
                    <a:pt x="54" y="0"/>
                  </a:cubicBezTo>
                  <a:cubicBezTo>
                    <a:pt x="59" y="0"/>
                    <a:pt x="64" y="2"/>
                    <a:pt x="68" y="6"/>
                  </a:cubicBezTo>
                  <a:cubicBezTo>
                    <a:pt x="72" y="10"/>
                    <a:pt x="75" y="15"/>
                    <a:pt x="75" y="21"/>
                  </a:cubicBezTo>
                  <a:cubicBezTo>
                    <a:pt x="75" y="26"/>
                    <a:pt x="72" y="31"/>
                    <a:pt x="68" y="35"/>
                  </a:cubicBezTo>
                  <a:cubicBezTo>
                    <a:pt x="35" y="68"/>
                    <a:pt x="35" y="68"/>
                    <a:pt x="35" y="68"/>
                  </a:cubicBezTo>
                  <a:cubicBezTo>
                    <a:pt x="31" y="72"/>
                    <a:pt x="26" y="75"/>
                    <a:pt x="21" y="75"/>
                  </a:cubicBezTo>
                  <a:close/>
                  <a:moveTo>
                    <a:pt x="54" y="6"/>
                  </a:moveTo>
                  <a:cubicBezTo>
                    <a:pt x="50" y="6"/>
                    <a:pt x="46" y="7"/>
                    <a:pt x="43" y="10"/>
                  </a:cubicBezTo>
                  <a:cubicBezTo>
                    <a:pt x="10" y="43"/>
                    <a:pt x="10" y="43"/>
                    <a:pt x="10" y="43"/>
                  </a:cubicBezTo>
                  <a:cubicBezTo>
                    <a:pt x="7" y="46"/>
                    <a:pt x="6" y="50"/>
                    <a:pt x="6" y="54"/>
                  </a:cubicBezTo>
                  <a:cubicBezTo>
                    <a:pt x="6" y="58"/>
                    <a:pt x="7" y="61"/>
                    <a:pt x="10" y="64"/>
                  </a:cubicBezTo>
                  <a:cubicBezTo>
                    <a:pt x="13" y="67"/>
                    <a:pt x="17" y="68"/>
                    <a:pt x="21" y="68"/>
                  </a:cubicBezTo>
                  <a:cubicBezTo>
                    <a:pt x="25" y="68"/>
                    <a:pt x="28" y="67"/>
                    <a:pt x="31" y="64"/>
                  </a:cubicBezTo>
                  <a:cubicBezTo>
                    <a:pt x="64" y="31"/>
                    <a:pt x="64" y="31"/>
                    <a:pt x="64" y="31"/>
                  </a:cubicBezTo>
                  <a:cubicBezTo>
                    <a:pt x="67" y="28"/>
                    <a:pt x="68" y="25"/>
                    <a:pt x="68" y="21"/>
                  </a:cubicBezTo>
                  <a:cubicBezTo>
                    <a:pt x="68" y="17"/>
                    <a:pt x="67" y="13"/>
                    <a:pt x="64" y="10"/>
                  </a:cubicBezTo>
                  <a:cubicBezTo>
                    <a:pt x="61" y="7"/>
                    <a:pt x="58" y="6"/>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3" name="Freeform 328">
              <a:extLst>
                <a:ext uri="{FF2B5EF4-FFF2-40B4-BE49-F238E27FC236}">
                  <a16:creationId xmlns:a16="http://schemas.microsoft.com/office/drawing/2014/main" id="{97272E21-63B0-B5EC-F0CA-6E7537C527D7}"/>
                </a:ext>
              </a:extLst>
            </p:cNvPr>
            <p:cNvSpPr>
              <a:spLocks/>
            </p:cNvSpPr>
            <p:nvPr/>
          </p:nvSpPr>
          <p:spPr bwMode="auto">
            <a:xfrm>
              <a:off x="8611" y="4874"/>
              <a:ext cx="83" cy="82"/>
            </a:xfrm>
            <a:custGeom>
              <a:avLst/>
              <a:gdLst>
                <a:gd name="T0" fmla="*/ 27 w 28"/>
                <a:gd name="T1" fmla="*/ 28 h 28"/>
                <a:gd name="T2" fmla="*/ 26 w 28"/>
                <a:gd name="T3" fmla="*/ 28 h 28"/>
                <a:gd name="T4" fmla="*/ 0 w 28"/>
                <a:gd name="T5" fmla="*/ 2 h 28"/>
                <a:gd name="T6" fmla="*/ 0 w 28"/>
                <a:gd name="T7" fmla="*/ 0 h 28"/>
                <a:gd name="T8" fmla="*/ 2 w 28"/>
                <a:gd name="T9" fmla="*/ 0 h 28"/>
                <a:gd name="T10" fmla="*/ 28 w 28"/>
                <a:gd name="T11" fmla="*/ 26 h 28"/>
                <a:gd name="T12" fmla="*/ 28 w 28"/>
                <a:gd name="T13" fmla="*/ 28 h 28"/>
                <a:gd name="T14" fmla="*/ 27 w 2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28"/>
                  </a:moveTo>
                  <a:cubicBezTo>
                    <a:pt x="26" y="28"/>
                    <a:pt x="26" y="28"/>
                    <a:pt x="26" y="28"/>
                  </a:cubicBezTo>
                  <a:cubicBezTo>
                    <a:pt x="0" y="2"/>
                    <a:pt x="0" y="2"/>
                    <a:pt x="0" y="2"/>
                  </a:cubicBezTo>
                  <a:cubicBezTo>
                    <a:pt x="0" y="2"/>
                    <a:pt x="0" y="1"/>
                    <a:pt x="0" y="0"/>
                  </a:cubicBezTo>
                  <a:cubicBezTo>
                    <a:pt x="1" y="0"/>
                    <a:pt x="2" y="0"/>
                    <a:pt x="2" y="0"/>
                  </a:cubicBezTo>
                  <a:cubicBezTo>
                    <a:pt x="28" y="26"/>
                    <a:pt x="28" y="26"/>
                    <a:pt x="28" y="26"/>
                  </a:cubicBezTo>
                  <a:cubicBezTo>
                    <a:pt x="28" y="26"/>
                    <a:pt x="28" y="27"/>
                    <a:pt x="28" y="28"/>
                  </a:cubicBezTo>
                  <a:cubicBezTo>
                    <a:pt x="27" y="28"/>
                    <a:pt x="27" y="28"/>
                    <a:pt x="2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16" name="Freeform 329">
              <a:extLst>
                <a:ext uri="{FF2B5EF4-FFF2-40B4-BE49-F238E27FC236}">
                  <a16:creationId xmlns:a16="http://schemas.microsoft.com/office/drawing/2014/main" id="{3353838F-DB30-AE82-2CD3-AE68916E2C58}"/>
                </a:ext>
              </a:extLst>
            </p:cNvPr>
            <p:cNvSpPr>
              <a:spLocks/>
            </p:cNvSpPr>
            <p:nvPr/>
          </p:nvSpPr>
          <p:spPr bwMode="auto">
            <a:xfrm>
              <a:off x="8605" y="4868"/>
              <a:ext cx="94" cy="94"/>
            </a:xfrm>
            <a:custGeom>
              <a:avLst/>
              <a:gdLst>
                <a:gd name="T0" fmla="*/ 29 w 32"/>
                <a:gd name="T1" fmla="*/ 32 h 32"/>
                <a:gd name="T2" fmla="*/ 27 w 32"/>
                <a:gd name="T3" fmla="*/ 31 h 32"/>
                <a:gd name="T4" fmla="*/ 1 w 32"/>
                <a:gd name="T5" fmla="*/ 6 h 32"/>
                <a:gd name="T6" fmla="*/ 0 w 32"/>
                <a:gd name="T7" fmla="*/ 3 h 32"/>
                <a:gd name="T8" fmla="*/ 1 w 32"/>
                <a:gd name="T9" fmla="*/ 1 h 32"/>
                <a:gd name="T10" fmla="*/ 6 w 32"/>
                <a:gd name="T11" fmla="*/ 1 h 32"/>
                <a:gd name="T12" fmla="*/ 31 w 32"/>
                <a:gd name="T13" fmla="*/ 27 h 32"/>
                <a:gd name="T14" fmla="*/ 32 w 32"/>
                <a:gd name="T15" fmla="*/ 29 h 32"/>
                <a:gd name="T16" fmla="*/ 31 w 32"/>
                <a:gd name="T17" fmla="*/ 31 h 32"/>
                <a:gd name="T18" fmla="*/ 29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29" y="32"/>
                  </a:moveTo>
                  <a:cubicBezTo>
                    <a:pt x="28" y="32"/>
                    <a:pt x="27" y="31"/>
                    <a:pt x="27" y="31"/>
                  </a:cubicBezTo>
                  <a:cubicBezTo>
                    <a:pt x="1" y="6"/>
                    <a:pt x="1" y="6"/>
                    <a:pt x="1" y="6"/>
                  </a:cubicBezTo>
                  <a:cubicBezTo>
                    <a:pt x="1" y="5"/>
                    <a:pt x="0" y="4"/>
                    <a:pt x="0" y="3"/>
                  </a:cubicBezTo>
                  <a:cubicBezTo>
                    <a:pt x="0" y="3"/>
                    <a:pt x="1" y="2"/>
                    <a:pt x="1" y="1"/>
                  </a:cubicBezTo>
                  <a:cubicBezTo>
                    <a:pt x="2" y="0"/>
                    <a:pt x="4" y="0"/>
                    <a:pt x="6" y="1"/>
                  </a:cubicBezTo>
                  <a:cubicBezTo>
                    <a:pt x="31" y="27"/>
                    <a:pt x="31" y="27"/>
                    <a:pt x="31" y="27"/>
                  </a:cubicBezTo>
                  <a:cubicBezTo>
                    <a:pt x="31" y="27"/>
                    <a:pt x="32" y="28"/>
                    <a:pt x="32" y="29"/>
                  </a:cubicBezTo>
                  <a:cubicBezTo>
                    <a:pt x="32" y="30"/>
                    <a:pt x="31" y="30"/>
                    <a:pt x="31" y="31"/>
                  </a:cubicBezTo>
                  <a:cubicBezTo>
                    <a:pt x="30" y="31"/>
                    <a:pt x="30" y="32"/>
                    <a:pt x="2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18" name="Group 433" title="User Network icon">
            <a:extLst>
              <a:ext uri="{FF2B5EF4-FFF2-40B4-BE49-F238E27FC236}">
                <a16:creationId xmlns:a16="http://schemas.microsoft.com/office/drawing/2014/main" id="{4023CAB2-C2EB-D715-209A-B3141E6529D1}"/>
              </a:ext>
            </a:extLst>
          </p:cNvPr>
          <p:cNvGrpSpPr>
            <a:grpSpLocks noChangeAspect="1"/>
          </p:cNvGrpSpPr>
          <p:nvPr/>
        </p:nvGrpSpPr>
        <p:grpSpPr bwMode="auto">
          <a:xfrm>
            <a:off x="7085330" y="3620330"/>
            <a:ext cx="697441" cy="719667"/>
            <a:chOff x="10237" y="4480"/>
            <a:chExt cx="659" cy="680"/>
          </a:xfrm>
          <a:solidFill>
            <a:schemeClr val="accent1"/>
          </a:solidFill>
        </p:grpSpPr>
        <p:sp>
          <p:nvSpPr>
            <p:cNvPr id="30" name="Freeform 434">
              <a:extLst>
                <a:ext uri="{FF2B5EF4-FFF2-40B4-BE49-F238E27FC236}">
                  <a16:creationId xmlns:a16="http://schemas.microsoft.com/office/drawing/2014/main" id="{8E2F9FE9-2463-9253-E2F6-0EF4330BA4B0}"/>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1" name="Freeform 435">
              <a:extLst>
                <a:ext uri="{FF2B5EF4-FFF2-40B4-BE49-F238E27FC236}">
                  <a16:creationId xmlns:a16="http://schemas.microsoft.com/office/drawing/2014/main" id="{EE60733D-A3E5-2448-3FD2-7731D96331EC}"/>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2" name="Freeform 436">
              <a:extLst>
                <a:ext uri="{FF2B5EF4-FFF2-40B4-BE49-F238E27FC236}">
                  <a16:creationId xmlns:a16="http://schemas.microsoft.com/office/drawing/2014/main" id="{49C1DB3C-7541-C876-DDE7-21F324E41DE9}"/>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3" name="Freeform 437">
              <a:extLst>
                <a:ext uri="{FF2B5EF4-FFF2-40B4-BE49-F238E27FC236}">
                  <a16:creationId xmlns:a16="http://schemas.microsoft.com/office/drawing/2014/main" id="{D008E6C5-2022-ABAD-4301-CA2383EC0796}"/>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4" name="Freeform 438">
              <a:extLst>
                <a:ext uri="{FF2B5EF4-FFF2-40B4-BE49-F238E27FC236}">
                  <a16:creationId xmlns:a16="http://schemas.microsoft.com/office/drawing/2014/main" id="{70169C69-ED3D-9D9A-70CC-8BE1869B8AB4}"/>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5" name="Freeform 439">
              <a:extLst>
                <a:ext uri="{FF2B5EF4-FFF2-40B4-BE49-F238E27FC236}">
                  <a16:creationId xmlns:a16="http://schemas.microsoft.com/office/drawing/2014/main" id="{385A51F8-8FBE-BC87-0D74-A794DE204481}"/>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6" name="Freeform 440">
              <a:extLst>
                <a:ext uri="{FF2B5EF4-FFF2-40B4-BE49-F238E27FC236}">
                  <a16:creationId xmlns:a16="http://schemas.microsoft.com/office/drawing/2014/main" id="{8CB0ABC2-3D82-6E03-C8E8-43A6BDE40B5A}"/>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37" name="Freeform 441">
              <a:extLst>
                <a:ext uri="{FF2B5EF4-FFF2-40B4-BE49-F238E27FC236}">
                  <a16:creationId xmlns:a16="http://schemas.microsoft.com/office/drawing/2014/main" id="{FE1AD8DB-C9FB-7EC6-B4F1-6F4BC260ADAE}"/>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38" name="Group 245" title="Pinned Map icon">
            <a:extLst>
              <a:ext uri="{FF2B5EF4-FFF2-40B4-BE49-F238E27FC236}">
                <a16:creationId xmlns:a16="http://schemas.microsoft.com/office/drawing/2014/main" id="{24D05695-6619-B6E3-9616-16DE6D80A13D}"/>
              </a:ext>
            </a:extLst>
          </p:cNvPr>
          <p:cNvGrpSpPr>
            <a:grpSpLocks noChangeAspect="1"/>
          </p:cNvGrpSpPr>
          <p:nvPr/>
        </p:nvGrpSpPr>
        <p:grpSpPr bwMode="auto">
          <a:xfrm>
            <a:off x="1737505" y="1579179"/>
            <a:ext cx="609600" cy="612775"/>
            <a:chOff x="4560" y="3471"/>
            <a:chExt cx="576" cy="579"/>
          </a:xfrm>
          <a:solidFill>
            <a:schemeClr val="accent1"/>
          </a:solidFill>
        </p:grpSpPr>
        <p:sp>
          <p:nvSpPr>
            <p:cNvPr id="39" name="Freeform 246">
              <a:extLst>
                <a:ext uri="{FF2B5EF4-FFF2-40B4-BE49-F238E27FC236}">
                  <a16:creationId xmlns:a16="http://schemas.microsoft.com/office/drawing/2014/main" id="{4722DE1A-F483-92A5-2183-B245436E5B48}"/>
                </a:ext>
              </a:extLst>
            </p:cNvPr>
            <p:cNvSpPr>
              <a:spLocks/>
            </p:cNvSpPr>
            <p:nvPr/>
          </p:nvSpPr>
          <p:spPr bwMode="auto">
            <a:xfrm>
              <a:off x="4560" y="3720"/>
              <a:ext cx="576" cy="330"/>
            </a:xfrm>
            <a:custGeom>
              <a:avLst/>
              <a:gdLst>
                <a:gd name="T0" fmla="*/ 127 w 192"/>
                <a:gd name="T1" fmla="*/ 110 h 110"/>
                <a:gd name="T2" fmla="*/ 126 w 192"/>
                <a:gd name="T3" fmla="*/ 110 h 110"/>
                <a:gd name="T4" fmla="*/ 65 w 192"/>
                <a:gd name="T5" fmla="*/ 90 h 110"/>
                <a:gd name="T6" fmla="*/ 24 w 192"/>
                <a:gd name="T7" fmla="*/ 103 h 110"/>
                <a:gd name="T8" fmla="*/ 8 w 192"/>
                <a:gd name="T9" fmla="*/ 101 h 110"/>
                <a:gd name="T10" fmla="*/ 0 w 192"/>
                <a:gd name="T11" fmla="*/ 85 h 110"/>
                <a:gd name="T12" fmla="*/ 0 w 192"/>
                <a:gd name="T13" fmla="*/ 24 h 110"/>
                <a:gd name="T14" fmla="*/ 2 w 192"/>
                <a:gd name="T15" fmla="*/ 21 h 110"/>
                <a:gd name="T16" fmla="*/ 64 w 192"/>
                <a:gd name="T17" fmla="*/ 1 h 110"/>
                <a:gd name="T18" fmla="*/ 66 w 192"/>
                <a:gd name="T19" fmla="*/ 1 h 110"/>
                <a:gd name="T20" fmla="*/ 80 w 192"/>
                <a:gd name="T21" fmla="*/ 5 h 110"/>
                <a:gd name="T22" fmla="*/ 82 w 192"/>
                <a:gd name="T23" fmla="*/ 9 h 110"/>
                <a:gd name="T24" fmla="*/ 78 w 192"/>
                <a:gd name="T25" fmla="*/ 11 h 110"/>
                <a:gd name="T26" fmla="*/ 65 w 192"/>
                <a:gd name="T27" fmla="*/ 7 h 110"/>
                <a:gd name="T28" fmla="*/ 7 w 192"/>
                <a:gd name="T29" fmla="*/ 27 h 110"/>
                <a:gd name="T30" fmla="*/ 7 w 192"/>
                <a:gd name="T31" fmla="*/ 85 h 110"/>
                <a:gd name="T32" fmla="*/ 12 w 192"/>
                <a:gd name="T33" fmla="*/ 95 h 110"/>
                <a:gd name="T34" fmla="*/ 22 w 192"/>
                <a:gd name="T35" fmla="*/ 97 h 110"/>
                <a:gd name="T36" fmla="*/ 64 w 192"/>
                <a:gd name="T37" fmla="*/ 83 h 110"/>
                <a:gd name="T38" fmla="*/ 66 w 192"/>
                <a:gd name="T39" fmla="*/ 83 h 110"/>
                <a:gd name="T40" fmla="*/ 127 w 192"/>
                <a:gd name="T41" fmla="*/ 103 h 110"/>
                <a:gd name="T42" fmla="*/ 185 w 192"/>
                <a:gd name="T43" fmla="*/ 84 h 110"/>
                <a:gd name="T44" fmla="*/ 185 w 192"/>
                <a:gd name="T45" fmla="*/ 24 h 110"/>
                <a:gd name="T46" fmla="*/ 181 w 192"/>
                <a:gd name="T47" fmla="*/ 15 h 110"/>
                <a:gd name="T48" fmla="*/ 171 w 192"/>
                <a:gd name="T49" fmla="*/ 13 h 110"/>
                <a:gd name="T50" fmla="*/ 128 w 192"/>
                <a:gd name="T51" fmla="*/ 27 h 110"/>
                <a:gd name="T52" fmla="*/ 126 w 192"/>
                <a:gd name="T53" fmla="*/ 27 h 110"/>
                <a:gd name="T54" fmla="*/ 105 w 192"/>
                <a:gd name="T55" fmla="*/ 21 h 110"/>
                <a:gd name="T56" fmla="*/ 103 w 192"/>
                <a:gd name="T57" fmla="*/ 16 h 110"/>
                <a:gd name="T58" fmla="*/ 107 w 192"/>
                <a:gd name="T59" fmla="*/ 14 h 110"/>
                <a:gd name="T60" fmla="*/ 127 w 192"/>
                <a:gd name="T61" fmla="*/ 21 h 110"/>
                <a:gd name="T62" fmla="*/ 169 w 192"/>
                <a:gd name="T63" fmla="*/ 7 h 110"/>
                <a:gd name="T64" fmla="*/ 185 w 192"/>
                <a:gd name="T65" fmla="*/ 9 h 110"/>
                <a:gd name="T66" fmla="*/ 192 w 192"/>
                <a:gd name="T67" fmla="*/ 24 h 110"/>
                <a:gd name="T68" fmla="*/ 192 w 192"/>
                <a:gd name="T69" fmla="*/ 86 h 110"/>
                <a:gd name="T70" fmla="*/ 190 w 192"/>
                <a:gd name="T71" fmla="*/ 89 h 110"/>
                <a:gd name="T72" fmla="*/ 128 w 192"/>
                <a:gd name="T73" fmla="*/ 110 h 110"/>
                <a:gd name="T74" fmla="*/ 127 w 192"/>
                <a:gd name="T7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10">
                  <a:moveTo>
                    <a:pt x="127" y="110"/>
                  </a:moveTo>
                  <a:cubicBezTo>
                    <a:pt x="127" y="110"/>
                    <a:pt x="126" y="110"/>
                    <a:pt x="126" y="110"/>
                  </a:cubicBezTo>
                  <a:cubicBezTo>
                    <a:pt x="65" y="90"/>
                    <a:pt x="65" y="90"/>
                    <a:pt x="65" y="90"/>
                  </a:cubicBezTo>
                  <a:cubicBezTo>
                    <a:pt x="24" y="103"/>
                    <a:pt x="24" y="103"/>
                    <a:pt x="24" y="103"/>
                  </a:cubicBezTo>
                  <a:cubicBezTo>
                    <a:pt x="19" y="105"/>
                    <a:pt x="13" y="104"/>
                    <a:pt x="8" y="101"/>
                  </a:cubicBezTo>
                  <a:cubicBezTo>
                    <a:pt x="3" y="97"/>
                    <a:pt x="0" y="92"/>
                    <a:pt x="0" y="85"/>
                  </a:cubicBezTo>
                  <a:cubicBezTo>
                    <a:pt x="0" y="24"/>
                    <a:pt x="0" y="24"/>
                    <a:pt x="0" y="24"/>
                  </a:cubicBezTo>
                  <a:cubicBezTo>
                    <a:pt x="0" y="23"/>
                    <a:pt x="1" y="22"/>
                    <a:pt x="2" y="21"/>
                  </a:cubicBezTo>
                  <a:cubicBezTo>
                    <a:pt x="64" y="1"/>
                    <a:pt x="64" y="1"/>
                    <a:pt x="64" y="1"/>
                  </a:cubicBezTo>
                  <a:cubicBezTo>
                    <a:pt x="65" y="0"/>
                    <a:pt x="65" y="0"/>
                    <a:pt x="66" y="1"/>
                  </a:cubicBezTo>
                  <a:cubicBezTo>
                    <a:pt x="80" y="5"/>
                    <a:pt x="80" y="5"/>
                    <a:pt x="80" y="5"/>
                  </a:cubicBezTo>
                  <a:cubicBezTo>
                    <a:pt x="82" y="6"/>
                    <a:pt x="83" y="8"/>
                    <a:pt x="82" y="9"/>
                  </a:cubicBezTo>
                  <a:cubicBezTo>
                    <a:pt x="81" y="11"/>
                    <a:pt x="80" y="12"/>
                    <a:pt x="78" y="11"/>
                  </a:cubicBezTo>
                  <a:cubicBezTo>
                    <a:pt x="65" y="7"/>
                    <a:pt x="65" y="7"/>
                    <a:pt x="65" y="7"/>
                  </a:cubicBezTo>
                  <a:cubicBezTo>
                    <a:pt x="7" y="27"/>
                    <a:pt x="7" y="27"/>
                    <a:pt x="7" y="27"/>
                  </a:cubicBezTo>
                  <a:cubicBezTo>
                    <a:pt x="7" y="85"/>
                    <a:pt x="7" y="85"/>
                    <a:pt x="7" y="85"/>
                  </a:cubicBezTo>
                  <a:cubicBezTo>
                    <a:pt x="7" y="89"/>
                    <a:pt x="8" y="93"/>
                    <a:pt x="12" y="95"/>
                  </a:cubicBezTo>
                  <a:cubicBezTo>
                    <a:pt x="15" y="97"/>
                    <a:pt x="19" y="98"/>
                    <a:pt x="22" y="97"/>
                  </a:cubicBezTo>
                  <a:cubicBezTo>
                    <a:pt x="64" y="83"/>
                    <a:pt x="64" y="83"/>
                    <a:pt x="64" y="83"/>
                  </a:cubicBezTo>
                  <a:cubicBezTo>
                    <a:pt x="65" y="83"/>
                    <a:pt x="65" y="83"/>
                    <a:pt x="66" y="83"/>
                  </a:cubicBezTo>
                  <a:cubicBezTo>
                    <a:pt x="127" y="103"/>
                    <a:pt x="127" y="103"/>
                    <a:pt x="127" y="103"/>
                  </a:cubicBezTo>
                  <a:cubicBezTo>
                    <a:pt x="185" y="84"/>
                    <a:pt x="185" y="84"/>
                    <a:pt x="185" y="84"/>
                  </a:cubicBezTo>
                  <a:cubicBezTo>
                    <a:pt x="185" y="24"/>
                    <a:pt x="185" y="24"/>
                    <a:pt x="185" y="24"/>
                  </a:cubicBezTo>
                  <a:cubicBezTo>
                    <a:pt x="185" y="20"/>
                    <a:pt x="184" y="17"/>
                    <a:pt x="181" y="15"/>
                  </a:cubicBezTo>
                  <a:cubicBezTo>
                    <a:pt x="178" y="13"/>
                    <a:pt x="174" y="12"/>
                    <a:pt x="171" y="13"/>
                  </a:cubicBezTo>
                  <a:cubicBezTo>
                    <a:pt x="128" y="27"/>
                    <a:pt x="128" y="27"/>
                    <a:pt x="128" y="27"/>
                  </a:cubicBezTo>
                  <a:cubicBezTo>
                    <a:pt x="127" y="28"/>
                    <a:pt x="127" y="28"/>
                    <a:pt x="126" y="27"/>
                  </a:cubicBezTo>
                  <a:cubicBezTo>
                    <a:pt x="105" y="21"/>
                    <a:pt x="105" y="21"/>
                    <a:pt x="105" y="21"/>
                  </a:cubicBezTo>
                  <a:cubicBezTo>
                    <a:pt x="103" y="20"/>
                    <a:pt x="102" y="18"/>
                    <a:pt x="103" y="16"/>
                  </a:cubicBezTo>
                  <a:cubicBezTo>
                    <a:pt x="104" y="15"/>
                    <a:pt x="106" y="14"/>
                    <a:pt x="107" y="14"/>
                  </a:cubicBezTo>
                  <a:cubicBezTo>
                    <a:pt x="127" y="21"/>
                    <a:pt x="127" y="21"/>
                    <a:pt x="127" y="21"/>
                  </a:cubicBezTo>
                  <a:cubicBezTo>
                    <a:pt x="169" y="7"/>
                    <a:pt x="169" y="7"/>
                    <a:pt x="169" y="7"/>
                  </a:cubicBezTo>
                  <a:cubicBezTo>
                    <a:pt x="174" y="5"/>
                    <a:pt x="180" y="6"/>
                    <a:pt x="185" y="9"/>
                  </a:cubicBezTo>
                  <a:cubicBezTo>
                    <a:pt x="189" y="13"/>
                    <a:pt x="192" y="18"/>
                    <a:pt x="192" y="24"/>
                  </a:cubicBezTo>
                  <a:cubicBezTo>
                    <a:pt x="192" y="86"/>
                    <a:pt x="192" y="86"/>
                    <a:pt x="192" y="86"/>
                  </a:cubicBezTo>
                  <a:cubicBezTo>
                    <a:pt x="192" y="88"/>
                    <a:pt x="191" y="89"/>
                    <a:pt x="190" y="89"/>
                  </a:cubicBezTo>
                  <a:cubicBezTo>
                    <a:pt x="128" y="110"/>
                    <a:pt x="128" y="110"/>
                    <a:pt x="128" y="110"/>
                  </a:cubicBezTo>
                  <a:cubicBezTo>
                    <a:pt x="128" y="110"/>
                    <a:pt x="127" y="110"/>
                    <a:pt x="12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0" name="Freeform 247">
              <a:extLst>
                <a:ext uri="{FF2B5EF4-FFF2-40B4-BE49-F238E27FC236}">
                  <a16:creationId xmlns:a16="http://schemas.microsoft.com/office/drawing/2014/main" id="{31A95C6B-DA0A-FB84-F517-AD8DB6019621}"/>
                </a:ext>
              </a:extLst>
            </p:cNvPr>
            <p:cNvSpPr>
              <a:spLocks/>
            </p:cNvSpPr>
            <p:nvPr/>
          </p:nvSpPr>
          <p:spPr bwMode="auto">
            <a:xfrm>
              <a:off x="4746" y="3720"/>
              <a:ext cx="18" cy="267"/>
            </a:xfrm>
            <a:custGeom>
              <a:avLst/>
              <a:gdLst>
                <a:gd name="T0" fmla="*/ 3 w 6"/>
                <a:gd name="T1" fmla="*/ 89 h 89"/>
                <a:gd name="T2" fmla="*/ 0 w 6"/>
                <a:gd name="T3" fmla="*/ 86 h 89"/>
                <a:gd name="T4" fmla="*/ 0 w 6"/>
                <a:gd name="T5" fmla="*/ 4 h 89"/>
                <a:gd name="T6" fmla="*/ 3 w 6"/>
                <a:gd name="T7" fmla="*/ 0 h 89"/>
                <a:gd name="T8" fmla="*/ 6 w 6"/>
                <a:gd name="T9" fmla="*/ 4 h 89"/>
                <a:gd name="T10" fmla="*/ 6 w 6"/>
                <a:gd name="T11" fmla="*/ 86 h 89"/>
                <a:gd name="T12" fmla="*/ 3 w 6"/>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6" h="89">
                  <a:moveTo>
                    <a:pt x="3" y="89"/>
                  </a:moveTo>
                  <a:cubicBezTo>
                    <a:pt x="1" y="89"/>
                    <a:pt x="0" y="88"/>
                    <a:pt x="0" y="86"/>
                  </a:cubicBezTo>
                  <a:cubicBezTo>
                    <a:pt x="0" y="4"/>
                    <a:pt x="0" y="4"/>
                    <a:pt x="0" y="4"/>
                  </a:cubicBezTo>
                  <a:cubicBezTo>
                    <a:pt x="0" y="2"/>
                    <a:pt x="1" y="0"/>
                    <a:pt x="3" y="0"/>
                  </a:cubicBezTo>
                  <a:cubicBezTo>
                    <a:pt x="5" y="0"/>
                    <a:pt x="6" y="2"/>
                    <a:pt x="6" y="4"/>
                  </a:cubicBezTo>
                  <a:cubicBezTo>
                    <a:pt x="6" y="86"/>
                    <a:pt x="6" y="86"/>
                    <a:pt x="6" y="86"/>
                  </a:cubicBezTo>
                  <a:cubicBezTo>
                    <a:pt x="6" y="88"/>
                    <a:pt x="5" y="89"/>
                    <a:pt x="3"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1" name="Freeform 248">
              <a:extLst>
                <a:ext uri="{FF2B5EF4-FFF2-40B4-BE49-F238E27FC236}">
                  <a16:creationId xmlns:a16="http://schemas.microsoft.com/office/drawing/2014/main" id="{4BF25B70-1B91-09E0-1D3F-C7DEA812377F}"/>
                </a:ext>
              </a:extLst>
            </p:cNvPr>
            <p:cNvSpPr>
              <a:spLocks/>
            </p:cNvSpPr>
            <p:nvPr/>
          </p:nvSpPr>
          <p:spPr bwMode="auto">
            <a:xfrm>
              <a:off x="4932" y="3783"/>
              <a:ext cx="18" cy="267"/>
            </a:xfrm>
            <a:custGeom>
              <a:avLst/>
              <a:gdLst>
                <a:gd name="T0" fmla="*/ 3 w 6"/>
                <a:gd name="T1" fmla="*/ 89 h 89"/>
                <a:gd name="T2" fmla="*/ 0 w 6"/>
                <a:gd name="T3" fmla="*/ 86 h 89"/>
                <a:gd name="T4" fmla="*/ 0 w 6"/>
                <a:gd name="T5" fmla="*/ 3 h 89"/>
                <a:gd name="T6" fmla="*/ 3 w 6"/>
                <a:gd name="T7" fmla="*/ 0 h 89"/>
                <a:gd name="T8" fmla="*/ 6 w 6"/>
                <a:gd name="T9" fmla="*/ 3 h 89"/>
                <a:gd name="T10" fmla="*/ 6 w 6"/>
                <a:gd name="T11" fmla="*/ 86 h 89"/>
                <a:gd name="T12" fmla="*/ 3 w 6"/>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6" h="89">
                  <a:moveTo>
                    <a:pt x="3" y="89"/>
                  </a:moveTo>
                  <a:cubicBezTo>
                    <a:pt x="1" y="89"/>
                    <a:pt x="0" y="88"/>
                    <a:pt x="0" y="86"/>
                  </a:cubicBezTo>
                  <a:cubicBezTo>
                    <a:pt x="0" y="3"/>
                    <a:pt x="0" y="3"/>
                    <a:pt x="0" y="3"/>
                  </a:cubicBezTo>
                  <a:cubicBezTo>
                    <a:pt x="0" y="1"/>
                    <a:pt x="1" y="0"/>
                    <a:pt x="3" y="0"/>
                  </a:cubicBezTo>
                  <a:cubicBezTo>
                    <a:pt x="5" y="0"/>
                    <a:pt x="6" y="1"/>
                    <a:pt x="6" y="3"/>
                  </a:cubicBezTo>
                  <a:cubicBezTo>
                    <a:pt x="6" y="86"/>
                    <a:pt x="6" y="86"/>
                    <a:pt x="6" y="86"/>
                  </a:cubicBezTo>
                  <a:cubicBezTo>
                    <a:pt x="6" y="88"/>
                    <a:pt x="5" y="89"/>
                    <a:pt x="3"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2" name="Freeform 249">
              <a:extLst>
                <a:ext uri="{FF2B5EF4-FFF2-40B4-BE49-F238E27FC236}">
                  <a16:creationId xmlns:a16="http://schemas.microsoft.com/office/drawing/2014/main" id="{E4C41A96-6969-D79F-21D5-CB876A8D49AF}"/>
                </a:ext>
              </a:extLst>
            </p:cNvPr>
            <p:cNvSpPr>
              <a:spLocks noEditPoints="1"/>
            </p:cNvSpPr>
            <p:nvPr/>
          </p:nvSpPr>
          <p:spPr bwMode="auto">
            <a:xfrm>
              <a:off x="4743" y="3471"/>
              <a:ext cx="192" cy="189"/>
            </a:xfrm>
            <a:custGeom>
              <a:avLst/>
              <a:gdLst>
                <a:gd name="T0" fmla="*/ 32 w 64"/>
                <a:gd name="T1" fmla="*/ 63 h 63"/>
                <a:gd name="T2" fmla="*/ 26 w 64"/>
                <a:gd name="T3" fmla="*/ 62 h 63"/>
                <a:gd name="T4" fmla="*/ 1 w 64"/>
                <a:gd name="T5" fmla="*/ 37 h 63"/>
                <a:gd name="T6" fmla="*/ 10 w 64"/>
                <a:gd name="T7" fmla="*/ 10 h 63"/>
                <a:gd name="T8" fmla="*/ 37 w 64"/>
                <a:gd name="T9" fmla="*/ 1 h 63"/>
                <a:gd name="T10" fmla="*/ 62 w 64"/>
                <a:gd name="T11" fmla="*/ 27 h 63"/>
                <a:gd name="T12" fmla="*/ 53 w 64"/>
                <a:gd name="T13" fmla="*/ 54 h 63"/>
                <a:gd name="T14" fmla="*/ 32 w 64"/>
                <a:gd name="T15" fmla="*/ 63 h 63"/>
                <a:gd name="T16" fmla="*/ 32 w 64"/>
                <a:gd name="T17" fmla="*/ 8 h 63"/>
                <a:gd name="T18" fmla="*/ 14 w 64"/>
                <a:gd name="T19" fmla="*/ 15 h 63"/>
                <a:gd name="T20" fmla="*/ 8 w 64"/>
                <a:gd name="T21" fmla="*/ 36 h 63"/>
                <a:gd name="T22" fmla="*/ 27 w 64"/>
                <a:gd name="T23" fmla="*/ 56 h 63"/>
                <a:gd name="T24" fmla="*/ 49 w 64"/>
                <a:gd name="T25" fmla="*/ 49 h 63"/>
                <a:gd name="T26" fmla="*/ 55 w 64"/>
                <a:gd name="T27" fmla="*/ 28 h 63"/>
                <a:gd name="T28" fmla="*/ 55 w 64"/>
                <a:gd name="T29" fmla="*/ 28 h 63"/>
                <a:gd name="T30" fmla="*/ 36 w 64"/>
                <a:gd name="T31" fmla="*/ 8 h 63"/>
                <a:gd name="T32" fmla="*/ 32 w 64"/>
                <a:gd name="T3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63">
                  <a:moveTo>
                    <a:pt x="32" y="63"/>
                  </a:moveTo>
                  <a:cubicBezTo>
                    <a:pt x="30" y="63"/>
                    <a:pt x="28" y="62"/>
                    <a:pt x="26" y="62"/>
                  </a:cubicBezTo>
                  <a:cubicBezTo>
                    <a:pt x="14" y="60"/>
                    <a:pt x="3" y="50"/>
                    <a:pt x="1" y="37"/>
                  </a:cubicBezTo>
                  <a:cubicBezTo>
                    <a:pt x="0" y="27"/>
                    <a:pt x="3" y="17"/>
                    <a:pt x="10" y="10"/>
                  </a:cubicBezTo>
                  <a:cubicBezTo>
                    <a:pt x="17" y="3"/>
                    <a:pt x="27" y="0"/>
                    <a:pt x="37" y="1"/>
                  </a:cubicBezTo>
                  <a:cubicBezTo>
                    <a:pt x="49" y="4"/>
                    <a:pt x="60" y="14"/>
                    <a:pt x="62" y="27"/>
                  </a:cubicBezTo>
                  <a:cubicBezTo>
                    <a:pt x="64" y="37"/>
                    <a:pt x="60" y="46"/>
                    <a:pt x="53" y="54"/>
                  </a:cubicBezTo>
                  <a:cubicBezTo>
                    <a:pt x="47" y="59"/>
                    <a:pt x="40" y="63"/>
                    <a:pt x="32" y="63"/>
                  </a:cubicBezTo>
                  <a:close/>
                  <a:moveTo>
                    <a:pt x="32" y="8"/>
                  </a:moveTo>
                  <a:cubicBezTo>
                    <a:pt x="25" y="8"/>
                    <a:pt x="19" y="10"/>
                    <a:pt x="14" y="15"/>
                  </a:cubicBezTo>
                  <a:cubicBezTo>
                    <a:pt x="9" y="20"/>
                    <a:pt x="6" y="28"/>
                    <a:pt x="8" y="36"/>
                  </a:cubicBezTo>
                  <a:cubicBezTo>
                    <a:pt x="9" y="46"/>
                    <a:pt x="17" y="54"/>
                    <a:pt x="27" y="56"/>
                  </a:cubicBezTo>
                  <a:cubicBezTo>
                    <a:pt x="35" y="57"/>
                    <a:pt x="43" y="54"/>
                    <a:pt x="49" y="49"/>
                  </a:cubicBezTo>
                  <a:cubicBezTo>
                    <a:pt x="54" y="43"/>
                    <a:pt x="57" y="36"/>
                    <a:pt x="55" y="28"/>
                  </a:cubicBezTo>
                  <a:cubicBezTo>
                    <a:pt x="55" y="28"/>
                    <a:pt x="55" y="28"/>
                    <a:pt x="55" y="28"/>
                  </a:cubicBezTo>
                  <a:cubicBezTo>
                    <a:pt x="54" y="18"/>
                    <a:pt x="46" y="10"/>
                    <a:pt x="36" y="8"/>
                  </a:cubicBezTo>
                  <a:cubicBezTo>
                    <a:pt x="34" y="8"/>
                    <a:pt x="33" y="8"/>
                    <a:pt x="3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3" name="Freeform 250">
              <a:extLst>
                <a:ext uri="{FF2B5EF4-FFF2-40B4-BE49-F238E27FC236}">
                  <a16:creationId xmlns:a16="http://schemas.microsoft.com/office/drawing/2014/main" id="{09D510CF-995D-1DD2-BA6B-2A31C2D8A701}"/>
                </a:ext>
              </a:extLst>
            </p:cNvPr>
            <p:cNvSpPr>
              <a:spLocks/>
            </p:cNvSpPr>
            <p:nvPr/>
          </p:nvSpPr>
          <p:spPr bwMode="auto">
            <a:xfrm>
              <a:off x="4788" y="3516"/>
              <a:ext cx="60" cy="60"/>
            </a:xfrm>
            <a:custGeom>
              <a:avLst/>
              <a:gdLst>
                <a:gd name="T0" fmla="*/ 3 w 20"/>
                <a:gd name="T1" fmla="*/ 20 h 20"/>
                <a:gd name="T2" fmla="*/ 0 w 20"/>
                <a:gd name="T3" fmla="*/ 17 h 20"/>
                <a:gd name="T4" fmla="*/ 17 w 20"/>
                <a:gd name="T5" fmla="*/ 0 h 20"/>
                <a:gd name="T6" fmla="*/ 20 w 20"/>
                <a:gd name="T7" fmla="*/ 3 h 20"/>
                <a:gd name="T8" fmla="*/ 17 w 20"/>
                <a:gd name="T9" fmla="*/ 6 h 20"/>
                <a:gd name="T10" fmla="*/ 6 w 20"/>
                <a:gd name="T11" fmla="*/ 17 h 20"/>
                <a:gd name="T12" fmla="*/ 3 w 2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3" y="20"/>
                  </a:moveTo>
                  <a:cubicBezTo>
                    <a:pt x="1" y="20"/>
                    <a:pt x="0" y="19"/>
                    <a:pt x="0" y="17"/>
                  </a:cubicBezTo>
                  <a:cubicBezTo>
                    <a:pt x="0" y="7"/>
                    <a:pt x="7" y="0"/>
                    <a:pt x="17" y="0"/>
                  </a:cubicBezTo>
                  <a:cubicBezTo>
                    <a:pt x="18" y="0"/>
                    <a:pt x="20" y="1"/>
                    <a:pt x="20" y="3"/>
                  </a:cubicBezTo>
                  <a:cubicBezTo>
                    <a:pt x="20" y="5"/>
                    <a:pt x="18" y="6"/>
                    <a:pt x="17" y="6"/>
                  </a:cubicBezTo>
                  <a:cubicBezTo>
                    <a:pt x="11" y="6"/>
                    <a:pt x="6" y="11"/>
                    <a:pt x="6" y="17"/>
                  </a:cubicBezTo>
                  <a:cubicBezTo>
                    <a:pt x="6" y="19"/>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4" name="Freeform 251">
              <a:extLst>
                <a:ext uri="{FF2B5EF4-FFF2-40B4-BE49-F238E27FC236}">
                  <a16:creationId xmlns:a16="http://schemas.microsoft.com/office/drawing/2014/main" id="{C2AA9992-6926-E05C-3268-CF117B47B2D8}"/>
                </a:ext>
              </a:extLst>
            </p:cNvPr>
            <p:cNvSpPr>
              <a:spLocks/>
            </p:cNvSpPr>
            <p:nvPr/>
          </p:nvSpPr>
          <p:spPr bwMode="auto">
            <a:xfrm>
              <a:off x="4827" y="3639"/>
              <a:ext cx="21" cy="225"/>
            </a:xfrm>
            <a:custGeom>
              <a:avLst/>
              <a:gdLst>
                <a:gd name="T0" fmla="*/ 4 w 7"/>
                <a:gd name="T1" fmla="*/ 75 h 75"/>
                <a:gd name="T2" fmla="*/ 0 w 7"/>
                <a:gd name="T3" fmla="*/ 72 h 75"/>
                <a:gd name="T4" fmla="*/ 0 w 7"/>
                <a:gd name="T5" fmla="*/ 3 h 75"/>
                <a:gd name="T6" fmla="*/ 4 w 7"/>
                <a:gd name="T7" fmla="*/ 0 h 75"/>
                <a:gd name="T8" fmla="*/ 7 w 7"/>
                <a:gd name="T9" fmla="*/ 3 h 75"/>
                <a:gd name="T10" fmla="*/ 7 w 7"/>
                <a:gd name="T11" fmla="*/ 72 h 75"/>
                <a:gd name="T12" fmla="*/ 4 w 7"/>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7" h="75">
                  <a:moveTo>
                    <a:pt x="4" y="75"/>
                  </a:moveTo>
                  <a:cubicBezTo>
                    <a:pt x="2" y="75"/>
                    <a:pt x="0" y="74"/>
                    <a:pt x="0" y="72"/>
                  </a:cubicBezTo>
                  <a:cubicBezTo>
                    <a:pt x="0" y="3"/>
                    <a:pt x="0" y="3"/>
                    <a:pt x="0" y="3"/>
                  </a:cubicBezTo>
                  <a:cubicBezTo>
                    <a:pt x="0" y="1"/>
                    <a:pt x="2" y="0"/>
                    <a:pt x="4" y="0"/>
                  </a:cubicBezTo>
                  <a:cubicBezTo>
                    <a:pt x="5" y="0"/>
                    <a:pt x="7" y="1"/>
                    <a:pt x="7" y="3"/>
                  </a:cubicBezTo>
                  <a:cubicBezTo>
                    <a:pt x="7" y="72"/>
                    <a:pt x="7" y="72"/>
                    <a:pt x="7" y="72"/>
                  </a:cubicBezTo>
                  <a:cubicBezTo>
                    <a:pt x="7" y="74"/>
                    <a:pt x="5" y="75"/>
                    <a:pt x="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55" name="Group 200" title="Handshake Heart icon">
            <a:extLst>
              <a:ext uri="{FF2B5EF4-FFF2-40B4-BE49-F238E27FC236}">
                <a16:creationId xmlns:a16="http://schemas.microsoft.com/office/drawing/2014/main" id="{6A3E08B6-7460-A371-720F-642041FDB4B6}"/>
              </a:ext>
            </a:extLst>
          </p:cNvPr>
          <p:cNvGrpSpPr>
            <a:grpSpLocks noChangeAspect="1"/>
          </p:cNvGrpSpPr>
          <p:nvPr/>
        </p:nvGrpSpPr>
        <p:grpSpPr bwMode="auto">
          <a:xfrm>
            <a:off x="7110201" y="1735783"/>
            <a:ext cx="601133" cy="535517"/>
            <a:chOff x="1707" y="3510"/>
            <a:chExt cx="568" cy="506"/>
          </a:xfrm>
          <a:solidFill>
            <a:schemeClr val="accent1"/>
          </a:solidFill>
        </p:grpSpPr>
        <p:sp>
          <p:nvSpPr>
            <p:cNvPr id="56" name="Freeform 201">
              <a:extLst>
                <a:ext uri="{FF2B5EF4-FFF2-40B4-BE49-F238E27FC236}">
                  <a16:creationId xmlns:a16="http://schemas.microsoft.com/office/drawing/2014/main" id="{3FED4FEC-67DB-FDF5-1810-BFD5763575EB}"/>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202">
              <a:extLst>
                <a:ext uri="{FF2B5EF4-FFF2-40B4-BE49-F238E27FC236}">
                  <a16:creationId xmlns:a16="http://schemas.microsoft.com/office/drawing/2014/main" id="{C17543B8-1634-13AE-FFD9-9D1933D90068}"/>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203">
              <a:extLst>
                <a:ext uri="{FF2B5EF4-FFF2-40B4-BE49-F238E27FC236}">
                  <a16:creationId xmlns:a16="http://schemas.microsoft.com/office/drawing/2014/main" id="{984F971A-2F92-B712-D66D-9DD10696E888}"/>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204">
              <a:extLst>
                <a:ext uri="{FF2B5EF4-FFF2-40B4-BE49-F238E27FC236}">
                  <a16:creationId xmlns:a16="http://schemas.microsoft.com/office/drawing/2014/main" id="{976D394D-6843-DE8D-A295-9B3DF939871A}"/>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205">
              <a:extLst>
                <a:ext uri="{FF2B5EF4-FFF2-40B4-BE49-F238E27FC236}">
                  <a16:creationId xmlns:a16="http://schemas.microsoft.com/office/drawing/2014/main" id="{93E26D3C-6402-DD8F-2ACC-D2831B5D8B10}"/>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1" name="Freeform 206">
              <a:extLst>
                <a:ext uri="{FF2B5EF4-FFF2-40B4-BE49-F238E27FC236}">
                  <a16:creationId xmlns:a16="http://schemas.microsoft.com/office/drawing/2014/main" id="{499D92C6-BE0C-03ED-576A-81BAB7FDC36A}"/>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207">
              <a:extLst>
                <a:ext uri="{FF2B5EF4-FFF2-40B4-BE49-F238E27FC236}">
                  <a16:creationId xmlns:a16="http://schemas.microsoft.com/office/drawing/2014/main" id="{9C3F30C6-B170-E903-62CF-75E2EC544F00}"/>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3" name="Freeform 208">
              <a:extLst>
                <a:ext uri="{FF2B5EF4-FFF2-40B4-BE49-F238E27FC236}">
                  <a16:creationId xmlns:a16="http://schemas.microsoft.com/office/drawing/2014/main" id="{27260396-8212-5191-6A1E-92331A43103F}"/>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4" name="Freeform 209">
              <a:extLst>
                <a:ext uri="{FF2B5EF4-FFF2-40B4-BE49-F238E27FC236}">
                  <a16:creationId xmlns:a16="http://schemas.microsoft.com/office/drawing/2014/main" id="{943EA201-2521-D01C-2168-11E3027A8442}"/>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65" name="Group 420" title="User Group icon">
            <a:extLst>
              <a:ext uri="{FF2B5EF4-FFF2-40B4-BE49-F238E27FC236}">
                <a16:creationId xmlns:a16="http://schemas.microsoft.com/office/drawing/2014/main" id="{871912DC-C695-5F29-D60B-EF0BD30C9418}"/>
              </a:ext>
            </a:extLst>
          </p:cNvPr>
          <p:cNvGrpSpPr>
            <a:grpSpLocks noChangeAspect="1"/>
          </p:cNvGrpSpPr>
          <p:nvPr/>
        </p:nvGrpSpPr>
        <p:grpSpPr bwMode="auto">
          <a:xfrm>
            <a:off x="4365067" y="3725990"/>
            <a:ext cx="808567" cy="517525"/>
            <a:chOff x="9231" y="4573"/>
            <a:chExt cx="764" cy="489"/>
          </a:xfrm>
          <a:solidFill>
            <a:schemeClr val="accent1"/>
          </a:solidFill>
        </p:grpSpPr>
        <p:sp>
          <p:nvSpPr>
            <p:cNvPr id="66" name="Freeform 421">
              <a:extLst>
                <a:ext uri="{FF2B5EF4-FFF2-40B4-BE49-F238E27FC236}">
                  <a16:creationId xmlns:a16="http://schemas.microsoft.com/office/drawing/2014/main" id="{AE4E0098-E913-F51F-536A-10F166533D51}"/>
                </a:ext>
              </a:extLst>
            </p:cNvPr>
            <p:cNvSpPr>
              <a:spLocks noEditPoints="1"/>
            </p:cNvSpPr>
            <p:nvPr/>
          </p:nvSpPr>
          <p:spPr bwMode="auto">
            <a:xfrm>
              <a:off x="9522" y="4685"/>
              <a:ext cx="179" cy="237"/>
            </a:xfrm>
            <a:custGeom>
              <a:avLst/>
              <a:gdLst>
                <a:gd name="T0" fmla="*/ 30 w 59"/>
                <a:gd name="T1" fmla="*/ 78 h 78"/>
                <a:gd name="T2" fmla="*/ 0 w 59"/>
                <a:gd name="T3" fmla="*/ 32 h 78"/>
                <a:gd name="T4" fmla="*/ 30 w 59"/>
                <a:gd name="T5" fmla="*/ 0 h 78"/>
                <a:gd name="T6" fmla="*/ 59 w 59"/>
                <a:gd name="T7" fmla="*/ 32 h 78"/>
                <a:gd name="T8" fmla="*/ 30 w 59"/>
                <a:gd name="T9" fmla="*/ 78 h 78"/>
                <a:gd name="T10" fmla="*/ 30 w 59"/>
                <a:gd name="T11" fmla="*/ 7 h 78"/>
                <a:gd name="T12" fmla="*/ 8 w 59"/>
                <a:gd name="T13" fmla="*/ 32 h 78"/>
                <a:gd name="T14" fmla="*/ 30 w 59"/>
                <a:gd name="T15" fmla="*/ 71 h 78"/>
                <a:gd name="T16" fmla="*/ 52 w 59"/>
                <a:gd name="T17" fmla="*/ 32 h 78"/>
                <a:gd name="T18" fmla="*/ 30 w 59"/>
                <a:gd name="T19"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78">
                  <a:moveTo>
                    <a:pt x="30" y="78"/>
                  </a:moveTo>
                  <a:cubicBezTo>
                    <a:pt x="7" y="78"/>
                    <a:pt x="0" y="48"/>
                    <a:pt x="0" y="32"/>
                  </a:cubicBezTo>
                  <a:cubicBezTo>
                    <a:pt x="0" y="11"/>
                    <a:pt x="11" y="0"/>
                    <a:pt x="30" y="0"/>
                  </a:cubicBezTo>
                  <a:cubicBezTo>
                    <a:pt x="49" y="0"/>
                    <a:pt x="59" y="11"/>
                    <a:pt x="59" y="32"/>
                  </a:cubicBezTo>
                  <a:cubicBezTo>
                    <a:pt x="59" y="48"/>
                    <a:pt x="53" y="78"/>
                    <a:pt x="30" y="78"/>
                  </a:cubicBezTo>
                  <a:close/>
                  <a:moveTo>
                    <a:pt x="30" y="7"/>
                  </a:moveTo>
                  <a:cubicBezTo>
                    <a:pt x="15" y="7"/>
                    <a:pt x="8" y="15"/>
                    <a:pt x="8" y="32"/>
                  </a:cubicBezTo>
                  <a:cubicBezTo>
                    <a:pt x="8" y="43"/>
                    <a:pt x="12" y="71"/>
                    <a:pt x="30" y="71"/>
                  </a:cubicBezTo>
                  <a:cubicBezTo>
                    <a:pt x="48" y="71"/>
                    <a:pt x="52" y="43"/>
                    <a:pt x="52" y="32"/>
                  </a:cubicBezTo>
                  <a:cubicBezTo>
                    <a:pt x="52" y="15"/>
                    <a:pt x="45" y="7"/>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422">
              <a:extLst>
                <a:ext uri="{FF2B5EF4-FFF2-40B4-BE49-F238E27FC236}">
                  <a16:creationId xmlns:a16="http://schemas.microsoft.com/office/drawing/2014/main" id="{80CDB1A0-4FAD-77F7-9E06-3123E3742858}"/>
                </a:ext>
              </a:extLst>
            </p:cNvPr>
            <p:cNvSpPr>
              <a:spLocks/>
            </p:cNvSpPr>
            <p:nvPr/>
          </p:nvSpPr>
          <p:spPr bwMode="auto">
            <a:xfrm>
              <a:off x="9413" y="4895"/>
              <a:ext cx="397" cy="167"/>
            </a:xfrm>
            <a:custGeom>
              <a:avLst/>
              <a:gdLst>
                <a:gd name="T0" fmla="*/ 66 w 131"/>
                <a:gd name="T1" fmla="*/ 55 h 55"/>
                <a:gd name="T2" fmla="*/ 1 w 131"/>
                <a:gd name="T3" fmla="*/ 43 h 55"/>
                <a:gd name="T4" fmla="*/ 0 w 131"/>
                <a:gd name="T5" fmla="*/ 42 h 55"/>
                <a:gd name="T6" fmla="*/ 15 w 131"/>
                <a:gd name="T7" fmla="*/ 7 h 55"/>
                <a:gd name="T8" fmla="*/ 39 w 131"/>
                <a:gd name="T9" fmla="*/ 0 h 55"/>
                <a:gd name="T10" fmla="*/ 42 w 131"/>
                <a:gd name="T11" fmla="*/ 3 h 55"/>
                <a:gd name="T12" fmla="*/ 39 w 131"/>
                <a:gd name="T13" fmla="*/ 7 h 55"/>
                <a:gd name="T14" fmla="*/ 19 w 131"/>
                <a:gd name="T15" fmla="*/ 13 h 55"/>
                <a:gd name="T16" fmla="*/ 8 w 131"/>
                <a:gd name="T17" fmla="*/ 41 h 55"/>
                <a:gd name="T18" fmla="*/ 66 w 131"/>
                <a:gd name="T19" fmla="*/ 47 h 55"/>
                <a:gd name="T20" fmla="*/ 124 w 131"/>
                <a:gd name="T21" fmla="*/ 41 h 55"/>
                <a:gd name="T22" fmla="*/ 112 w 131"/>
                <a:gd name="T23" fmla="*/ 13 h 55"/>
                <a:gd name="T24" fmla="*/ 92 w 131"/>
                <a:gd name="T25" fmla="*/ 7 h 55"/>
                <a:gd name="T26" fmla="*/ 89 w 131"/>
                <a:gd name="T27" fmla="*/ 3 h 55"/>
                <a:gd name="T28" fmla="*/ 93 w 131"/>
                <a:gd name="T29" fmla="*/ 0 h 55"/>
                <a:gd name="T30" fmla="*/ 117 w 131"/>
                <a:gd name="T31" fmla="*/ 7 h 55"/>
                <a:gd name="T32" fmla="*/ 131 w 131"/>
                <a:gd name="T33" fmla="*/ 42 h 55"/>
                <a:gd name="T34" fmla="*/ 131 w 131"/>
                <a:gd name="T35" fmla="*/ 43 h 55"/>
                <a:gd name="T36" fmla="*/ 66 w 131"/>
                <a:gd name="T3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1" h="55">
                  <a:moveTo>
                    <a:pt x="66" y="55"/>
                  </a:moveTo>
                  <a:cubicBezTo>
                    <a:pt x="25" y="55"/>
                    <a:pt x="2" y="50"/>
                    <a:pt x="1" y="43"/>
                  </a:cubicBezTo>
                  <a:cubicBezTo>
                    <a:pt x="0" y="42"/>
                    <a:pt x="0" y="42"/>
                    <a:pt x="0" y="42"/>
                  </a:cubicBezTo>
                  <a:cubicBezTo>
                    <a:pt x="2" y="26"/>
                    <a:pt x="5" y="14"/>
                    <a:pt x="15" y="7"/>
                  </a:cubicBezTo>
                  <a:cubicBezTo>
                    <a:pt x="22" y="2"/>
                    <a:pt x="34" y="0"/>
                    <a:pt x="39" y="0"/>
                  </a:cubicBezTo>
                  <a:cubicBezTo>
                    <a:pt x="41" y="0"/>
                    <a:pt x="42" y="1"/>
                    <a:pt x="42" y="3"/>
                  </a:cubicBezTo>
                  <a:cubicBezTo>
                    <a:pt x="43" y="5"/>
                    <a:pt x="41" y="7"/>
                    <a:pt x="39" y="7"/>
                  </a:cubicBezTo>
                  <a:cubicBezTo>
                    <a:pt x="32" y="8"/>
                    <a:pt x="24" y="9"/>
                    <a:pt x="19" y="13"/>
                  </a:cubicBezTo>
                  <a:cubicBezTo>
                    <a:pt x="13" y="17"/>
                    <a:pt x="9" y="25"/>
                    <a:pt x="8" y="41"/>
                  </a:cubicBezTo>
                  <a:cubicBezTo>
                    <a:pt x="10" y="42"/>
                    <a:pt x="21" y="47"/>
                    <a:pt x="66" y="47"/>
                  </a:cubicBezTo>
                  <a:cubicBezTo>
                    <a:pt x="110" y="47"/>
                    <a:pt x="121" y="42"/>
                    <a:pt x="124" y="41"/>
                  </a:cubicBezTo>
                  <a:cubicBezTo>
                    <a:pt x="122" y="25"/>
                    <a:pt x="119" y="17"/>
                    <a:pt x="112" y="13"/>
                  </a:cubicBezTo>
                  <a:cubicBezTo>
                    <a:pt x="107" y="8"/>
                    <a:pt x="96" y="7"/>
                    <a:pt x="92" y="7"/>
                  </a:cubicBezTo>
                  <a:cubicBezTo>
                    <a:pt x="90" y="7"/>
                    <a:pt x="89" y="5"/>
                    <a:pt x="89" y="3"/>
                  </a:cubicBezTo>
                  <a:cubicBezTo>
                    <a:pt x="89" y="1"/>
                    <a:pt x="91" y="0"/>
                    <a:pt x="93" y="0"/>
                  </a:cubicBezTo>
                  <a:cubicBezTo>
                    <a:pt x="98" y="0"/>
                    <a:pt x="109" y="2"/>
                    <a:pt x="117" y="7"/>
                  </a:cubicBezTo>
                  <a:cubicBezTo>
                    <a:pt x="126" y="14"/>
                    <a:pt x="129" y="26"/>
                    <a:pt x="131" y="42"/>
                  </a:cubicBezTo>
                  <a:cubicBezTo>
                    <a:pt x="131" y="42"/>
                    <a:pt x="131" y="42"/>
                    <a:pt x="131" y="43"/>
                  </a:cubicBezTo>
                  <a:cubicBezTo>
                    <a:pt x="129" y="50"/>
                    <a:pt x="106" y="55"/>
                    <a:pt x="6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423">
              <a:extLst>
                <a:ext uri="{FF2B5EF4-FFF2-40B4-BE49-F238E27FC236}">
                  <a16:creationId xmlns:a16="http://schemas.microsoft.com/office/drawing/2014/main" id="{E6963C06-3642-815B-EB99-CC966D4487D3}"/>
                </a:ext>
              </a:extLst>
            </p:cNvPr>
            <p:cNvSpPr>
              <a:spLocks/>
            </p:cNvSpPr>
            <p:nvPr/>
          </p:nvSpPr>
          <p:spPr bwMode="auto">
            <a:xfrm>
              <a:off x="9665" y="4631"/>
              <a:ext cx="142" cy="200"/>
            </a:xfrm>
            <a:custGeom>
              <a:avLst/>
              <a:gdLst>
                <a:gd name="T0" fmla="*/ 28 w 47"/>
                <a:gd name="T1" fmla="*/ 66 h 66"/>
                <a:gd name="T2" fmla="*/ 25 w 47"/>
                <a:gd name="T3" fmla="*/ 64 h 66"/>
                <a:gd name="T4" fmla="*/ 27 w 47"/>
                <a:gd name="T5" fmla="*/ 59 h 66"/>
                <a:gd name="T6" fmla="*/ 40 w 47"/>
                <a:gd name="T7" fmla="*/ 27 h 66"/>
                <a:gd name="T8" fmla="*/ 22 w 47"/>
                <a:gd name="T9" fmla="*/ 7 h 66"/>
                <a:gd name="T10" fmla="*/ 7 w 47"/>
                <a:gd name="T11" fmla="*/ 14 h 66"/>
                <a:gd name="T12" fmla="*/ 2 w 47"/>
                <a:gd name="T13" fmla="*/ 15 h 66"/>
                <a:gd name="T14" fmla="*/ 1 w 47"/>
                <a:gd name="T15" fmla="*/ 10 h 66"/>
                <a:gd name="T16" fmla="*/ 22 w 47"/>
                <a:gd name="T17" fmla="*/ 0 h 66"/>
                <a:gd name="T18" fmla="*/ 47 w 47"/>
                <a:gd name="T19" fmla="*/ 27 h 66"/>
                <a:gd name="T20" fmla="*/ 29 w 47"/>
                <a:gd name="T21" fmla="*/ 66 h 66"/>
                <a:gd name="T22" fmla="*/ 28 w 47"/>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6">
                  <a:moveTo>
                    <a:pt x="28" y="66"/>
                  </a:moveTo>
                  <a:cubicBezTo>
                    <a:pt x="27" y="66"/>
                    <a:pt x="25" y="65"/>
                    <a:pt x="25" y="64"/>
                  </a:cubicBezTo>
                  <a:cubicBezTo>
                    <a:pt x="24" y="62"/>
                    <a:pt x="25" y="60"/>
                    <a:pt x="27" y="59"/>
                  </a:cubicBezTo>
                  <a:cubicBezTo>
                    <a:pt x="37" y="55"/>
                    <a:pt x="40" y="38"/>
                    <a:pt x="40" y="27"/>
                  </a:cubicBezTo>
                  <a:cubicBezTo>
                    <a:pt x="40" y="9"/>
                    <a:pt x="30" y="7"/>
                    <a:pt x="22" y="7"/>
                  </a:cubicBezTo>
                  <a:cubicBezTo>
                    <a:pt x="15" y="7"/>
                    <a:pt x="10" y="9"/>
                    <a:pt x="7" y="14"/>
                  </a:cubicBezTo>
                  <a:cubicBezTo>
                    <a:pt x="6" y="16"/>
                    <a:pt x="4" y="16"/>
                    <a:pt x="2" y="15"/>
                  </a:cubicBezTo>
                  <a:cubicBezTo>
                    <a:pt x="1" y="14"/>
                    <a:pt x="0" y="12"/>
                    <a:pt x="1" y="10"/>
                  </a:cubicBezTo>
                  <a:cubicBezTo>
                    <a:pt x="5" y="3"/>
                    <a:pt x="12" y="0"/>
                    <a:pt x="22" y="0"/>
                  </a:cubicBezTo>
                  <a:cubicBezTo>
                    <a:pt x="39" y="0"/>
                    <a:pt x="47" y="10"/>
                    <a:pt x="47" y="27"/>
                  </a:cubicBezTo>
                  <a:cubicBezTo>
                    <a:pt x="47" y="39"/>
                    <a:pt x="44" y="60"/>
                    <a:pt x="29" y="66"/>
                  </a:cubicBezTo>
                  <a:cubicBezTo>
                    <a:pt x="29" y="66"/>
                    <a:pt x="29" y="66"/>
                    <a:pt x="2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424">
              <a:extLst>
                <a:ext uri="{FF2B5EF4-FFF2-40B4-BE49-F238E27FC236}">
                  <a16:creationId xmlns:a16="http://schemas.microsoft.com/office/drawing/2014/main" id="{13CBF5DE-B858-51A2-AB4C-BBF1D541170C}"/>
                </a:ext>
              </a:extLst>
            </p:cNvPr>
            <p:cNvSpPr>
              <a:spLocks/>
            </p:cNvSpPr>
            <p:nvPr/>
          </p:nvSpPr>
          <p:spPr bwMode="auto">
            <a:xfrm>
              <a:off x="9798" y="4807"/>
              <a:ext cx="103" cy="140"/>
            </a:xfrm>
            <a:custGeom>
              <a:avLst/>
              <a:gdLst>
                <a:gd name="T0" fmla="*/ 6 w 34"/>
                <a:gd name="T1" fmla="*/ 46 h 46"/>
                <a:gd name="T2" fmla="*/ 2 w 34"/>
                <a:gd name="T3" fmla="*/ 43 h 46"/>
                <a:gd name="T4" fmla="*/ 6 w 34"/>
                <a:gd name="T5" fmla="*/ 39 h 46"/>
                <a:gd name="T6" fmla="*/ 26 w 34"/>
                <a:gd name="T7" fmla="*/ 35 h 46"/>
                <a:gd name="T8" fmla="*/ 17 w 34"/>
                <a:gd name="T9" fmla="*/ 12 h 46"/>
                <a:gd name="T10" fmla="*/ 3 w 34"/>
                <a:gd name="T11" fmla="*/ 7 h 46"/>
                <a:gd name="T12" fmla="*/ 0 w 34"/>
                <a:gd name="T13" fmla="*/ 3 h 46"/>
                <a:gd name="T14" fmla="*/ 4 w 34"/>
                <a:gd name="T15" fmla="*/ 0 h 46"/>
                <a:gd name="T16" fmla="*/ 21 w 34"/>
                <a:gd name="T17" fmla="*/ 6 h 46"/>
                <a:gd name="T18" fmla="*/ 34 w 34"/>
                <a:gd name="T19" fmla="*/ 36 h 46"/>
                <a:gd name="T20" fmla="*/ 34 w 34"/>
                <a:gd name="T21" fmla="*/ 37 h 46"/>
                <a:gd name="T22" fmla="*/ 6 w 34"/>
                <a:gd name="T23" fmla="*/ 46 h 46"/>
                <a:gd name="T24" fmla="*/ 6 w 34"/>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46">
                  <a:moveTo>
                    <a:pt x="6" y="46"/>
                  </a:moveTo>
                  <a:cubicBezTo>
                    <a:pt x="4" y="46"/>
                    <a:pt x="3" y="45"/>
                    <a:pt x="2" y="43"/>
                  </a:cubicBezTo>
                  <a:cubicBezTo>
                    <a:pt x="2" y="41"/>
                    <a:pt x="4" y="39"/>
                    <a:pt x="6" y="39"/>
                  </a:cubicBezTo>
                  <a:cubicBezTo>
                    <a:pt x="20" y="38"/>
                    <a:pt x="25" y="36"/>
                    <a:pt x="26" y="35"/>
                  </a:cubicBezTo>
                  <a:cubicBezTo>
                    <a:pt x="25" y="22"/>
                    <a:pt x="22" y="15"/>
                    <a:pt x="17" y="12"/>
                  </a:cubicBezTo>
                  <a:cubicBezTo>
                    <a:pt x="14" y="10"/>
                    <a:pt x="9" y="8"/>
                    <a:pt x="3" y="7"/>
                  </a:cubicBezTo>
                  <a:cubicBezTo>
                    <a:pt x="1" y="7"/>
                    <a:pt x="0" y="5"/>
                    <a:pt x="0" y="3"/>
                  </a:cubicBezTo>
                  <a:cubicBezTo>
                    <a:pt x="0" y="1"/>
                    <a:pt x="2" y="0"/>
                    <a:pt x="4" y="0"/>
                  </a:cubicBezTo>
                  <a:cubicBezTo>
                    <a:pt x="9" y="1"/>
                    <a:pt x="17" y="2"/>
                    <a:pt x="21" y="6"/>
                  </a:cubicBezTo>
                  <a:cubicBezTo>
                    <a:pt x="30" y="12"/>
                    <a:pt x="32" y="22"/>
                    <a:pt x="34" y="36"/>
                  </a:cubicBezTo>
                  <a:cubicBezTo>
                    <a:pt x="34" y="36"/>
                    <a:pt x="34" y="36"/>
                    <a:pt x="34" y="37"/>
                  </a:cubicBezTo>
                  <a:cubicBezTo>
                    <a:pt x="33" y="41"/>
                    <a:pt x="23" y="45"/>
                    <a:pt x="6" y="46"/>
                  </a:cubicBezTo>
                  <a:cubicBezTo>
                    <a:pt x="6" y="46"/>
                    <a:pt x="6" y="46"/>
                    <a:pt x="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0" name="Freeform 425">
              <a:extLst>
                <a:ext uri="{FF2B5EF4-FFF2-40B4-BE49-F238E27FC236}">
                  <a16:creationId xmlns:a16="http://schemas.microsoft.com/office/drawing/2014/main" id="{1DD10CB7-3D23-9C00-C591-DC67954010BA}"/>
                </a:ext>
              </a:extLst>
            </p:cNvPr>
            <p:cNvSpPr>
              <a:spLocks/>
            </p:cNvSpPr>
            <p:nvPr/>
          </p:nvSpPr>
          <p:spPr bwMode="auto">
            <a:xfrm>
              <a:off x="9774" y="4573"/>
              <a:ext cx="133" cy="179"/>
            </a:xfrm>
            <a:custGeom>
              <a:avLst/>
              <a:gdLst>
                <a:gd name="T0" fmla="*/ 27 w 44"/>
                <a:gd name="T1" fmla="*/ 59 h 59"/>
                <a:gd name="T2" fmla="*/ 24 w 44"/>
                <a:gd name="T3" fmla="*/ 57 h 59"/>
                <a:gd name="T4" fmla="*/ 26 w 44"/>
                <a:gd name="T5" fmla="*/ 52 h 59"/>
                <a:gd name="T6" fmla="*/ 36 w 44"/>
                <a:gd name="T7" fmla="*/ 24 h 59"/>
                <a:gd name="T8" fmla="*/ 20 w 44"/>
                <a:gd name="T9" fmla="*/ 7 h 59"/>
                <a:gd name="T10" fmla="*/ 8 w 44"/>
                <a:gd name="T11" fmla="*/ 14 h 59"/>
                <a:gd name="T12" fmla="*/ 3 w 44"/>
                <a:gd name="T13" fmla="*/ 15 h 59"/>
                <a:gd name="T14" fmla="*/ 1 w 44"/>
                <a:gd name="T15" fmla="*/ 11 h 59"/>
                <a:gd name="T16" fmla="*/ 20 w 44"/>
                <a:gd name="T17" fmla="*/ 0 h 59"/>
                <a:gd name="T18" fmla="*/ 44 w 44"/>
                <a:gd name="T19" fmla="*/ 24 h 59"/>
                <a:gd name="T20" fmla="*/ 29 w 44"/>
                <a:gd name="T21" fmla="*/ 59 h 59"/>
                <a:gd name="T22" fmla="*/ 27 w 44"/>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9">
                  <a:moveTo>
                    <a:pt x="27" y="59"/>
                  </a:moveTo>
                  <a:cubicBezTo>
                    <a:pt x="26" y="59"/>
                    <a:pt x="25" y="58"/>
                    <a:pt x="24" y="57"/>
                  </a:cubicBezTo>
                  <a:cubicBezTo>
                    <a:pt x="23" y="55"/>
                    <a:pt x="24" y="53"/>
                    <a:pt x="26" y="52"/>
                  </a:cubicBezTo>
                  <a:cubicBezTo>
                    <a:pt x="34" y="49"/>
                    <a:pt x="37" y="34"/>
                    <a:pt x="36" y="24"/>
                  </a:cubicBezTo>
                  <a:cubicBezTo>
                    <a:pt x="36" y="9"/>
                    <a:pt x="27" y="7"/>
                    <a:pt x="20" y="7"/>
                  </a:cubicBezTo>
                  <a:cubicBezTo>
                    <a:pt x="14" y="8"/>
                    <a:pt x="10" y="10"/>
                    <a:pt x="8" y="14"/>
                  </a:cubicBezTo>
                  <a:cubicBezTo>
                    <a:pt x="7" y="16"/>
                    <a:pt x="4" y="16"/>
                    <a:pt x="3" y="15"/>
                  </a:cubicBezTo>
                  <a:cubicBezTo>
                    <a:pt x="1" y="14"/>
                    <a:pt x="0" y="12"/>
                    <a:pt x="1" y="11"/>
                  </a:cubicBezTo>
                  <a:cubicBezTo>
                    <a:pt x="5" y="4"/>
                    <a:pt x="11" y="1"/>
                    <a:pt x="20" y="0"/>
                  </a:cubicBezTo>
                  <a:cubicBezTo>
                    <a:pt x="34" y="0"/>
                    <a:pt x="43" y="8"/>
                    <a:pt x="44" y="24"/>
                  </a:cubicBezTo>
                  <a:cubicBezTo>
                    <a:pt x="44" y="34"/>
                    <a:pt x="41" y="53"/>
                    <a:pt x="29" y="59"/>
                  </a:cubicBezTo>
                  <a:cubicBezTo>
                    <a:pt x="28" y="59"/>
                    <a:pt x="28" y="59"/>
                    <a:pt x="2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1" name="Freeform 426">
              <a:extLst>
                <a:ext uri="{FF2B5EF4-FFF2-40B4-BE49-F238E27FC236}">
                  <a16:creationId xmlns:a16="http://schemas.microsoft.com/office/drawing/2014/main" id="{3C94B395-E90B-6A8D-5C16-D81801AD9543}"/>
                </a:ext>
              </a:extLst>
            </p:cNvPr>
            <p:cNvSpPr>
              <a:spLocks noEditPoints="1"/>
            </p:cNvSpPr>
            <p:nvPr/>
          </p:nvSpPr>
          <p:spPr bwMode="auto">
            <a:xfrm>
              <a:off x="9898" y="4728"/>
              <a:ext cx="97" cy="124"/>
            </a:xfrm>
            <a:custGeom>
              <a:avLst/>
              <a:gdLst>
                <a:gd name="T0" fmla="*/ 4 w 32"/>
                <a:gd name="T1" fmla="*/ 41 h 41"/>
                <a:gd name="T2" fmla="*/ 0 w 32"/>
                <a:gd name="T3" fmla="*/ 38 h 41"/>
                <a:gd name="T4" fmla="*/ 3 w 32"/>
                <a:gd name="T5" fmla="*/ 34 h 41"/>
                <a:gd name="T6" fmla="*/ 24 w 32"/>
                <a:gd name="T7" fmla="*/ 30 h 41"/>
                <a:gd name="T8" fmla="*/ 16 w 32"/>
                <a:gd name="T9" fmla="*/ 10 h 41"/>
                <a:gd name="T10" fmla="*/ 5 w 32"/>
                <a:gd name="T11" fmla="*/ 7 h 41"/>
                <a:gd name="T12" fmla="*/ 2 w 32"/>
                <a:gd name="T13" fmla="*/ 3 h 41"/>
                <a:gd name="T14" fmla="*/ 6 w 32"/>
                <a:gd name="T15" fmla="*/ 0 h 41"/>
                <a:gd name="T16" fmla="*/ 20 w 32"/>
                <a:gd name="T17" fmla="*/ 4 h 41"/>
                <a:gd name="T18" fmla="*/ 32 w 32"/>
                <a:gd name="T19" fmla="*/ 30 h 41"/>
                <a:gd name="T20" fmla="*/ 32 w 32"/>
                <a:gd name="T21" fmla="*/ 31 h 41"/>
                <a:gd name="T22" fmla="*/ 4 w 32"/>
                <a:gd name="T23" fmla="*/ 41 h 41"/>
                <a:gd name="T24" fmla="*/ 4 w 32"/>
                <a:gd name="T25" fmla="*/ 41 h 41"/>
                <a:gd name="T26" fmla="*/ 25 w 32"/>
                <a:gd name="T27" fmla="*/ 29 h 41"/>
                <a:gd name="T28" fmla="*/ 25 w 32"/>
                <a:gd name="T29"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41">
                  <a:moveTo>
                    <a:pt x="4" y="41"/>
                  </a:moveTo>
                  <a:cubicBezTo>
                    <a:pt x="2" y="41"/>
                    <a:pt x="0" y="40"/>
                    <a:pt x="0" y="38"/>
                  </a:cubicBezTo>
                  <a:cubicBezTo>
                    <a:pt x="0" y="36"/>
                    <a:pt x="1" y="34"/>
                    <a:pt x="3" y="34"/>
                  </a:cubicBezTo>
                  <a:cubicBezTo>
                    <a:pt x="17" y="33"/>
                    <a:pt x="23" y="30"/>
                    <a:pt x="24" y="30"/>
                  </a:cubicBezTo>
                  <a:cubicBezTo>
                    <a:pt x="23" y="19"/>
                    <a:pt x="20" y="13"/>
                    <a:pt x="16" y="10"/>
                  </a:cubicBezTo>
                  <a:cubicBezTo>
                    <a:pt x="13" y="9"/>
                    <a:pt x="10" y="8"/>
                    <a:pt x="5" y="7"/>
                  </a:cubicBezTo>
                  <a:cubicBezTo>
                    <a:pt x="3" y="7"/>
                    <a:pt x="1" y="5"/>
                    <a:pt x="2" y="3"/>
                  </a:cubicBezTo>
                  <a:cubicBezTo>
                    <a:pt x="2" y="1"/>
                    <a:pt x="4" y="0"/>
                    <a:pt x="6" y="0"/>
                  </a:cubicBezTo>
                  <a:cubicBezTo>
                    <a:pt x="12" y="1"/>
                    <a:pt x="16" y="2"/>
                    <a:pt x="20" y="4"/>
                  </a:cubicBezTo>
                  <a:cubicBezTo>
                    <a:pt x="27" y="9"/>
                    <a:pt x="30" y="18"/>
                    <a:pt x="32" y="30"/>
                  </a:cubicBezTo>
                  <a:cubicBezTo>
                    <a:pt x="32" y="31"/>
                    <a:pt x="32" y="31"/>
                    <a:pt x="32" y="31"/>
                  </a:cubicBezTo>
                  <a:cubicBezTo>
                    <a:pt x="31" y="36"/>
                    <a:pt x="22" y="39"/>
                    <a:pt x="4" y="41"/>
                  </a:cubicBezTo>
                  <a:cubicBezTo>
                    <a:pt x="4" y="41"/>
                    <a:pt x="4" y="41"/>
                    <a:pt x="4" y="41"/>
                  </a:cubicBezTo>
                  <a:close/>
                  <a:moveTo>
                    <a:pt x="25" y="29"/>
                  </a:moveTo>
                  <a:cubicBezTo>
                    <a:pt x="25" y="29"/>
                    <a:pt x="25" y="29"/>
                    <a:pt x="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2" name="Freeform 427">
              <a:extLst>
                <a:ext uri="{FF2B5EF4-FFF2-40B4-BE49-F238E27FC236}">
                  <a16:creationId xmlns:a16="http://schemas.microsoft.com/office/drawing/2014/main" id="{B9CBEE55-50A7-EE93-FD3B-9120CE79EBBB}"/>
                </a:ext>
              </a:extLst>
            </p:cNvPr>
            <p:cNvSpPr>
              <a:spLocks/>
            </p:cNvSpPr>
            <p:nvPr/>
          </p:nvSpPr>
          <p:spPr bwMode="auto">
            <a:xfrm>
              <a:off x="9416" y="4631"/>
              <a:ext cx="142" cy="200"/>
            </a:xfrm>
            <a:custGeom>
              <a:avLst/>
              <a:gdLst>
                <a:gd name="T0" fmla="*/ 19 w 47"/>
                <a:gd name="T1" fmla="*/ 66 h 66"/>
                <a:gd name="T2" fmla="*/ 18 w 47"/>
                <a:gd name="T3" fmla="*/ 66 h 66"/>
                <a:gd name="T4" fmla="*/ 0 w 47"/>
                <a:gd name="T5" fmla="*/ 27 h 66"/>
                <a:gd name="T6" fmla="*/ 25 w 47"/>
                <a:gd name="T7" fmla="*/ 0 h 66"/>
                <a:gd name="T8" fmla="*/ 46 w 47"/>
                <a:gd name="T9" fmla="*/ 10 h 66"/>
                <a:gd name="T10" fmla="*/ 45 w 47"/>
                <a:gd name="T11" fmla="*/ 15 h 66"/>
                <a:gd name="T12" fmla="*/ 40 w 47"/>
                <a:gd name="T13" fmla="*/ 14 h 66"/>
                <a:gd name="T14" fmla="*/ 25 w 47"/>
                <a:gd name="T15" fmla="*/ 7 h 66"/>
                <a:gd name="T16" fmla="*/ 7 w 47"/>
                <a:gd name="T17" fmla="*/ 27 h 66"/>
                <a:gd name="T18" fmla="*/ 21 w 47"/>
                <a:gd name="T19" fmla="*/ 59 h 66"/>
                <a:gd name="T20" fmla="*/ 23 w 47"/>
                <a:gd name="T21" fmla="*/ 64 h 66"/>
                <a:gd name="T22" fmla="*/ 19 w 47"/>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6">
                  <a:moveTo>
                    <a:pt x="19" y="66"/>
                  </a:moveTo>
                  <a:cubicBezTo>
                    <a:pt x="19" y="66"/>
                    <a:pt x="18" y="66"/>
                    <a:pt x="18" y="66"/>
                  </a:cubicBezTo>
                  <a:cubicBezTo>
                    <a:pt x="4" y="60"/>
                    <a:pt x="0" y="39"/>
                    <a:pt x="0" y="27"/>
                  </a:cubicBezTo>
                  <a:cubicBezTo>
                    <a:pt x="0" y="10"/>
                    <a:pt x="9" y="0"/>
                    <a:pt x="25" y="0"/>
                  </a:cubicBezTo>
                  <a:cubicBezTo>
                    <a:pt x="35" y="0"/>
                    <a:pt x="42" y="3"/>
                    <a:pt x="46" y="10"/>
                  </a:cubicBezTo>
                  <a:cubicBezTo>
                    <a:pt x="47" y="12"/>
                    <a:pt x="47" y="14"/>
                    <a:pt x="45" y="15"/>
                  </a:cubicBezTo>
                  <a:cubicBezTo>
                    <a:pt x="43" y="16"/>
                    <a:pt x="41" y="16"/>
                    <a:pt x="40" y="14"/>
                  </a:cubicBezTo>
                  <a:cubicBezTo>
                    <a:pt x="37" y="9"/>
                    <a:pt x="32" y="7"/>
                    <a:pt x="25" y="7"/>
                  </a:cubicBezTo>
                  <a:cubicBezTo>
                    <a:pt x="17" y="7"/>
                    <a:pt x="7" y="9"/>
                    <a:pt x="7" y="27"/>
                  </a:cubicBezTo>
                  <a:cubicBezTo>
                    <a:pt x="7" y="38"/>
                    <a:pt x="11" y="55"/>
                    <a:pt x="21" y="59"/>
                  </a:cubicBezTo>
                  <a:cubicBezTo>
                    <a:pt x="22" y="60"/>
                    <a:pt x="23" y="62"/>
                    <a:pt x="23" y="64"/>
                  </a:cubicBezTo>
                  <a:cubicBezTo>
                    <a:pt x="22" y="65"/>
                    <a:pt x="21" y="66"/>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3" name="Freeform 428">
              <a:extLst>
                <a:ext uri="{FF2B5EF4-FFF2-40B4-BE49-F238E27FC236}">
                  <a16:creationId xmlns:a16="http://schemas.microsoft.com/office/drawing/2014/main" id="{CC78EDAB-4B08-DAAF-B33C-944D6F2342A0}"/>
                </a:ext>
              </a:extLst>
            </p:cNvPr>
            <p:cNvSpPr>
              <a:spLocks/>
            </p:cNvSpPr>
            <p:nvPr/>
          </p:nvSpPr>
          <p:spPr bwMode="auto">
            <a:xfrm>
              <a:off x="9325" y="4807"/>
              <a:ext cx="103" cy="140"/>
            </a:xfrm>
            <a:custGeom>
              <a:avLst/>
              <a:gdLst>
                <a:gd name="T0" fmla="*/ 27 w 34"/>
                <a:gd name="T1" fmla="*/ 46 h 46"/>
                <a:gd name="T2" fmla="*/ 27 w 34"/>
                <a:gd name="T3" fmla="*/ 46 h 46"/>
                <a:gd name="T4" fmla="*/ 0 w 34"/>
                <a:gd name="T5" fmla="*/ 37 h 46"/>
                <a:gd name="T6" fmla="*/ 0 w 34"/>
                <a:gd name="T7" fmla="*/ 36 h 46"/>
                <a:gd name="T8" fmla="*/ 12 w 34"/>
                <a:gd name="T9" fmla="*/ 6 h 46"/>
                <a:gd name="T10" fmla="*/ 30 w 34"/>
                <a:gd name="T11" fmla="*/ 0 h 46"/>
                <a:gd name="T12" fmla="*/ 34 w 34"/>
                <a:gd name="T13" fmla="*/ 3 h 46"/>
                <a:gd name="T14" fmla="*/ 30 w 34"/>
                <a:gd name="T15" fmla="*/ 7 h 46"/>
                <a:gd name="T16" fmla="*/ 16 w 34"/>
                <a:gd name="T17" fmla="*/ 12 h 46"/>
                <a:gd name="T18" fmla="*/ 7 w 34"/>
                <a:gd name="T19" fmla="*/ 35 h 46"/>
                <a:gd name="T20" fmla="*/ 28 w 34"/>
                <a:gd name="T21" fmla="*/ 39 h 46"/>
                <a:gd name="T22" fmla="*/ 31 w 34"/>
                <a:gd name="T23" fmla="*/ 43 h 46"/>
                <a:gd name="T24" fmla="*/ 27 w 34"/>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46">
                  <a:moveTo>
                    <a:pt x="27" y="46"/>
                  </a:moveTo>
                  <a:cubicBezTo>
                    <a:pt x="27" y="46"/>
                    <a:pt x="27" y="46"/>
                    <a:pt x="27" y="46"/>
                  </a:cubicBezTo>
                  <a:cubicBezTo>
                    <a:pt x="10" y="45"/>
                    <a:pt x="1" y="41"/>
                    <a:pt x="0" y="37"/>
                  </a:cubicBezTo>
                  <a:cubicBezTo>
                    <a:pt x="0" y="36"/>
                    <a:pt x="0" y="36"/>
                    <a:pt x="0" y="36"/>
                  </a:cubicBezTo>
                  <a:cubicBezTo>
                    <a:pt x="1" y="22"/>
                    <a:pt x="3" y="12"/>
                    <a:pt x="12" y="6"/>
                  </a:cubicBezTo>
                  <a:cubicBezTo>
                    <a:pt x="17" y="2"/>
                    <a:pt x="24" y="1"/>
                    <a:pt x="30" y="0"/>
                  </a:cubicBezTo>
                  <a:cubicBezTo>
                    <a:pt x="32" y="0"/>
                    <a:pt x="33" y="1"/>
                    <a:pt x="34" y="3"/>
                  </a:cubicBezTo>
                  <a:cubicBezTo>
                    <a:pt x="34" y="5"/>
                    <a:pt x="32" y="7"/>
                    <a:pt x="30" y="7"/>
                  </a:cubicBezTo>
                  <a:cubicBezTo>
                    <a:pt x="24" y="8"/>
                    <a:pt x="19" y="10"/>
                    <a:pt x="16" y="12"/>
                  </a:cubicBezTo>
                  <a:cubicBezTo>
                    <a:pt x="11" y="15"/>
                    <a:pt x="8" y="22"/>
                    <a:pt x="7" y="35"/>
                  </a:cubicBezTo>
                  <a:cubicBezTo>
                    <a:pt x="9" y="36"/>
                    <a:pt x="14" y="38"/>
                    <a:pt x="28" y="39"/>
                  </a:cubicBezTo>
                  <a:cubicBezTo>
                    <a:pt x="30" y="39"/>
                    <a:pt x="31" y="41"/>
                    <a:pt x="31" y="43"/>
                  </a:cubicBezTo>
                  <a:cubicBezTo>
                    <a:pt x="31" y="45"/>
                    <a:pt x="29" y="46"/>
                    <a:pt x="2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4" name="Freeform 429">
              <a:extLst>
                <a:ext uri="{FF2B5EF4-FFF2-40B4-BE49-F238E27FC236}">
                  <a16:creationId xmlns:a16="http://schemas.microsoft.com/office/drawing/2014/main" id="{06125BA5-D7E0-5C93-DE50-F6A61A441E83}"/>
                </a:ext>
              </a:extLst>
            </p:cNvPr>
            <p:cNvSpPr>
              <a:spLocks/>
            </p:cNvSpPr>
            <p:nvPr/>
          </p:nvSpPr>
          <p:spPr bwMode="auto">
            <a:xfrm>
              <a:off x="9316" y="4573"/>
              <a:ext cx="133" cy="179"/>
            </a:xfrm>
            <a:custGeom>
              <a:avLst/>
              <a:gdLst>
                <a:gd name="T0" fmla="*/ 17 w 44"/>
                <a:gd name="T1" fmla="*/ 59 h 59"/>
                <a:gd name="T2" fmla="*/ 16 w 44"/>
                <a:gd name="T3" fmla="*/ 59 h 59"/>
                <a:gd name="T4" fmla="*/ 1 w 44"/>
                <a:gd name="T5" fmla="*/ 24 h 59"/>
                <a:gd name="T6" fmla="*/ 24 w 44"/>
                <a:gd name="T7" fmla="*/ 0 h 59"/>
                <a:gd name="T8" fmla="*/ 43 w 44"/>
                <a:gd name="T9" fmla="*/ 11 h 59"/>
                <a:gd name="T10" fmla="*/ 42 w 44"/>
                <a:gd name="T11" fmla="*/ 15 h 59"/>
                <a:gd name="T12" fmla="*/ 37 w 44"/>
                <a:gd name="T13" fmla="*/ 14 h 59"/>
                <a:gd name="T14" fmla="*/ 24 w 44"/>
                <a:gd name="T15" fmla="*/ 7 h 59"/>
                <a:gd name="T16" fmla="*/ 8 w 44"/>
                <a:gd name="T17" fmla="*/ 24 h 59"/>
                <a:gd name="T18" fmla="*/ 18 w 44"/>
                <a:gd name="T19" fmla="*/ 52 h 59"/>
                <a:gd name="T20" fmla="*/ 20 w 44"/>
                <a:gd name="T21" fmla="*/ 57 h 59"/>
                <a:gd name="T22" fmla="*/ 17 w 44"/>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9">
                  <a:moveTo>
                    <a:pt x="17" y="59"/>
                  </a:moveTo>
                  <a:cubicBezTo>
                    <a:pt x="17" y="59"/>
                    <a:pt x="16" y="59"/>
                    <a:pt x="16" y="59"/>
                  </a:cubicBezTo>
                  <a:cubicBezTo>
                    <a:pt x="3" y="53"/>
                    <a:pt x="0" y="34"/>
                    <a:pt x="1" y="24"/>
                  </a:cubicBezTo>
                  <a:cubicBezTo>
                    <a:pt x="1" y="8"/>
                    <a:pt x="10" y="0"/>
                    <a:pt x="24" y="0"/>
                  </a:cubicBezTo>
                  <a:cubicBezTo>
                    <a:pt x="33" y="1"/>
                    <a:pt x="40" y="4"/>
                    <a:pt x="43" y="11"/>
                  </a:cubicBezTo>
                  <a:cubicBezTo>
                    <a:pt x="44" y="12"/>
                    <a:pt x="43" y="14"/>
                    <a:pt x="42" y="15"/>
                  </a:cubicBezTo>
                  <a:cubicBezTo>
                    <a:pt x="40" y="16"/>
                    <a:pt x="38" y="16"/>
                    <a:pt x="37" y="14"/>
                  </a:cubicBezTo>
                  <a:cubicBezTo>
                    <a:pt x="35" y="10"/>
                    <a:pt x="30" y="8"/>
                    <a:pt x="24" y="7"/>
                  </a:cubicBezTo>
                  <a:cubicBezTo>
                    <a:pt x="17" y="7"/>
                    <a:pt x="9" y="9"/>
                    <a:pt x="8" y="24"/>
                  </a:cubicBezTo>
                  <a:cubicBezTo>
                    <a:pt x="8" y="34"/>
                    <a:pt x="10" y="49"/>
                    <a:pt x="18" y="52"/>
                  </a:cubicBezTo>
                  <a:cubicBezTo>
                    <a:pt x="20" y="53"/>
                    <a:pt x="21" y="55"/>
                    <a:pt x="20" y="57"/>
                  </a:cubicBezTo>
                  <a:cubicBezTo>
                    <a:pt x="20" y="58"/>
                    <a:pt x="18" y="59"/>
                    <a:pt x="1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5" name="Freeform 430">
              <a:extLst>
                <a:ext uri="{FF2B5EF4-FFF2-40B4-BE49-F238E27FC236}">
                  <a16:creationId xmlns:a16="http://schemas.microsoft.com/office/drawing/2014/main" id="{1060BFF2-7BA2-F905-B0FF-DF997FBA3792}"/>
                </a:ext>
              </a:extLst>
            </p:cNvPr>
            <p:cNvSpPr>
              <a:spLocks noEditPoints="1"/>
            </p:cNvSpPr>
            <p:nvPr/>
          </p:nvSpPr>
          <p:spPr bwMode="auto">
            <a:xfrm>
              <a:off x="9231" y="4728"/>
              <a:ext cx="94" cy="124"/>
            </a:xfrm>
            <a:custGeom>
              <a:avLst/>
              <a:gdLst>
                <a:gd name="T0" fmla="*/ 28 w 31"/>
                <a:gd name="T1" fmla="*/ 41 h 41"/>
                <a:gd name="T2" fmla="*/ 27 w 31"/>
                <a:gd name="T3" fmla="*/ 41 h 41"/>
                <a:gd name="T4" fmla="*/ 0 w 31"/>
                <a:gd name="T5" fmla="*/ 31 h 41"/>
                <a:gd name="T6" fmla="*/ 0 w 31"/>
                <a:gd name="T7" fmla="*/ 30 h 41"/>
                <a:gd name="T8" fmla="*/ 12 w 31"/>
                <a:gd name="T9" fmla="*/ 4 h 41"/>
                <a:gd name="T10" fmla="*/ 26 w 31"/>
                <a:gd name="T11" fmla="*/ 0 h 41"/>
                <a:gd name="T12" fmla="*/ 30 w 31"/>
                <a:gd name="T13" fmla="*/ 3 h 41"/>
                <a:gd name="T14" fmla="*/ 26 w 31"/>
                <a:gd name="T15" fmla="*/ 7 h 41"/>
                <a:gd name="T16" fmla="*/ 16 w 31"/>
                <a:gd name="T17" fmla="*/ 10 h 41"/>
                <a:gd name="T18" fmla="*/ 7 w 31"/>
                <a:gd name="T19" fmla="*/ 30 h 41"/>
                <a:gd name="T20" fmla="*/ 28 w 31"/>
                <a:gd name="T21" fmla="*/ 34 h 41"/>
                <a:gd name="T22" fmla="*/ 31 w 31"/>
                <a:gd name="T23" fmla="*/ 38 h 41"/>
                <a:gd name="T24" fmla="*/ 28 w 31"/>
                <a:gd name="T25" fmla="*/ 41 h 41"/>
                <a:gd name="T26" fmla="*/ 6 w 31"/>
                <a:gd name="T27" fmla="*/ 29 h 41"/>
                <a:gd name="T28" fmla="*/ 6 w 31"/>
                <a:gd name="T29"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1">
                  <a:moveTo>
                    <a:pt x="28" y="41"/>
                  </a:moveTo>
                  <a:cubicBezTo>
                    <a:pt x="28" y="41"/>
                    <a:pt x="27" y="41"/>
                    <a:pt x="27" y="41"/>
                  </a:cubicBezTo>
                  <a:cubicBezTo>
                    <a:pt x="10" y="39"/>
                    <a:pt x="1" y="36"/>
                    <a:pt x="0" y="31"/>
                  </a:cubicBezTo>
                  <a:cubicBezTo>
                    <a:pt x="0" y="31"/>
                    <a:pt x="0" y="31"/>
                    <a:pt x="0" y="30"/>
                  </a:cubicBezTo>
                  <a:cubicBezTo>
                    <a:pt x="1" y="18"/>
                    <a:pt x="4" y="9"/>
                    <a:pt x="12" y="4"/>
                  </a:cubicBezTo>
                  <a:cubicBezTo>
                    <a:pt x="15" y="2"/>
                    <a:pt x="20" y="1"/>
                    <a:pt x="26" y="0"/>
                  </a:cubicBezTo>
                  <a:cubicBezTo>
                    <a:pt x="28" y="0"/>
                    <a:pt x="29" y="1"/>
                    <a:pt x="30" y="3"/>
                  </a:cubicBezTo>
                  <a:cubicBezTo>
                    <a:pt x="30" y="5"/>
                    <a:pt x="28" y="7"/>
                    <a:pt x="26" y="7"/>
                  </a:cubicBezTo>
                  <a:cubicBezTo>
                    <a:pt x="22" y="8"/>
                    <a:pt x="18" y="9"/>
                    <a:pt x="16" y="10"/>
                  </a:cubicBezTo>
                  <a:cubicBezTo>
                    <a:pt x="11" y="13"/>
                    <a:pt x="9" y="19"/>
                    <a:pt x="7" y="30"/>
                  </a:cubicBezTo>
                  <a:cubicBezTo>
                    <a:pt x="9" y="30"/>
                    <a:pt x="14" y="33"/>
                    <a:pt x="28" y="34"/>
                  </a:cubicBezTo>
                  <a:cubicBezTo>
                    <a:pt x="30" y="34"/>
                    <a:pt x="31" y="36"/>
                    <a:pt x="31" y="38"/>
                  </a:cubicBezTo>
                  <a:cubicBezTo>
                    <a:pt x="31" y="40"/>
                    <a:pt x="29" y="41"/>
                    <a:pt x="28" y="41"/>
                  </a:cubicBezTo>
                  <a:close/>
                  <a:moveTo>
                    <a:pt x="6" y="29"/>
                  </a:moveTo>
                  <a:cubicBezTo>
                    <a:pt x="6" y="29"/>
                    <a:pt x="6"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76" name="Group 495" title="Like icon">
            <a:extLst>
              <a:ext uri="{FF2B5EF4-FFF2-40B4-BE49-F238E27FC236}">
                <a16:creationId xmlns:a16="http://schemas.microsoft.com/office/drawing/2014/main" id="{E7227662-D769-40CD-874A-EEE05AB07982}"/>
              </a:ext>
            </a:extLst>
          </p:cNvPr>
          <p:cNvGrpSpPr>
            <a:grpSpLocks noChangeAspect="1"/>
          </p:cNvGrpSpPr>
          <p:nvPr/>
        </p:nvGrpSpPr>
        <p:grpSpPr bwMode="auto">
          <a:xfrm>
            <a:off x="4499645" y="1584409"/>
            <a:ext cx="626533" cy="602191"/>
            <a:chOff x="4566" y="5577"/>
            <a:chExt cx="592" cy="569"/>
          </a:xfrm>
          <a:solidFill>
            <a:schemeClr val="accent1"/>
          </a:solidFill>
        </p:grpSpPr>
        <p:sp>
          <p:nvSpPr>
            <p:cNvPr id="77" name="Freeform 496">
              <a:extLst>
                <a:ext uri="{FF2B5EF4-FFF2-40B4-BE49-F238E27FC236}">
                  <a16:creationId xmlns:a16="http://schemas.microsoft.com/office/drawing/2014/main" id="{46794B94-0EA8-3168-8E12-555F68A19620}"/>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8" name="Freeform 497">
              <a:extLst>
                <a:ext uri="{FF2B5EF4-FFF2-40B4-BE49-F238E27FC236}">
                  <a16:creationId xmlns:a16="http://schemas.microsoft.com/office/drawing/2014/main" id="{72168B6A-2957-FD3D-4704-5D1398195F35}"/>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19" name="Slide Number Placeholder 3">
            <a:extLst>
              <a:ext uri="{FF2B5EF4-FFF2-40B4-BE49-F238E27FC236}">
                <a16:creationId xmlns:a16="http://schemas.microsoft.com/office/drawing/2014/main" id="{7C7B2A68-91B1-4908-2B8F-D28F5024D4EB}"/>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12</a:t>
            </a:fld>
            <a:endParaRPr lang="en-US" sz="1200"/>
          </a:p>
        </p:txBody>
      </p:sp>
    </p:spTree>
    <p:extLst>
      <p:ext uri="{BB962C8B-B14F-4D97-AF65-F5344CB8AC3E}">
        <p14:creationId xmlns:p14="http://schemas.microsoft.com/office/powerpoint/2010/main" val="904165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1353089" y="2252793"/>
            <a:ext cx="9914382" cy="1885013"/>
          </a:xfrm>
          <a:prstGeom prst="roundRect">
            <a:avLst>
              <a:gd name="adj" fmla="val 6338"/>
            </a:avLst>
          </a:prstGeom>
          <a:noFill/>
          <a:ln>
            <a:noFill/>
          </a:ln>
        </p:spPr>
        <p:txBody>
          <a:bodyPr anchor="ctr" anchorCtr="0"/>
          <a:lstStyle/>
          <a:p>
            <a:pPr marL="0" indent="0" algn="ctr">
              <a:buNone/>
            </a:pPr>
            <a:r>
              <a:rPr lang="en-US" sz="4000" b="1">
                <a:solidFill>
                  <a:schemeClr val="tx2"/>
                </a:solidFill>
              </a:rPr>
              <a:t>Poll: </a:t>
            </a:r>
            <a:r>
              <a:rPr lang="en-US" sz="4000" b="1">
                <a:solidFill>
                  <a:schemeClr val="tx2"/>
                </a:solidFill>
                <a:ea typeface="+mn-lt"/>
                <a:cs typeface="+mn-lt"/>
              </a:rPr>
              <a:t>True or false: You should reach out to potential prospects once you get their contact information from a third-party referral source.</a:t>
            </a:r>
            <a:endParaRPr lang="en-US" sz="4000" b="1">
              <a:solidFill>
                <a:schemeClr val="tx2"/>
              </a:solidFill>
            </a:endParaRPr>
          </a:p>
          <a:p>
            <a:pPr algn="ctr"/>
            <a:endParaRPr lang="en-US" sz="4000" b="1">
              <a:solidFill>
                <a:schemeClr val="tx2"/>
              </a:solidFill>
              <a:cs typeface="Calibri"/>
            </a:endParaRP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13</a:t>
            </a:fld>
            <a:endParaRPr lang="en-US" sz="1200"/>
          </a:p>
        </p:txBody>
      </p:sp>
      <p:sp>
        <p:nvSpPr>
          <p:cNvPr id="4" name="TextBox 3">
            <a:extLst>
              <a:ext uri="{FF2B5EF4-FFF2-40B4-BE49-F238E27FC236}">
                <a16:creationId xmlns:a16="http://schemas.microsoft.com/office/drawing/2014/main" id="{5FA5D9C2-3460-B13B-AC0C-23673AB2AB5B}"/>
              </a:ext>
            </a:extLst>
          </p:cNvPr>
          <p:cNvSpPr txBox="1"/>
          <p:nvPr/>
        </p:nvSpPr>
        <p:spPr>
          <a:xfrm>
            <a:off x="369553"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59274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951" b="2951"/>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n-US"/>
              <a:t>Grassroots best practices</a:t>
            </a:r>
          </a:p>
        </p:txBody>
      </p:sp>
    </p:spTree>
    <p:extLst>
      <p:ext uri="{BB962C8B-B14F-4D97-AF65-F5344CB8AC3E}">
        <p14:creationId xmlns:p14="http://schemas.microsoft.com/office/powerpoint/2010/main" val="122308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376518"/>
            <a:ext cx="6415088" cy="1398494"/>
          </a:xfrm>
        </p:spPr>
        <p:txBody>
          <a:bodyPr/>
          <a:lstStyle/>
          <a:p>
            <a:r>
              <a:rPr lang="en-US" sz="4000" b="1">
                <a:solidFill>
                  <a:schemeClr val="tx2"/>
                </a:solidFill>
              </a:rPr>
              <a:t>What is grassroots marketing?</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347" r="26347"/>
          <a:stretch/>
        </p:blipFill>
        <p:spPr>
          <a:xfrm>
            <a:off x="7329488" y="0"/>
            <a:ext cx="4862512" cy="6858000"/>
          </a:xfrm>
        </p:spPr>
      </p:pic>
      <p:sp>
        <p:nvSpPr>
          <p:cNvPr id="2" name="TextBox 1">
            <a:extLst>
              <a:ext uri="{FF2B5EF4-FFF2-40B4-BE49-F238E27FC236}">
                <a16:creationId xmlns:a16="http://schemas.microsoft.com/office/drawing/2014/main" id="{49519053-3F2A-7430-46F4-DD67125DE1F6}"/>
              </a:ext>
            </a:extLst>
          </p:cNvPr>
          <p:cNvSpPr txBox="1"/>
          <p:nvPr/>
        </p:nvSpPr>
        <p:spPr>
          <a:xfrm>
            <a:off x="732674" y="1618019"/>
            <a:ext cx="6274084" cy="1569660"/>
          </a:xfrm>
          <a:prstGeom prst="rect">
            <a:avLst/>
          </a:prstGeom>
          <a:noFill/>
        </p:spPr>
        <p:txBody>
          <a:bodyPr wrap="square">
            <a:spAutoFit/>
          </a:bodyPr>
          <a:lstStyle/>
          <a:p>
            <a:r>
              <a:rPr lang="en-US" sz="2400">
                <a:solidFill>
                  <a:schemeClr val="tx2"/>
                </a:solidFill>
              </a:rPr>
              <a:t>Grassroots marketing means connecting </a:t>
            </a:r>
          </a:p>
          <a:p>
            <a:r>
              <a:rPr lang="en-US" sz="2400">
                <a:solidFill>
                  <a:schemeClr val="tx2"/>
                </a:solidFill>
              </a:rPr>
              <a:t>with local businesses and individuals at the community level to build trust and generate interest in your services.</a:t>
            </a:r>
          </a:p>
        </p:txBody>
      </p:sp>
      <p:sp>
        <p:nvSpPr>
          <p:cNvPr id="4" name="TextBox 3">
            <a:extLst>
              <a:ext uri="{FF2B5EF4-FFF2-40B4-BE49-F238E27FC236}">
                <a16:creationId xmlns:a16="http://schemas.microsoft.com/office/drawing/2014/main" id="{1F7C1722-AE4D-E66E-AFF9-63902991DE9E}"/>
              </a:ext>
            </a:extLst>
          </p:cNvPr>
          <p:cNvSpPr txBox="1"/>
          <p:nvPr/>
        </p:nvSpPr>
        <p:spPr>
          <a:xfrm>
            <a:off x="732675" y="3370817"/>
            <a:ext cx="6134290" cy="1631216"/>
          </a:xfrm>
          <a:prstGeom prst="rect">
            <a:avLst/>
          </a:prstGeom>
          <a:noFill/>
        </p:spPr>
        <p:txBody>
          <a:bodyPr wrap="square">
            <a:spAutoFit/>
          </a:bodyPr>
          <a:lstStyle/>
          <a:p>
            <a:r>
              <a:rPr lang="en-US" sz="2500" i="1">
                <a:solidFill>
                  <a:schemeClr val="bg2"/>
                </a:solidFill>
              </a:rPr>
              <a:t>“You know you have that local presence when you can just be walking through the grocery store and people are like, ‘You—the guy on TV!’” – Frank Bates, Independent agent</a:t>
            </a:r>
            <a:endParaRPr lang="en-US" sz="2500" i="1">
              <a:solidFill>
                <a:schemeClr val="bg2"/>
              </a:solidFill>
              <a:cs typeface="Calibri"/>
            </a:endParaRPr>
          </a:p>
        </p:txBody>
      </p:sp>
      <p:sp>
        <p:nvSpPr>
          <p:cNvPr id="5" name="TextBox 4">
            <a:extLst>
              <a:ext uri="{FF2B5EF4-FFF2-40B4-BE49-F238E27FC236}">
                <a16:creationId xmlns:a16="http://schemas.microsoft.com/office/drawing/2014/main" id="{48F9CB8E-87C7-57E5-73CF-E1FA8B65CB43}"/>
              </a:ext>
            </a:extLst>
          </p:cNvPr>
          <p:cNvSpPr txBox="1"/>
          <p:nvPr/>
        </p:nvSpPr>
        <p:spPr>
          <a:xfrm>
            <a:off x="732674" y="5456024"/>
            <a:ext cx="5811001" cy="523220"/>
          </a:xfrm>
          <a:prstGeom prst="rect">
            <a:avLst/>
          </a:prstGeom>
          <a:noFill/>
        </p:spPr>
        <p:txBody>
          <a:bodyPr wrap="square">
            <a:spAutoFit/>
          </a:bodyPr>
          <a:lstStyle/>
          <a:p>
            <a:r>
              <a:rPr lang="en-US" sz="2800"/>
              <a:t>Grassroots starts from the ground up</a:t>
            </a:r>
          </a:p>
        </p:txBody>
      </p:sp>
      <p:sp>
        <p:nvSpPr>
          <p:cNvPr id="6" name="TextBox 5">
            <a:extLst>
              <a:ext uri="{FF2B5EF4-FFF2-40B4-BE49-F238E27FC236}">
                <a16:creationId xmlns:a16="http://schemas.microsoft.com/office/drawing/2014/main" id="{19499F65-4645-1FD6-0D72-E57B03DFABEC}"/>
              </a:ext>
            </a:extLst>
          </p:cNvPr>
          <p:cNvSpPr txBox="1"/>
          <p:nvPr/>
        </p:nvSpPr>
        <p:spPr>
          <a:xfrm>
            <a:off x="221257"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1789680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Grassroots efforts can help you:</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1450268" y="2633788"/>
            <a:ext cx="2053413" cy="1477328"/>
          </a:xfrm>
          <a:prstGeom prst="rect">
            <a:avLst/>
          </a:prstGeom>
          <a:noFill/>
        </p:spPr>
        <p:txBody>
          <a:bodyPr wrap="square" rtlCol="0">
            <a:spAutoFit/>
          </a:bodyPr>
          <a:lstStyle/>
          <a:p>
            <a:pPr algn="ctr"/>
            <a:r>
              <a:rPr lang="en-US" b="1">
                <a:solidFill>
                  <a:schemeClr val="tx2"/>
                </a:solidFill>
              </a:rPr>
              <a:t>Build relationships that can become leads and referrals</a:t>
            </a:r>
          </a:p>
          <a:p>
            <a:pPr algn="ctr"/>
            <a:endParaRPr lang="en-US" b="1">
              <a:solidFill>
                <a:schemeClr val="tx2"/>
              </a:solidFill>
            </a:endParaRPr>
          </a:p>
          <a:p>
            <a:endParaRPr lang="en-US">
              <a:solidFill>
                <a:schemeClr val="tx2"/>
              </a:solidFill>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5216503" y="2575510"/>
            <a:ext cx="2053413" cy="1200329"/>
          </a:xfrm>
          <a:prstGeom prst="rect">
            <a:avLst/>
          </a:prstGeom>
          <a:noFill/>
        </p:spPr>
        <p:txBody>
          <a:bodyPr wrap="square" rtlCol="0">
            <a:spAutoFit/>
          </a:bodyPr>
          <a:lstStyle/>
          <a:p>
            <a:pPr algn="ctr"/>
            <a:r>
              <a:rPr lang="en-US" b="1">
                <a:solidFill>
                  <a:schemeClr val="tx2"/>
                </a:solidFill>
              </a:rPr>
              <a:t>Share insights and expertise</a:t>
            </a:r>
          </a:p>
          <a:p>
            <a:endParaRPr lang="en-US" b="1">
              <a:solidFill>
                <a:schemeClr val="tx2"/>
              </a:solidFill>
            </a:endParaRPr>
          </a:p>
          <a:p>
            <a:endParaRPr lang="en-US">
              <a:solidFill>
                <a:schemeClr val="tx2"/>
              </a:solidFill>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8384732" y="2639395"/>
            <a:ext cx="2135873" cy="1477328"/>
          </a:xfrm>
          <a:prstGeom prst="rect">
            <a:avLst/>
          </a:prstGeom>
          <a:noFill/>
        </p:spPr>
        <p:txBody>
          <a:bodyPr wrap="square" rtlCol="0">
            <a:spAutoFit/>
          </a:bodyPr>
          <a:lstStyle/>
          <a:p>
            <a:pPr algn="ctr"/>
            <a:r>
              <a:rPr lang="en-US" b="1">
                <a:solidFill>
                  <a:schemeClr val="tx2"/>
                </a:solidFill>
              </a:rPr>
              <a:t>Establish a trustworthy reputation</a:t>
            </a:r>
          </a:p>
          <a:p>
            <a:pPr algn="ctr"/>
            <a:endParaRPr lang="en-US" b="1">
              <a:solidFill>
                <a:schemeClr val="tx2"/>
              </a:solidFill>
            </a:endParaRPr>
          </a:p>
          <a:p>
            <a:endParaRPr lang="en-US">
              <a:solidFill>
                <a:schemeClr val="tx2"/>
              </a:solidFill>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3398848" y="4792169"/>
            <a:ext cx="2053413" cy="1477328"/>
          </a:xfrm>
          <a:prstGeom prst="rect">
            <a:avLst/>
          </a:prstGeom>
          <a:noFill/>
        </p:spPr>
        <p:txBody>
          <a:bodyPr wrap="square" rtlCol="0">
            <a:spAutoFit/>
          </a:bodyPr>
          <a:lstStyle/>
          <a:p>
            <a:pPr algn="ctr"/>
            <a:r>
              <a:rPr lang="en-US" b="1">
                <a:solidFill>
                  <a:schemeClr val="tx2"/>
                </a:solidFill>
              </a:rPr>
              <a:t>Become a well-known community member</a:t>
            </a:r>
          </a:p>
          <a:p>
            <a:endParaRPr lang="en-US" b="1">
              <a:solidFill>
                <a:schemeClr val="tx2"/>
              </a:solidFill>
            </a:endParaRPr>
          </a:p>
          <a:p>
            <a:endParaRPr lang="en-US">
              <a:solidFill>
                <a:schemeClr val="tx2"/>
              </a:solidFill>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844507" y="4806289"/>
            <a:ext cx="2135873" cy="1200329"/>
          </a:xfrm>
          <a:prstGeom prst="rect">
            <a:avLst/>
          </a:prstGeom>
          <a:noFill/>
        </p:spPr>
        <p:txBody>
          <a:bodyPr wrap="square" rtlCol="0">
            <a:spAutoFit/>
          </a:bodyPr>
          <a:lstStyle/>
          <a:p>
            <a:pPr algn="ctr"/>
            <a:r>
              <a:rPr lang="en-US" b="1">
                <a:solidFill>
                  <a:schemeClr val="tx2"/>
                </a:solidFill>
              </a:rPr>
              <a:t>Help people by answering questions</a:t>
            </a:r>
          </a:p>
          <a:p>
            <a:endParaRPr lang="en-US" b="1">
              <a:solidFill>
                <a:schemeClr val="tx2"/>
              </a:solidFill>
            </a:endParaRPr>
          </a:p>
          <a:p>
            <a:endParaRPr lang="en-US">
              <a:solidFill>
                <a:schemeClr val="tx2"/>
              </a:solidFill>
            </a:endParaRPr>
          </a:p>
        </p:txBody>
      </p:sp>
      <p:pic>
        <p:nvPicPr>
          <p:cNvPr id="4" name="Picture Placeholder 70">
            <a:extLst>
              <a:ext uri="{FF2B5EF4-FFF2-40B4-BE49-F238E27FC236}">
                <a16:creationId xmlns:a16="http://schemas.microsoft.com/office/drawing/2014/main" id="{0FEB1FEF-E057-B4F3-4B96-9BAAE2B848F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80238" y="1611164"/>
            <a:ext cx="925942" cy="925942"/>
          </a:xfrm>
          <a:prstGeom prst="rect">
            <a:avLst/>
          </a:prstGeom>
        </p:spPr>
      </p:pic>
      <p:pic>
        <p:nvPicPr>
          <p:cNvPr id="8" name="Picture Placeholder 124">
            <a:extLst>
              <a:ext uri="{FF2B5EF4-FFF2-40B4-BE49-F238E27FC236}">
                <a16:creationId xmlns:a16="http://schemas.microsoft.com/office/drawing/2014/main" id="{294A27E5-7C8F-84B1-0B88-18024CBB4CE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89698" y="1577538"/>
            <a:ext cx="925942" cy="925942"/>
          </a:xfrm>
          <a:prstGeom prst="rect">
            <a:avLst/>
          </a:prstGeom>
        </p:spPr>
      </p:pic>
      <p:pic>
        <p:nvPicPr>
          <p:cNvPr id="9" name="Picture Placeholder 110">
            <a:extLst>
              <a:ext uri="{FF2B5EF4-FFF2-40B4-BE49-F238E27FC236}">
                <a16:creationId xmlns:a16="http://schemas.microsoft.com/office/drawing/2014/main" id="{2B070BA0-DE7C-F7B8-515F-E0C4C1741C5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852910" y="3775839"/>
            <a:ext cx="1145288" cy="1145290"/>
          </a:xfrm>
          <a:prstGeom prst="rect">
            <a:avLst/>
          </a:prstGeom>
        </p:spPr>
      </p:pic>
      <p:pic>
        <p:nvPicPr>
          <p:cNvPr id="12" name="Picture Placeholder 102">
            <a:extLst>
              <a:ext uri="{FF2B5EF4-FFF2-40B4-BE49-F238E27FC236}">
                <a16:creationId xmlns:a16="http://schemas.microsoft.com/office/drawing/2014/main" id="{A3006C68-B0D9-6115-F08B-3EE88859AB8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7272747" y="3842767"/>
            <a:ext cx="1011434" cy="1011434"/>
          </a:xfrm>
          <a:prstGeom prst="rect">
            <a:avLst/>
          </a:prstGeom>
        </p:spPr>
      </p:pic>
      <p:sp>
        <p:nvSpPr>
          <p:cNvPr id="13" name="Slide Number Placeholder 3">
            <a:extLst>
              <a:ext uri="{FF2B5EF4-FFF2-40B4-BE49-F238E27FC236}">
                <a16:creationId xmlns:a16="http://schemas.microsoft.com/office/drawing/2014/main" id="{D192DD9A-757A-4878-8F12-671B302B0266}"/>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16</a:t>
            </a:fld>
            <a:endParaRPr lang="en-US" sz="1200"/>
          </a:p>
        </p:txBody>
      </p:sp>
      <p:pic>
        <p:nvPicPr>
          <p:cNvPr id="16" name="Picture Placeholder 106">
            <a:extLst>
              <a:ext uri="{FF2B5EF4-FFF2-40B4-BE49-F238E27FC236}">
                <a16:creationId xmlns:a16="http://schemas.microsoft.com/office/drawing/2014/main" id="{F5559865-0BD9-A57A-605E-F8A2E3CAAA6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068561" y="1764104"/>
            <a:ext cx="739376" cy="739376"/>
          </a:xfrm>
          <a:prstGeom prst="rect">
            <a:avLst/>
          </a:prstGeom>
        </p:spPr>
      </p:pic>
    </p:spTree>
    <p:extLst>
      <p:ext uri="{BB962C8B-B14F-4D97-AF65-F5344CB8AC3E}">
        <p14:creationId xmlns:p14="http://schemas.microsoft.com/office/powerpoint/2010/main" val="469701313"/>
      </p:ext>
    </p:extLst>
  </p:cSld>
  <p:clrMapOvr>
    <a:masterClrMapping/>
  </p:clrMapOvr>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sz="4800"/>
              <a:t>Grassroots best practices</a:t>
            </a:r>
            <a:endParaRPr lang="en-US" sz="3200" baseline="30000">
              <a:solidFill>
                <a:schemeClr val="accent2"/>
              </a:solidFill>
            </a:endParaRPr>
          </a:p>
        </p:txBody>
      </p:sp>
      <p:sp>
        <p:nvSpPr>
          <p:cNvPr id="2" name="Slide Number Placeholder 3">
            <a:extLst>
              <a:ext uri="{FF2B5EF4-FFF2-40B4-BE49-F238E27FC236}">
                <a16:creationId xmlns:a16="http://schemas.microsoft.com/office/drawing/2014/main" id="{A07CCF5D-53BB-E152-47E1-8759BB0200D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17</a:t>
            </a:fld>
            <a:endParaRPr lang="en-US" sz="1200"/>
          </a:p>
        </p:txBody>
      </p:sp>
      <p:sp>
        <p:nvSpPr>
          <p:cNvPr id="5" name="TextBox 4">
            <a:extLst>
              <a:ext uri="{FF2B5EF4-FFF2-40B4-BE49-F238E27FC236}">
                <a16:creationId xmlns:a16="http://schemas.microsoft.com/office/drawing/2014/main" id="{148A96CA-61F9-CAF5-EF52-7C7D5EB1BDFA}"/>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cxnSp>
        <p:nvCxnSpPr>
          <p:cNvPr id="19" name="Straight Connector 18">
            <a:extLst>
              <a:ext uri="{FF2B5EF4-FFF2-40B4-BE49-F238E27FC236}">
                <a16:creationId xmlns:a16="http://schemas.microsoft.com/office/drawing/2014/main" id="{10F12541-4EE0-034A-F27C-B19E6887F52F}"/>
              </a:ext>
            </a:extLst>
          </p:cNvPr>
          <p:cNvCxnSpPr>
            <a:cxnSpLocks/>
          </p:cNvCxnSpPr>
          <p:nvPr/>
        </p:nvCxnSpPr>
        <p:spPr>
          <a:xfrm>
            <a:off x="6325782" y="1156447"/>
            <a:ext cx="0" cy="4961965"/>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CB143DF-040C-72A1-FA1E-6B8B9BCB357F}"/>
              </a:ext>
            </a:extLst>
          </p:cNvPr>
          <p:cNvSpPr txBox="1"/>
          <p:nvPr/>
        </p:nvSpPr>
        <p:spPr>
          <a:xfrm>
            <a:off x="605118" y="2861696"/>
            <a:ext cx="5608311" cy="523220"/>
          </a:xfrm>
          <a:prstGeom prst="rect">
            <a:avLst/>
          </a:prstGeom>
          <a:noFill/>
        </p:spPr>
        <p:txBody>
          <a:bodyPr wrap="square" rtlCol="0">
            <a:spAutoFit/>
          </a:bodyPr>
          <a:lstStyle/>
          <a:p>
            <a:pPr algn="ctr"/>
            <a:r>
              <a:rPr lang="en-US" sz="2800" b="1">
                <a:solidFill>
                  <a:schemeClr val="accent2"/>
                </a:solidFill>
              </a:rPr>
              <a:t>DO:</a:t>
            </a:r>
          </a:p>
        </p:txBody>
      </p:sp>
      <p:sp>
        <p:nvSpPr>
          <p:cNvPr id="21" name="TextBox 20">
            <a:extLst>
              <a:ext uri="{FF2B5EF4-FFF2-40B4-BE49-F238E27FC236}">
                <a16:creationId xmlns:a16="http://schemas.microsoft.com/office/drawing/2014/main" id="{9B6ADE79-1BF5-1A1F-7C02-6BE00E6EF54A}"/>
              </a:ext>
            </a:extLst>
          </p:cNvPr>
          <p:cNvSpPr txBox="1"/>
          <p:nvPr/>
        </p:nvSpPr>
        <p:spPr>
          <a:xfrm>
            <a:off x="6339229" y="2861696"/>
            <a:ext cx="560831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chemeClr val="accent2"/>
                </a:solidFill>
                <a:effectLst/>
                <a:uLnTx/>
                <a:uFillTx/>
                <a:latin typeface="Calibri" panose="020F0502020204030204" pitchFamily="34" charset="0"/>
                <a:ea typeface="+mn-ea"/>
                <a:cs typeface="Calibri" panose="020F0502020204030204" pitchFamily="34" charset="0"/>
              </a:rPr>
              <a:t>DON’T</a:t>
            </a:r>
          </a:p>
        </p:txBody>
      </p:sp>
      <p:sp>
        <p:nvSpPr>
          <p:cNvPr id="22" name="TextBox 21">
            <a:extLst>
              <a:ext uri="{FF2B5EF4-FFF2-40B4-BE49-F238E27FC236}">
                <a16:creationId xmlns:a16="http://schemas.microsoft.com/office/drawing/2014/main" id="{E648B37E-4992-EAE6-943B-55BC428BBE3B}"/>
              </a:ext>
            </a:extLst>
          </p:cNvPr>
          <p:cNvSpPr txBox="1"/>
          <p:nvPr/>
        </p:nvSpPr>
        <p:spPr>
          <a:xfrm>
            <a:off x="1788778" y="3776356"/>
            <a:ext cx="3229012" cy="2677656"/>
          </a:xfrm>
          <a:prstGeom prst="rect">
            <a:avLst/>
          </a:prstGeom>
          <a:noFill/>
        </p:spPr>
        <p:txBody>
          <a:bodyPr wrap="square">
            <a:spAutoFit/>
          </a:bodyPr>
          <a:lstStyle/>
          <a:p>
            <a:pPr defTabSz="800100">
              <a:spcBef>
                <a:spcPct val="0"/>
              </a:spcBef>
              <a:spcAft>
                <a:spcPts val="1200"/>
              </a:spcAft>
              <a:defRPr/>
            </a:pPr>
            <a:r>
              <a:rPr lang="en-US" sz="2000" b="1"/>
              <a:t>Plan ahead</a:t>
            </a:r>
          </a:p>
          <a:p>
            <a:pPr defTabSz="800100">
              <a:spcBef>
                <a:spcPct val="0"/>
              </a:spcBef>
              <a:spcAft>
                <a:spcPts val="1200"/>
              </a:spcAft>
              <a:defRPr/>
            </a:pPr>
            <a:endParaRPr lang="en-US" sz="2000" b="1"/>
          </a:p>
          <a:p>
            <a:pPr defTabSz="800100">
              <a:spcBef>
                <a:spcPct val="0"/>
              </a:spcBef>
              <a:spcAft>
                <a:spcPts val="1200"/>
              </a:spcAft>
              <a:defRPr/>
            </a:pPr>
            <a:r>
              <a:rPr lang="en-US" sz="2000" b="1"/>
              <a:t>Prepare</a:t>
            </a:r>
          </a:p>
          <a:p>
            <a:pPr defTabSz="800100">
              <a:spcBef>
                <a:spcPct val="0"/>
              </a:spcBef>
              <a:spcAft>
                <a:spcPts val="1200"/>
              </a:spcAft>
              <a:defRPr/>
            </a:pPr>
            <a:endParaRPr lang="en-US" sz="2000" b="1"/>
          </a:p>
          <a:p>
            <a:pPr defTabSz="800100">
              <a:spcBef>
                <a:spcPct val="0"/>
              </a:spcBef>
              <a:spcAft>
                <a:spcPts val="1200"/>
              </a:spcAft>
              <a:defRPr/>
            </a:pPr>
            <a:r>
              <a:rPr lang="en-US" sz="2000" b="1"/>
              <a:t>Promote</a:t>
            </a:r>
            <a:endParaRPr lang="en-US" sz="2000" b="1">
              <a:cs typeface="Calibri"/>
            </a:endParaRPr>
          </a:p>
          <a:p>
            <a:pPr defTabSz="800100">
              <a:spcBef>
                <a:spcPct val="0"/>
              </a:spcBef>
              <a:spcAft>
                <a:spcPts val="1200"/>
              </a:spcAft>
              <a:defRPr/>
            </a:pPr>
            <a:endParaRPr lang="en-US" sz="1800" b="1"/>
          </a:p>
        </p:txBody>
      </p:sp>
      <p:sp>
        <p:nvSpPr>
          <p:cNvPr id="4" name="TextBox 3">
            <a:extLst>
              <a:ext uri="{FF2B5EF4-FFF2-40B4-BE49-F238E27FC236}">
                <a16:creationId xmlns:a16="http://schemas.microsoft.com/office/drawing/2014/main" id="{3B0650F2-63F1-A1D5-64DA-7E57CC5CDCDC}"/>
              </a:ext>
            </a:extLst>
          </p:cNvPr>
          <p:cNvSpPr txBox="1"/>
          <p:nvPr/>
        </p:nvSpPr>
        <p:spPr>
          <a:xfrm>
            <a:off x="7646652" y="3747780"/>
            <a:ext cx="4344178" cy="2985433"/>
          </a:xfrm>
          <a:prstGeom prst="rect">
            <a:avLst/>
          </a:prstGeom>
          <a:noFill/>
        </p:spPr>
        <p:txBody>
          <a:bodyPr wrap="square">
            <a:spAutoFit/>
          </a:bodyPr>
          <a:lstStyle/>
          <a:p>
            <a:r>
              <a:rPr lang="en-US" sz="2000" b="1"/>
              <a:t>Talk about Humana/Medicare upon meeting a prospect</a:t>
            </a:r>
            <a:endParaRPr lang="en-US" sz="2000" b="1">
              <a:cs typeface="Calibri"/>
            </a:endParaRPr>
          </a:p>
          <a:p>
            <a:pPr defTabSz="800100">
              <a:spcBef>
                <a:spcPct val="0"/>
              </a:spcBef>
              <a:spcAft>
                <a:spcPts val="1200"/>
              </a:spcAft>
              <a:defRPr/>
            </a:pPr>
            <a:endParaRPr lang="en-US" sz="1800" b="1"/>
          </a:p>
          <a:p>
            <a:pPr defTabSz="800100">
              <a:spcBef>
                <a:spcPct val="0"/>
              </a:spcBef>
              <a:spcAft>
                <a:spcPts val="1200"/>
              </a:spcAft>
              <a:defRPr/>
            </a:pPr>
            <a:r>
              <a:rPr lang="en-US" sz="1800" b="1"/>
              <a:t>Discuss Humana/Medicare information without obtaining a Scope Of Appointment</a:t>
            </a:r>
            <a:endParaRPr lang="en-US" sz="1800" b="1">
              <a:cs typeface="Calibri"/>
            </a:endParaRPr>
          </a:p>
          <a:p>
            <a:pPr defTabSz="800100">
              <a:spcBef>
                <a:spcPct val="0"/>
              </a:spcBef>
              <a:spcAft>
                <a:spcPts val="1200"/>
              </a:spcAft>
              <a:defRPr/>
            </a:pPr>
            <a:endParaRPr lang="en-US" b="1"/>
          </a:p>
          <a:p>
            <a:pPr defTabSz="800100">
              <a:spcBef>
                <a:spcPct val="0"/>
              </a:spcBef>
              <a:spcAft>
                <a:spcPts val="1200"/>
              </a:spcAft>
              <a:defRPr/>
            </a:pPr>
            <a:r>
              <a:rPr lang="en-US" sz="1800" b="1"/>
              <a:t>Contact referrals</a:t>
            </a:r>
          </a:p>
          <a:p>
            <a:pPr defTabSz="800100">
              <a:spcBef>
                <a:spcPct val="0"/>
              </a:spcBef>
              <a:spcAft>
                <a:spcPts val="1200"/>
              </a:spcAft>
              <a:defRPr/>
            </a:pPr>
            <a:endParaRPr lang="en-US" sz="1800"/>
          </a:p>
        </p:txBody>
      </p:sp>
      <p:pic>
        <p:nvPicPr>
          <p:cNvPr id="6" name="Graphic 5" descr="No sign with solid fill">
            <a:extLst>
              <a:ext uri="{FF2B5EF4-FFF2-40B4-BE49-F238E27FC236}">
                <a16:creationId xmlns:a16="http://schemas.microsoft.com/office/drawing/2014/main" id="{BBB2BA2F-EC85-5B16-D2E7-073AD54D20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31712" y="3747780"/>
            <a:ext cx="610060" cy="610060"/>
          </a:xfrm>
          <a:prstGeom prst="rect">
            <a:avLst/>
          </a:prstGeom>
        </p:spPr>
      </p:pic>
      <p:pic>
        <p:nvPicPr>
          <p:cNvPr id="7" name="Graphic 6" descr="No sign with solid fill">
            <a:extLst>
              <a:ext uri="{FF2B5EF4-FFF2-40B4-BE49-F238E27FC236}">
                <a16:creationId xmlns:a16="http://schemas.microsoft.com/office/drawing/2014/main" id="{A83700A8-F9F5-3C9E-4EC2-187160042C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41283" y="4782259"/>
            <a:ext cx="610060" cy="610060"/>
          </a:xfrm>
          <a:prstGeom prst="rect">
            <a:avLst/>
          </a:prstGeom>
        </p:spPr>
      </p:pic>
      <p:pic>
        <p:nvPicPr>
          <p:cNvPr id="8" name="Graphic 7" descr="No sign with solid fill">
            <a:extLst>
              <a:ext uri="{FF2B5EF4-FFF2-40B4-BE49-F238E27FC236}">
                <a16:creationId xmlns:a16="http://schemas.microsoft.com/office/drawing/2014/main" id="{504B2AC4-6799-6313-6CE9-83AE5EFE7A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31712" y="5799641"/>
            <a:ext cx="610060" cy="610060"/>
          </a:xfrm>
          <a:prstGeom prst="rect">
            <a:avLst/>
          </a:prstGeom>
        </p:spPr>
      </p:pic>
      <p:pic>
        <p:nvPicPr>
          <p:cNvPr id="9" name="Graphic 8" descr="Checkbox Checked with solid fill">
            <a:extLst>
              <a:ext uri="{FF2B5EF4-FFF2-40B4-BE49-F238E27FC236}">
                <a16:creationId xmlns:a16="http://schemas.microsoft.com/office/drawing/2014/main" id="{9AC917F7-CE55-003A-9057-30BFCAD7498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0653" y="3518921"/>
            <a:ext cx="914400" cy="914400"/>
          </a:xfrm>
          <a:prstGeom prst="rect">
            <a:avLst/>
          </a:prstGeom>
        </p:spPr>
      </p:pic>
      <p:pic>
        <p:nvPicPr>
          <p:cNvPr id="10" name="Graphic 9" descr="Checkbox Checked with solid fill">
            <a:extLst>
              <a:ext uri="{FF2B5EF4-FFF2-40B4-BE49-F238E27FC236}">
                <a16:creationId xmlns:a16="http://schemas.microsoft.com/office/drawing/2014/main" id="{6710E7EC-9898-56FA-6131-F69127F072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50950" y="1018639"/>
            <a:ext cx="2104667" cy="2104667"/>
          </a:xfrm>
          <a:prstGeom prst="rect">
            <a:avLst/>
          </a:prstGeom>
        </p:spPr>
      </p:pic>
      <p:pic>
        <p:nvPicPr>
          <p:cNvPr id="11" name="Graphic 10" descr="No sign with solid fill">
            <a:extLst>
              <a:ext uri="{FF2B5EF4-FFF2-40B4-BE49-F238E27FC236}">
                <a16:creationId xmlns:a16="http://schemas.microsoft.com/office/drawing/2014/main" id="{ABC4E339-61F1-76A0-361D-09B06B7F02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44445" y="1251609"/>
            <a:ext cx="1397877" cy="1397877"/>
          </a:xfrm>
          <a:prstGeom prst="rect">
            <a:avLst/>
          </a:prstGeom>
        </p:spPr>
      </p:pic>
      <p:pic>
        <p:nvPicPr>
          <p:cNvPr id="12" name="Graphic 11" descr="Checkbox Checked with solid fill">
            <a:extLst>
              <a:ext uri="{FF2B5EF4-FFF2-40B4-BE49-F238E27FC236}">
                <a16:creationId xmlns:a16="http://schemas.microsoft.com/office/drawing/2014/main" id="{3FC0D0C8-02BB-6CAF-450A-3DBD06980C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0653" y="4419034"/>
            <a:ext cx="914400" cy="914400"/>
          </a:xfrm>
          <a:prstGeom prst="rect">
            <a:avLst/>
          </a:prstGeom>
        </p:spPr>
      </p:pic>
      <p:pic>
        <p:nvPicPr>
          <p:cNvPr id="13" name="Graphic 12" descr="Checkbox Checked with solid fill">
            <a:extLst>
              <a:ext uri="{FF2B5EF4-FFF2-40B4-BE49-F238E27FC236}">
                <a16:creationId xmlns:a16="http://schemas.microsoft.com/office/drawing/2014/main" id="{939500B7-F865-5600-68BF-8FCEF8CF74C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0653" y="5333434"/>
            <a:ext cx="914400" cy="914400"/>
          </a:xfrm>
          <a:prstGeom prst="rect">
            <a:avLst/>
          </a:prstGeom>
        </p:spPr>
      </p:pic>
    </p:spTree>
    <p:extLst>
      <p:ext uri="{BB962C8B-B14F-4D97-AF65-F5344CB8AC3E}">
        <p14:creationId xmlns:p14="http://schemas.microsoft.com/office/powerpoint/2010/main" val="1334450409"/>
      </p:ext>
    </p:extLst>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951" b="2951"/>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n-US"/>
              <a:t>Different strategies for grassroots audiences</a:t>
            </a:r>
          </a:p>
        </p:txBody>
      </p:sp>
    </p:spTree>
    <p:extLst>
      <p:ext uri="{BB962C8B-B14F-4D97-AF65-F5344CB8AC3E}">
        <p14:creationId xmlns:p14="http://schemas.microsoft.com/office/powerpoint/2010/main" val="1948718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579546"/>
            <a:ext cx="6737818" cy="1398494"/>
          </a:xfrm>
        </p:spPr>
        <p:txBody>
          <a:bodyPr/>
          <a:lstStyle/>
          <a:p>
            <a:r>
              <a:rPr lang="en-US" sz="4000">
                <a:solidFill>
                  <a:schemeClr val="tx2"/>
                </a:solidFill>
              </a:rPr>
              <a:t>Different Medicare </a:t>
            </a:r>
            <a:br>
              <a:rPr lang="en-US" sz="4000">
                <a:solidFill>
                  <a:schemeClr val="tx2"/>
                </a:solidFill>
              </a:rPr>
            </a:br>
            <a:r>
              <a:rPr lang="en-US" sz="4000">
                <a:solidFill>
                  <a:schemeClr val="tx2"/>
                </a:solidFill>
              </a:rPr>
              <a:t>audiences need different grassroots approaches</a:t>
            </a:r>
            <a:endParaRPr lang="en-US" sz="4000" b="1">
              <a:solidFill>
                <a:schemeClr val="tx2"/>
              </a:solidFill>
            </a:endParaRP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26347" r="26347"/>
          <a:stretch/>
        </p:blipFill>
        <p:spPr>
          <a:xfrm>
            <a:off x="7329488" y="0"/>
            <a:ext cx="4862512" cy="6858000"/>
          </a:xfrm>
        </p:spPr>
      </p:pic>
      <p:sp>
        <p:nvSpPr>
          <p:cNvPr id="2" name="TextBox 1">
            <a:extLst>
              <a:ext uri="{FF2B5EF4-FFF2-40B4-BE49-F238E27FC236}">
                <a16:creationId xmlns:a16="http://schemas.microsoft.com/office/drawing/2014/main" id="{49519053-3F2A-7430-46F4-DD67125DE1F6}"/>
              </a:ext>
            </a:extLst>
          </p:cNvPr>
          <p:cNvSpPr txBox="1"/>
          <p:nvPr/>
        </p:nvSpPr>
        <p:spPr>
          <a:xfrm>
            <a:off x="732674" y="2395876"/>
            <a:ext cx="6134290" cy="1200329"/>
          </a:xfrm>
          <a:prstGeom prst="rect">
            <a:avLst/>
          </a:prstGeom>
          <a:noFill/>
        </p:spPr>
        <p:txBody>
          <a:bodyPr wrap="square">
            <a:spAutoFit/>
          </a:bodyPr>
          <a:lstStyle/>
          <a:p>
            <a:r>
              <a:rPr lang="en-US" sz="2400">
                <a:solidFill>
                  <a:schemeClr val="tx2"/>
                </a:solidFill>
              </a:rPr>
              <a:t>Position your messaging in different ways </a:t>
            </a:r>
          </a:p>
          <a:p>
            <a:r>
              <a:rPr lang="en-US" sz="2400">
                <a:solidFill>
                  <a:schemeClr val="tx2"/>
                </a:solidFill>
              </a:rPr>
              <a:t>to engage different types of Medicare-eligible beneficiaries.</a:t>
            </a:r>
          </a:p>
        </p:txBody>
      </p:sp>
      <p:sp>
        <p:nvSpPr>
          <p:cNvPr id="4" name="TextBox 3">
            <a:extLst>
              <a:ext uri="{FF2B5EF4-FFF2-40B4-BE49-F238E27FC236}">
                <a16:creationId xmlns:a16="http://schemas.microsoft.com/office/drawing/2014/main" id="{1F7C1722-AE4D-E66E-AFF9-63902991DE9E}"/>
              </a:ext>
            </a:extLst>
          </p:cNvPr>
          <p:cNvSpPr txBox="1"/>
          <p:nvPr/>
        </p:nvSpPr>
        <p:spPr>
          <a:xfrm>
            <a:off x="732675" y="3853301"/>
            <a:ext cx="6134290" cy="1384995"/>
          </a:xfrm>
          <a:prstGeom prst="rect">
            <a:avLst/>
          </a:prstGeom>
          <a:noFill/>
        </p:spPr>
        <p:txBody>
          <a:bodyPr wrap="square">
            <a:spAutoFit/>
          </a:bodyPr>
          <a:lstStyle/>
          <a:p>
            <a:r>
              <a:rPr lang="en-US" sz="2800" i="1">
                <a:solidFill>
                  <a:schemeClr val="bg2"/>
                </a:solidFill>
              </a:rPr>
              <a:t>“It’s not being across the table from prospects. It’s being next to them.” – Tony Kenward, independent agent</a:t>
            </a:r>
          </a:p>
        </p:txBody>
      </p:sp>
      <p:sp>
        <p:nvSpPr>
          <p:cNvPr id="5" name="TextBox 4">
            <a:extLst>
              <a:ext uri="{FF2B5EF4-FFF2-40B4-BE49-F238E27FC236}">
                <a16:creationId xmlns:a16="http://schemas.microsoft.com/office/drawing/2014/main" id="{48F9CB8E-87C7-57E5-73CF-E1FA8B65CB43}"/>
              </a:ext>
            </a:extLst>
          </p:cNvPr>
          <p:cNvSpPr txBox="1"/>
          <p:nvPr/>
        </p:nvSpPr>
        <p:spPr>
          <a:xfrm>
            <a:off x="732674" y="5456024"/>
            <a:ext cx="5811001" cy="523220"/>
          </a:xfrm>
          <a:prstGeom prst="rect">
            <a:avLst/>
          </a:prstGeom>
          <a:noFill/>
        </p:spPr>
        <p:txBody>
          <a:bodyPr wrap="square">
            <a:spAutoFit/>
          </a:bodyPr>
          <a:lstStyle/>
          <a:p>
            <a:r>
              <a:rPr lang="en-US" sz="2800"/>
              <a:t>Tap into people’s wants and needs</a:t>
            </a:r>
          </a:p>
        </p:txBody>
      </p:sp>
      <p:sp>
        <p:nvSpPr>
          <p:cNvPr id="6" name="TextBox 5">
            <a:extLst>
              <a:ext uri="{FF2B5EF4-FFF2-40B4-BE49-F238E27FC236}">
                <a16:creationId xmlns:a16="http://schemas.microsoft.com/office/drawing/2014/main" id="{19499F65-4645-1FD6-0D72-E57B03DFABEC}"/>
              </a:ext>
            </a:extLst>
          </p:cNvPr>
          <p:cNvSpPr txBox="1"/>
          <p:nvPr/>
        </p:nvSpPr>
        <p:spPr>
          <a:xfrm>
            <a:off x="221257"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655237367"/>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DC330-32E6-3543-9AD6-19A015BCD44F}"/>
              </a:ext>
            </a:extLst>
          </p:cNvPr>
          <p:cNvSpPr>
            <a:spLocks noGrp="1"/>
          </p:cNvSpPr>
          <p:nvPr>
            <p:ph type="title"/>
          </p:nvPr>
        </p:nvSpPr>
        <p:spPr>
          <a:xfrm>
            <a:off x="1524000" y="377049"/>
            <a:ext cx="11137392" cy="603504"/>
          </a:xfrm>
          <a:prstGeom prst="rect">
            <a:avLst/>
          </a:prstGeom>
        </p:spPr>
        <p:txBody>
          <a:bodyPr anchor="t"/>
          <a:lstStyle/>
          <a:p>
            <a:r>
              <a:rPr lang="en-US"/>
              <a:t>Today’s speakers</a:t>
            </a:r>
            <a:endParaRPr lang="en-US">
              <a:solidFill>
                <a:srgbClr val="5C9A1B"/>
              </a:solidFill>
            </a:endParaRPr>
          </a:p>
        </p:txBody>
      </p:sp>
      <p:sp>
        <p:nvSpPr>
          <p:cNvPr id="3" name="Text Placeholder 2">
            <a:extLst>
              <a:ext uri="{FF2B5EF4-FFF2-40B4-BE49-F238E27FC236}">
                <a16:creationId xmlns:a16="http://schemas.microsoft.com/office/drawing/2014/main" id="{8F5A9A20-92BF-7B46-9DE6-CD031B235D90}"/>
              </a:ext>
            </a:extLst>
          </p:cNvPr>
          <p:cNvSpPr>
            <a:spLocks noGrp="1"/>
          </p:cNvSpPr>
          <p:nvPr>
            <p:ph type="body" sz="quarter" idx="15"/>
          </p:nvPr>
        </p:nvSpPr>
        <p:spPr>
          <a:xfrm>
            <a:off x="2195412" y="3968984"/>
            <a:ext cx="3415207" cy="1599243"/>
          </a:xfrm>
        </p:spPr>
        <p:txBody>
          <a:bodyPr/>
          <a:lstStyle/>
          <a:p>
            <a:r>
              <a:rPr lang="en-US">
                <a:solidFill>
                  <a:srgbClr val="5C9A1B"/>
                </a:solidFill>
              </a:rPr>
              <a:t>Joe </a:t>
            </a:r>
            <a:r>
              <a:rPr lang="en-US" err="1">
                <a:solidFill>
                  <a:srgbClr val="5C9A1B"/>
                </a:solidFill>
              </a:rPr>
              <a:t>Kathrein</a:t>
            </a:r>
            <a:endParaRPr lang="en-US">
              <a:solidFill>
                <a:srgbClr val="5C9A1B"/>
              </a:solidFill>
            </a:endParaRPr>
          </a:p>
          <a:p>
            <a:pPr lvl="1"/>
            <a:r>
              <a:rPr lang="en-US">
                <a:solidFill>
                  <a:srgbClr val="3A3B3C"/>
                </a:solidFill>
              </a:rPr>
              <a:t>Independent Agent</a:t>
            </a:r>
            <a:endParaRPr lang="en-US">
              <a:solidFill>
                <a:srgbClr val="3A3B3C"/>
              </a:solidFill>
              <a:cs typeface="Calibri" panose="020F0502020204030204"/>
            </a:endParaRPr>
          </a:p>
        </p:txBody>
      </p:sp>
      <p:sp>
        <p:nvSpPr>
          <p:cNvPr id="4" name="Text Placeholder 3">
            <a:extLst>
              <a:ext uri="{FF2B5EF4-FFF2-40B4-BE49-F238E27FC236}">
                <a16:creationId xmlns:a16="http://schemas.microsoft.com/office/drawing/2014/main" id="{92A39347-A2C0-804B-9E1B-DA1D41E0364C}"/>
              </a:ext>
            </a:extLst>
          </p:cNvPr>
          <p:cNvSpPr>
            <a:spLocks noGrp="1"/>
          </p:cNvSpPr>
          <p:nvPr>
            <p:ph type="body" sz="quarter" idx="16"/>
          </p:nvPr>
        </p:nvSpPr>
        <p:spPr>
          <a:xfrm>
            <a:off x="6581383" y="3968984"/>
            <a:ext cx="3415207" cy="1599243"/>
          </a:xfrm>
        </p:spPr>
        <p:txBody>
          <a:bodyPr/>
          <a:lstStyle/>
          <a:p>
            <a:r>
              <a:rPr lang="en-US">
                <a:solidFill>
                  <a:srgbClr val="5C9A1B"/>
                </a:solidFill>
              </a:rPr>
              <a:t>April Wahl</a:t>
            </a:r>
          </a:p>
          <a:p>
            <a:pPr lvl="1"/>
            <a:r>
              <a:rPr lang="en-US">
                <a:solidFill>
                  <a:srgbClr val="3A3B3C"/>
                </a:solidFill>
              </a:rPr>
              <a:t>Broker Relationship Executive</a:t>
            </a:r>
          </a:p>
        </p:txBody>
      </p:sp>
      <p:sp>
        <p:nvSpPr>
          <p:cNvPr id="16" name="Slide Number Placeholder 15">
            <a:extLst>
              <a:ext uri="{FF2B5EF4-FFF2-40B4-BE49-F238E27FC236}">
                <a16:creationId xmlns:a16="http://schemas.microsoft.com/office/drawing/2014/main" id="{F4D95F83-D6E7-BB44-9148-240F52F05BD3}"/>
              </a:ext>
            </a:extLst>
          </p:cNvPr>
          <p:cNvSpPr>
            <a:spLocks noGrp="1"/>
          </p:cNvSpPr>
          <p:nvPr>
            <p:ph type="sldNum" sz="quarter" idx="18"/>
          </p:nvPr>
        </p:nvSpPr>
        <p:spPr/>
        <p:txBody>
          <a:bodyPr/>
          <a:lstStyle/>
          <a:p>
            <a:r>
              <a:rPr lang="en-US" b="1">
                <a:solidFill>
                  <a:schemeClr val="accent1"/>
                </a:solidFill>
              </a:rPr>
              <a:t>|</a:t>
            </a:r>
            <a:r>
              <a:rPr lang="en-US"/>
              <a:t> </a:t>
            </a:r>
            <a:endParaRPr lang="en-US">
              <a:solidFill>
                <a:schemeClr val="tx1"/>
              </a:solidFill>
            </a:endParaRPr>
          </a:p>
        </p:txBody>
      </p:sp>
      <p:pic>
        <p:nvPicPr>
          <p:cNvPr id="6" name="Picture 5">
            <a:extLst>
              <a:ext uri="{FF2B5EF4-FFF2-40B4-BE49-F238E27FC236}">
                <a16:creationId xmlns:a16="http://schemas.microsoft.com/office/drawing/2014/main" id="{BF3104FE-6A9D-3643-A90F-935D00B4B6F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800" y="228600"/>
            <a:ext cx="685800" cy="685800"/>
          </a:xfrm>
          <a:prstGeom prst="rect">
            <a:avLst/>
          </a:prstGeom>
        </p:spPr>
      </p:pic>
      <p:sp>
        <p:nvSpPr>
          <p:cNvPr id="5" name="TextBox 4">
            <a:extLst>
              <a:ext uri="{FF2B5EF4-FFF2-40B4-BE49-F238E27FC236}">
                <a16:creationId xmlns:a16="http://schemas.microsoft.com/office/drawing/2014/main" id="{8EBD0CD0-8C96-9450-31E9-7C551E24A170}"/>
              </a:ext>
            </a:extLst>
          </p:cNvPr>
          <p:cNvSpPr txBox="1"/>
          <p:nvPr/>
        </p:nvSpPr>
        <p:spPr>
          <a:xfrm>
            <a:off x="358928" y="6493607"/>
            <a:ext cx="4401520" cy="276999"/>
          </a:xfrm>
          <a:prstGeom prst="rect">
            <a:avLst/>
          </a:prstGeom>
          <a:noFill/>
        </p:spPr>
        <p:txBody>
          <a:bodyPr wrap="square" rtlCol="0">
            <a:spAutoFit/>
          </a:bodyPr>
          <a:lstStyle/>
          <a:p>
            <a:r>
              <a:rPr lang="en-US" sz="1200"/>
              <a:t>For agent use only. Confidential and proprietary. Do not distribute.</a:t>
            </a:r>
          </a:p>
        </p:txBody>
      </p:sp>
      <p:pic>
        <p:nvPicPr>
          <p:cNvPr id="7" name="Picture 7" descr="A person standing in front of a brick wall&#10;&#10;Description automatically generated">
            <a:extLst>
              <a:ext uri="{FF2B5EF4-FFF2-40B4-BE49-F238E27FC236}">
                <a16:creationId xmlns:a16="http://schemas.microsoft.com/office/drawing/2014/main" id="{D68A02D8-CC37-F7ED-B62E-1F89604CEB0E}"/>
              </a:ext>
            </a:extLst>
          </p:cNvPr>
          <p:cNvPicPr>
            <a:picLocks noChangeAspect="1"/>
          </p:cNvPicPr>
          <p:nvPr/>
        </p:nvPicPr>
        <p:blipFill rotWithShape="1">
          <a:blip r:embed="rId5"/>
          <a:srcRect l="33395" t="6471" r="35510" b="45675"/>
          <a:stretch/>
        </p:blipFill>
        <p:spPr>
          <a:xfrm>
            <a:off x="7140686" y="1483800"/>
            <a:ext cx="2296599" cy="2363650"/>
          </a:xfrm>
          <a:prstGeom prst="rect">
            <a:avLst/>
          </a:prstGeom>
        </p:spPr>
      </p:pic>
      <p:pic>
        <p:nvPicPr>
          <p:cNvPr id="10" name="Picture 10">
            <a:extLst>
              <a:ext uri="{FF2B5EF4-FFF2-40B4-BE49-F238E27FC236}">
                <a16:creationId xmlns:a16="http://schemas.microsoft.com/office/drawing/2014/main" id="{E3749BF6-C53A-9204-F248-6569029EB3E7}"/>
              </a:ext>
            </a:extLst>
          </p:cNvPr>
          <p:cNvPicPr>
            <a:picLocks noGrp="1" noChangeAspect="1"/>
          </p:cNvPicPr>
          <p:nvPr>
            <p:ph type="pic" sz="quarter" idx="12"/>
          </p:nvPr>
        </p:nvPicPr>
        <p:blipFill rotWithShape="1">
          <a:blip r:embed="rId6"/>
          <a:srcRect l="11364" r="11364"/>
          <a:stretch/>
        </p:blipFill>
        <p:spPr>
          <a:xfrm>
            <a:off x="2753409" y="1550851"/>
            <a:ext cx="2296599" cy="2296599"/>
          </a:xfrm>
        </p:spPr>
      </p:pic>
    </p:spTree>
    <p:extLst>
      <p:ext uri="{BB962C8B-B14F-4D97-AF65-F5344CB8AC3E}">
        <p14:creationId xmlns:p14="http://schemas.microsoft.com/office/powerpoint/2010/main" val="2475893836"/>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n-US" sz="4000"/>
              <a:t>Understanding your Dual Eligible Special Needs plan (DSNP) audience</a:t>
            </a:r>
            <a:endParaRPr lang="en-US" sz="4000">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graphicFrame>
        <p:nvGraphicFramePr>
          <p:cNvPr id="2" name="Table 6">
            <a:extLst>
              <a:ext uri="{FF2B5EF4-FFF2-40B4-BE49-F238E27FC236}">
                <a16:creationId xmlns:a16="http://schemas.microsoft.com/office/drawing/2014/main" id="{0A0D6B26-3A68-F744-F33E-C0446DF2506E}"/>
              </a:ext>
            </a:extLst>
          </p:cNvPr>
          <p:cNvGraphicFramePr>
            <a:graphicFrameLocks noGrp="1"/>
          </p:cNvGraphicFramePr>
          <p:nvPr>
            <p:extLst>
              <p:ext uri="{D42A27DB-BD31-4B8C-83A1-F6EECF244321}">
                <p14:modId xmlns:p14="http://schemas.microsoft.com/office/powerpoint/2010/main" val="3043111904"/>
              </p:ext>
            </p:extLst>
          </p:nvPr>
        </p:nvGraphicFramePr>
        <p:xfrm>
          <a:off x="685800" y="1853088"/>
          <a:ext cx="10842926" cy="4263270"/>
        </p:xfrm>
        <a:graphic>
          <a:graphicData uri="http://schemas.openxmlformats.org/drawingml/2006/table">
            <a:tbl>
              <a:tblPr firstRow="1" bandRow="1">
                <a:tableStyleId>{5C22544A-7EE6-4342-B048-85BDC9FD1C3A}</a:tableStyleId>
              </a:tblPr>
              <a:tblGrid>
                <a:gridCol w="5421463">
                  <a:extLst>
                    <a:ext uri="{9D8B030D-6E8A-4147-A177-3AD203B41FA5}">
                      <a16:colId xmlns:a16="http://schemas.microsoft.com/office/drawing/2014/main" val="4273843420"/>
                    </a:ext>
                  </a:extLst>
                </a:gridCol>
                <a:gridCol w="5421463">
                  <a:extLst>
                    <a:ext uri="{9D8B030D-6E8A-4147-A177-3AD203B41FA5}">
                      <a16:colId xmlns:a16="http://schemas.microsoft.com/office/drawing/2014/main" val="3996539249"/>
                    </a:ext>
                  </a:extLst>
                </a:gridCol>
              </a:tblGrid>
              <a:tr h="791170">
                <a:tc>
                  <a:txBody>
                    <a:bodyPr/>
                    <a:lstStyle/>
                    <a:p>
                      <a:r>
                        <a:rPr lang="en-US">
                          <a:solidFill>
                            <a:schemeClr val="tx2"/>
                          </a:solidFill>
                        </a:rPr>
                        <a:t>Things to consider</a:t>
                      </a:r>
                    </a:p>
                  </a:txBody>
                  <a:tcPr marL="274320" anchor="ctr"/>
                </a:tc>
                <a:tc>
                  <a:txBody>
                    <a:bodyPr/>
                    <a:lstStyle/>
                    <a:p>
                      <a:r>
                        <a:rPr lang="en-US">
                          <a:solidFill>
                            <a:schemeClr val="tx2"/>
                          </a:solidFill>
                        </a:rPr>
                        <a:t>How to reach them</a:t>
                      </a:r>
                    </a:p>
                  </a:txBody>
                  <a:tcPr marL="274320" anchor="ctr"/>
                </a:tc>
                <a:extLst>
                  <a:ext uri="{0D108BD9-81ED-4DB2-BD59-A6C34878D82A}">
                    <a16:rowId xmlns:a16="http://schemas.microsoft.com/office/drawing/2014/main" val="2084872032"/>
                  </a:ext>
                </a:extLst>
              </a:tr>
              <a:tr h="7911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Can be low-income and elderly and/or disabled.</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Listen to people’s stories—don’t just try to “sell” them.</a:t>
                      </a:r>
                    </a:p>
                    <a:p>
                      <a:endParaRPr lang="en-US" sz="1400"/>
                    </a:p>
                  </a:txBody>
                  <a:tcPr marL="274320">
                    <a:solidFill>
                      <a:schemeClr val="bg1">
                        <a:alpha val="30000"/>
                      </a:schemeClr>
                    </a:solidFill>
                  </a:tcPr>
                </a:tc>
                <a:extLst>
                  <a:ext uri="{0D108BD9-81ED-4DB2-BD59-A6C34878D82A}">
                    <a16:rowId xmlns:a16="http://schemas.microsoft.com/office/drawing/2014/main" val="2447493664"/>
                  </a:ext>
                </a:extLst>
              </a:tr>
              <a:tr h="7911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May have unique healthcare challenges or need a higher level of care.</a:t>
                      </a:r>
                      <a:r>
                        <a:rPr lang="en-US" sz="1400" baseline="30000"/>
                        <a:t>7</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Demonstrate your commitment to their wellbeing without being condescending or judgmental. </a:t>
                      </a:r>
                    </a:p>
                    <a:p>
                      <a:endParaRPr lang="en-US" sz="1400"/>
                    </a:p>
                  </a:txBody>
                  <a:tcPr marL="274320">
                    <a:solidFill>
                      <a:schemeClr val="bg1">
                        <a:alpha val="30000"/>
                      </a:schemeClr>
                    </a:solidFill>
                  </a:tcPr>
                </a:tc>
                <a:extLst>
                  <a:ext uri="{0D108BD9-81ED-4DB2-BD59-A6C34878D82A}">
                    <a16:rowId xmlns:a16="http://schemas.microsoft.com/office/drawing/2014/main" val="3256899697"/>
                  </a:ext>
                </a:extLst>
              </a:tr>
              <a:tr h="7911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May have one or more social determinants of health (</a:t>
                      </a:r>
                      <a:r>
                        <a:rPr lang="en-US" sz="1400" err="1"/>
                        <a:t>SDoHs</a:t>
                      </a:r>
                      <a:r>
                        <a:rPr lang="en-US" sz="1400"/>
                        <a:t>), such as food insecurity, transportation barriers or loneliness and social isolation.</a:t>
                      </a:r>
                      <a:r>
                        <a:rPr lang="en-US" sz="1400" baseline="30000"/>
                        <a:t>8</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Set up a booth or table in local businesses that might be frequented by low-income or elderly individuals (Walmart, dollar stores, laundromats, convenience stores, free health clinics).</a:t>
                      </a:r>
                    </a:p>
                  </a:txBody>
                  <a:tcPr marL="274320">
                    <a:solidFill>
                      <a:schemeClr val="bg1">
                        <a:alpha val="30000"/>
                      </a:schemeClr>
                    </a:solidFill>
                  </a:tcPr>
                </a:tc>
                <a:extLst>
                  <a:ext uri="{0D108BD9-81ED-4DB2-BD59-A6C34878D82A}">
                    <a16:rowId xmlns:a16="http://schemas.microsoft.com/office/drawing/2014/main" val="3404433901"/>
                  </a:ext>
                </a:extLst>
              </a:tr>
              <a:tr h="7911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Can often feel unheard, marginalized or “less-than” when it comes to receiving healthcare.</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Leave business cards, brochures and other Humana-approved informational materials with social workers, community outreach programs and other organizations that provide free and reduced-cost services.</a:t>
                      </a:r>
                    </a:p>
                  </a:txBody>
                  <a:tcPr marL="274320">
                    <a:solidFill>
                      <a:schemeClr val="bg1">
                        <a:alpha val="30000"/>
                      </a:schemeClr>
                    </a:solidFill>
                  </a:tcPr>
                </a:tc>
                <a:extLst>
                  <a:ext uri="{0D108BD9-81ED-4DB2-BD59-A6C34878D82A}">
                    <a16:rowId xmlns:a16="http://schemas.microsoft.com/office/drawing/2014/main" val="1558764067"/>
                  </a:ext>
                </a:extLst>
              </a:tr>
            </a:tbl>
          </a:graphicData>
        </a:graphic>
      </p:graphicFrame>
      <p:sp>
        <p:nvSpPr>
          <p:cNvPr id="4" name="Slide Number Placeholder 3">
            <a:extLst>
              <a:ext uri="{FF2B5EF4-FFF2-40B4-BE49-F238E27FC236}">
                <a16:creationId xmlns:a16="http://schemas.microsoft.com/office/drawing/2014/main" id="{DC52CAD1-7BE7-54FC-446E-7A2F24002272}"/>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20</a:t>
            </a:fld>
            <a:endParaRPr lang="en-US" sz="1200"/>
          </a:p>
        </p:txBody>
      </p:sp>
    </p:spTree>
    <p:extLst>
      <p:ext uri="{BB962C8B-B14F-4D97-AF65-F5344CB8AC3E}">
        <p14:creationId xmlns:p14="http://schemas.microsoft.com/office/powerpoint/2010/main" val="36036290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n-US" sz="4000"/>
              <a:t>Understanding your Medicare Supplement plan (Med Supp) audience</a:t>
            </a:r>
            <a:endParaRPr lang="en-US" sz="4000">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graphicFrame>
        <p:nvGraphicFramePr>
          <p:cNvPr id="8" name="Table 6">
            <a:extLst>
              <a:ext uri="{FF2B5EF4-FFF2-40B4-BE49-F238E27FC236}">
                <a16:creationId xmlns:a16="http://schemas.microsoft.com/office/drawing/2014/main" id="{B0C1C1B2-24FA-6670-4AF1-4820F29290A6}"/>
              </a:ext>
            </a:extLst>
          </p:cNvPr>
          <p:cNvGraphicFramePr>
            <a:graphicFrameLocks noGrp="1"/>
          </p:cNvGraphicFramePr>
          <p:nvPr>
            <p:extLst>
              <p:ext uri="{D42A27DB-BD31-4B8C-83A1-F6EECF244321}">
                <p14:modId xmlns:p14="http://schemas.microsoft.com/office/powerpoint/2010/main" val="1883611545"/>
              </p:ext>
            </p:extLst>
          </p:nvPr>
        </p:nvGraphicFramePr>
        <p:xfrm>
          <a:off x="685800" y="1853088"/>
          <a:ext cx="11101388" cy="3955850"/>
        </p:xfrm>
        <a:graphic>
          <a:graphicData uri="http://schemas.openxmlformats.org/drawingml/2006/table">
            <a:tbl>
              <a:tblPr firstRow="1" bandRow="1">
                <a:tableStyleId>{5C22544A-7EE6-4342-B048-85BDC9FD1C3A}</a:tableStyleId>
              </a:tblPr>
              <a:tblGrid>
                <a:gridCol w="5550694">
                  <a:extLst>
                    <a:ext uri="{9D8B030D-6E8A-4147-A177-3AD203B41FA5}">
                      <a16:colId xmlns:a16="http://schemas.microsoft.com/office/drawing/2014/main" val="4273843420"/>
                    </a:ext>
                  </a:extLst>
                </a:gridCol>
                <a:gridCol w="5550694">
                  <a:extLst>
                    <a:ext uri="{9D8B030D-6E8A-4147-A177-3AD203B41FA5}">
                      <a16:colId xmlns:a16="http://schemas.microsoft.com/office/drawing/2014/main" val="3996539249"/>
                    </a:ext>
                  </a:extLst>
                </a:gridCol>
              </a:tblGrid>
              <a:tr h="791170">
                <a:tc>
                  <a:txBody>
                    <a:bodyPr/>
                    <a:lstStyle/>
                    <a:p>
                      <a:r>
                        <a:rPr lang="en-US">
                          <a:solidFill>
                            <a:schemeClr val="tx2"/>
                          </a:solidFill>
                        </a:rPr>
                        <a:t>Things to consider</a:t>
                      </a:r>
                    </a:p>
                  </a:txBody>
                  <a:tcPr marL="182880" anchor="ctr"/>
                </a:tc>
                <a:tc>
                  <a:txBody>
                    <a:bodyPr/>
                    <a:lstStyle/>
                    <a:p>
                      <a:r>
                        <a:rPr lang="en-US">
                          <a:solidFill>
                            <a:schemeClr val="tx2"/>
                          </a:solidFill>
                        </a:rPr>
                        <a:t>How to reach them</a:t>
                      </a:r>
                    </a:p>
                  </a:txBody>
                  <a:tcPr marL="182880" anchor="ctr"/>
                </a:tc>
                <a:extLst>
                  <a:ext uri="{0D108BD9-81ED-4DB2-BD59-A6C34878D82A}">
                    <a16:rowId xmlns:a16="http://schemas.microsoft.com/office/drawing/2014/main" val="2084872032"/>
                  </a:ext>
                </a:extLst>
              </a:tr>
              <a:tr h="791170">
                <a:tc>
                  <a:txBody>
                    <a:bodyPr/>
                    <a:lstStyle/>
                    <a:p>
                      <a:r>
                        <a:rPr lang="en-US" sz="1400"/>
                        <a:t>Already may be familiar with Original Medicare and may be looking to add or change their coverage.</a:t>
                      </a:r>
                    </a:p>
                  </a:txBody>
                  <a:tcPr marL="182880">
                    <a:solidFill>
                      <a:schemeClr val="bg1">
                        <a:alpha val="30000"/>
                      </a:schemeClr>
                    </a:solidFill>
                  </a:tcPr>
                </a:tc>
                <a:tc>
                  <a:txBody>
                    <a:bodyPr/>
                    <a:lstStyle/>
                    <a:p>
                      <a:r>
                        <a:rPr lang="en-US" sz="1400"/>
                        <a:t>Position yourself as an expert and build trust through education.</a:t>
                      </a:r>
                    </a:p>
                  </a:txBody>
                  <a:tcPr marL="182880">
                    <a:solidFill>
                      <a:schemeClr val="bg1">
                        <a:alpha val="30000"/>
                      </a:schemeClr>
                    </a:solidFill>
                  </a:tcPr>
                </a:tc>
                <a:extLst>
                  <a:ext uri="{0D108BD9-81ED-4DB2-BD59-A6C34878D82A}">
                    <a16:rowId xmlns:a16="http://schemas.microsoft.com/office/drawing/2014/main" val="2447493664"/>
                  </a:ext>
                </a:extLst>
              </a:tr>
              <a:tr h="791170">
                <a:tc>
                  <a:txBody>
                    <a:bodyPr/>
                    <a:lstStyle/>
                    <a:p>
                      <a:r>
                        <a:rPr lang="en-US" sz="1400"/>
                        <a:t>May be experiencing coverage gaps with their existing Original Medicare plans.</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Talk about coverage, savings and extra services that might be of interest.</a:t>
                      </a:r>
                    </a:p>
                  </a:txBody>
                  <a:tcPr marL="182880">
                    <a:solidFill>
                      <a:schemeClr val="bg1">
                        <a:alpha val="30000"/>
                      </a:schemeClr>
                    </a:solidFill>
                  </a:tcPr>
                </a:tc>
                <a:extLst>
                  <a:ext uri="{0D108BD9-81ED-4DB2-BD59-A6C34878D82A}">
                    <a16:rowId xmlns:a16="http://schemas.microsoft.com/office/drawing/2014/main" val="3256899697"/>
                  </a:ext>
                </a:extLst>
              </a:tr>
              <a:tr h="791170">
                <a:tc>
                  <a:txBody>
                    <a:bodyPr/>
                    <a:lstStyle/>
                    <a:p>
                      <a:r>
                        <a:rPr lang="en-US" sz="1400"/>
                        <a:t>May be interested in reducing healthcare costs like maximum out-of-pocket costs, copayments and coinsurance.</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Set up a booth at community events in or near rural areas.</a:t>
                      </a:r>
                    </a:p>
                  </a:txBody>
                  <a:tcPr marL="182880">
                    <a:solidFill>
                      <a:schemeClr val="bg1">
                        <a:alpha val="30000"/>
                      </a:schemeClr>
                    </a:solidFill>
                  </a:tcPr>
                </a:tc>
                <a:extLst>
                  <a:ext uri="{0D108BD9-81ED-4DB2-BD59-A6C34878D82A}">
                    <a16:rowId xmlns:a16="http://schemas.microsoft.com/office/drawing/2014/main" val="3404433901"/>
                  </a:ext>
                </a:extLst>
              </a:tr>
              <a:tr h="791170">
                <a:tc>
                  <a:txBody>
                    <a:bodyPr/>
                    <a:lstStyle/>
                    <a:p>
                      <a:r>
                        <a:rPr lang="en-US" sz="1400"/>
                        <a:t>May be interested in extra services to help them achieve health and fitness goals, such as </a:t>
                      </a:r>
                      <a:r>
                        <a:rPr lang="en-US" sz="1400" err="1"/>
                        <a:t>SilverSneakers</a:t>
                      </a:r>
                      <a:r>
                        <a:rPr lang="en-US" sz="1400"/>
                        <a:t>®*</a:t>
                      </a:r>
                    </a:p>
                  </a:txBody>
                  <a:tcPr marL="182880">
                    <a:solidFill>
                      <a:schemeClr val="bg1">
                        <a:alpha val="30000"/>
                      </a:schemeClr>
                    </a:solidFill>
                  </a:tcPr>
                </a:tc>
                <a:tc>
                  <a:txBody>
                    <a:bodyPr/>
                    <a:lstStyle/>
                    <a:p>
                      <a:r>
                        <a:rPr lang="en-US" sz="1400"/>
                        <a:t>Remember, word of mouth is the best referral tool. </a:t>
                      </a:r>
                    </a:p>
                  </a:txBody>
                  <a:tcPr marL="182880">
                    <a:solidFill>
                      <a:schemeClr val="bg1">
                        <a:alpha val="30000"/>
                      </a:schemeClr>
                    </a:solidFill>
                  </a:tcPr>
                </a:tc>
                <a:extLst>
                  <a:ext uri="{0D108BD9-81ED-4DB2-BD59-A6C34878D82A}">
                    <a16:rowId xmlns:a16="http://schemas.microsoft.com/office/drawing/2014/main" val="1558764067"/>
                  </a:ext>
                </a:extLst>
              </a:tr>
            </a:tbl>
          </a:graphicData>
        </a:graphic>
      </p:graphicFrame>
      <p:sp>
        <p:nvSpPr>
          <p:cNvPr id="2" name="Slide Number Placeholder 3">
            <a:extLst>
              <a:ext uri="{FF2B5EF4-FFF2-40B4-BE49-F238E27FC236}">
                <a16:creationId xmlns:a16="http://schemas.microsoft.com/office/drawing/2014/main" id="{7EDC04CB-4DA5-8D04-87C2-F7DC1AD5F99E}"/>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21</a:t>
            </a:fld>
            <a:endParaRPr lang="en-US" sz="1200"/>
          </a:p>
        </p:txBody>
      </p:sp>
    </p:spTree>
    <p:extLst>
      <p:ext uri="{BB962C8B-B14F-4D97-AF65-F5344CB8AC3E}">
        <p14:creationId xmlns:p14="http://schemas.microsoft.com/office/powerpoint/2010/main" val="3337996692"/>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n-US" sz="4000"/>
              <a:t>Understanding your veteran audience</a:t>
            </a:r>
            <a:endParaRPr lang="en-US" sz="4000">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graphicFrame>
        <p:nvGraphicFramePr>
          <p:cNvPr id="2" name="Table 6">
            <a:extLst>
              <a:ext uri="{FF2B5EF4-FFF2-40B4-BE49-F238E27FC236}">
                <a16:creationId xmlns:a16="http://schemas.microsoft.com/office/drawing/2014/main" id="{F737D92C-95B4-A683-AF24-8CE05C961523}"/>
              </a:ext>
            </a:extLst>
          </p:cNvPr>
          <p:cNvGraphicFramePr>
            <a:graphicFrameLocks noGrp="1"/>
          </p:cNvGraphicFramePr>
          <p:nvPr>
            <p:extLst>
              <p:ext uri="{D42A27DB-BD31-4B8C-83A1-F6EECF244321}">
                <p14:modId xmlns:p14="http://schemas.microsoft.com/office/powerpoint/2010/main" val="3296551620"/>
              </p:ext>
            </p:extLst>
          </p:nvPr>
        </p:nvGraphicFramePr>
        <p:xfrm>
          <a:off x="685799" y="1690688"/>
          <a:ext cx="11072814" cy="4162359"/>
        </p:xfrm>
        <a:graphic>
          <a:graphicData uri="http://schemas.openxmlformats.org/drawingml/2006/table">
            <a:tbl>
              <a:tblPr firstRow="1" bandRow="1">
                <a:tableStyleId>{5C22544A-7EE6-4342-B048-85BDC9FD1C3A}</a:tableStyleId>
              </a:tblPr>
              <a:tblGrid>
                <a:gridCol w="5536407">
                  <a:extLst>
                    <a:ext uri="{9D8B030D-6E8A-4147-A177-3AD203B41FA5}">
                      <a16:colId xmlns:a16="http://schemas.microsoft.com/office/drawing/2014/main" val="901869763"/>
                    </a:ext>
                  </a:extLst>
                </a:gridCol>
                <a:gridCol w="5536407">
                  <a:extLst>
                    <a:ext uri="{9D8B030D-6E8A-4147-A177-3AD203B41FA5}">
                      <a16:colId xmlns:a16="http://schemas.microsoft.com/office/drawing/2014/main" val="725975816"/>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2"/>
                          </a:solidFill>
                        </a:rPr>
                        <a:t>Things to consider</a:t>
                      </a:r>
                    </a:p>
                    <a:p>
                      <a:endParaRPr lang="en-US"/>
                    </a:p>
                  </a:txBody>
                  <a:tcPr marL="18288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2"/>
                          </a:solidFill>
                        </a:rPr>
                        <a:t>How to reach them</a:t>
                      </a:r>
                    </a:p>
                    <a:p>
                      <a:endParaRPr lang="en-US"/>
                    </a:p>
                  </a:txBody>
                  <a:tcPr marL="182880" anchor="ctr"/>
                </a:tc>
                <a:extLst>
                  <a:ext uri="{0D108BD9-81ED-4DB2-BD59-A6C34878D82A}">
                    <a16:rowId xmlns:a16="http://schemas.microsoft.com/office/drawing/2014/main" val="3291706828"/>
                  </a:ext>
                </a:extLst>
              </a:tr>
              <a:tr h="1174093">
                <a:tc>
                  <a:txBody>
                    <a:bodyPr/>
                    <a:lstStyle/>
                    <a:p>
                      <a:r>
                        <a:rPr lang="en-US"/>
                        <a:t>Those who served in Vietnam are the largest cohort of veterans alive today.</a:t>
                      </a:r>
                      <a:r>
                        <a:rPr lang="en-US" baseline="30000"/>
                        <a:t>10</a:t>
                      </a:r>
                    </a:p>
                  </a:txBody>
                  <a:tcPr marL="182880">
                    <a:solidFill>
                      <a:schemeClr val="bg1">
                        <a:alpha val="30000"/>
                      </a:schemeClr>
                    </a:solidFill>
                  </a:tcPr>
                </a:tc>
                <a:tc>
                  <a:txBody>
                    <a:bodyPr/>
                    <a:lstStyle/>
                    <a:p>
                      <a:r>
                        <a:rPr lang="en-US"/>
                        <a:t>Thank veterans for their service.</a:t>
                      </a:r>
                    </a:p>
                    <a:p>
                      <a:endParaRPr lang="en-US"/>
                    </a:p>
                  </a:txBody>
                  <a:tcPr marL="182880">
                    <a:solidFill>
                      <a:schemeClr val="bg1">
                        <a:alpha val="30000"/>
                      </a:schemeClr>
                    </a:solidFill>
                  </a:tcPr>
                </a:tc>
                <a:extLst>
                  <a:ext uri="{0D108BD9-81ED-4DB2-BD59-A6C34878D82A}">
                    <a16:rowId xmlns:a16="http://schemas.microsoft.com/office/drawing/2014/main" val="1146837847"/>
                  </a:ext>
                </a:extLst>
              </a:tr>
              <a:tr h="1174093">
                <a:tc>
                  <a:txBody>
                    <a:bodyPr/>
                    <a:lstStyle/>
                    <a:p>
                      <a:r>
                        <a:rPr lang="en-US"/>
                        <a:t>See themselves as confident and healthy,</a:t>
                      </a:r>
                      <a:r>
                        <a:rPr lang="en-US" baseline="30000"/>
                        <a:t>11</a:t>
                      </a:r>
                      <a:r>
                        <a:rPr lang="en-US"/>
                        <a:t> and might be interested in maintaining their independence and long-term health.</a:t>
                      </a:r>
                    </a:p>
                  </a:txBody>
                  <a:tcPr marL="182880">
                    <a:solidFill>
                      <a:schemeClr val="bg1">
                        <a:alpha val="30000"/>
                      </a:schemeClr>
                    </a:solidFill>
                  </a:tcPr>
                </a:tc>
                <a:tc>
                  <a:txBody>
                    <a:bodyPr/>
                    <a:lstStyle/>
                    <a:p>
                      <a:r>
                        <a:rPr lang="en-US"/>
                        <a:t>Get involved with Veteran Service Organizations (VSOs) such as VFW, DAV or AMVETS. </a:t>
                      </a:r>
                    </a:p>
                    <a:p>
                      <a:endParaRPr lang="en-US"/>
                    </a:p>
                  </a:txBody>
                  <a:tcPr marL="182880">
                    <a:solidFill>
                      <a:schemeClr val="bg1">
                        <a:alpha val="30000"/>
                      </a:schemeClr>
                    </a:solidFill>
                  </a:tcPr>
                </a:tc>
                <a:extLst>
                  <a:ext uri="{0D108BD9-81ED-4DB2-BD59-A6C34878D82A}">
                    <a16:rowId xmlns:a16="http://schemas.microsoft.com/office/drawing/2014/main" val="3152133682"/>
                  </a:ext>
                </a:extLst>
              </a:tr>
              <a:tr h="1174093">
                <a:tc>
                  <a:txBody>
                    <a:bodyPr/>
                    <a:lstStyle/>
                    <a:p>
                      <a:r>
                        <a:rPr lang="en-US"/>
                        <a:t>Often seek advice and recommendations from fellow veterans.</a:t>
                      </a:r>
                    </a:p>
                  </a:txBody>
                  <a:tcPr marL="182880">
                    <a:solidFill>
                      <a:schemeClr val="bg1">
                        <a:alpha val="30000"/>
                      </a:schemeClr>
                    </a:solidFill>
                  </a:tcPr>
                </a:tc>
                <a:tc>
                  <a:txBody>
                    <a:bodyPr/>
                    <a:lstStyle/>
                    <a:p>
                      <a:r>
                        <a:rPr lang="en-US"/>
                        <a:t>Educate yourself about general military information, such as different branches and ranks.</a:t>
                      </a:r>
                    </a:p>
                  </a:txBody>
                  <a:tcPr marL="182880">
                    <a:solidFill>
                      <a:schemeClr val="bg1">
                        <a:alpha val="30000"/>
                      </a:schemeClr>
                    </a:solidFill>
                  </a:tcPr>
                </a:tc>
                <a:extLst>
                  <a:ext uri="{0D108BD9-81ED-4DB2-BD59-A6C34878D82A}">
                    <a16:rowId xmlns:a16="http://schemas.microsoft.com/office/drawing/2014/main" val="44795296"/>
                  </a:ext>
                </a:extLst>
              </a:tr>
            </a:tbl>
          </a:graphicData>
        </a:graphic>
      </p:graphicFrame>
      <p:sp>
        <p:nvSpPr>
          <p:cNvPr id="4" name="Slide Number Placeholder 3">
            <a:extLst>
              <a:ext uri="{FF2B5EF4-FFF2-40B4-BE49-F238E27FC236}">
                <a16:creationId xmlns:a16="http://schemas.microsoft.com/office/drawing/2014/main" id="{070CFB73-256C-306A-C386-2E0B2B9690D7}"/>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22</a:t>
            </a:fld>
            <a:endParaRPr lang="en-US" sz="1200"/>
          </a:p>
        </p:txBody>
      </p:sp>
    </p:spTree>
    <p:extLst>
      <p:ext uri="{BB962C8B-B14F-4D97-AF65-F5344CB8AC3E}">
        <p14:creationId xmlns:p14="http://schemas.microsoft.com/office/powerpoint/2010/main" val="42664164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n-US" sz="4000"/>
              <a:t>Understanding your age-in audience</a:t>
            </a:r>
            <a:endParaRPr lang="en-US" sz="4000">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graphicFrame>
        <p:nvGraphicFramePr>
          <p:cNvPr id="4" name="Table 6">
            <a:extLst>
              <a:ext uri="{FF2B5EF4-FFF2-40B4-BE49-F238E27FC236}">
                <a16:creationId xmlns:a16="http://schemas.microsoft.com/office/drawing/2014/main" id="{469AA2DF-8E99-55AE-71A6-5F52ACBC7E1C}"/>
              </a:ext>
            </a:extLst>
          </p:cNvPr>
          <p:cNvGraphicFramePr>
            <a:graphicFrameLocks noGrp="1"/>
          </p:cNvGraphicFramePr>
          <p:nvPr>
            <p:extLst>
              <p:ext uri="{D42A27DB-BD31-4B8C-83A1-F6EECF244321}">
                <p14:modId xmlns:p14="http://schemas.microsoft.com/office/powerpoint/2010/main" val="1773553617"/>
              </p:ext>
            </p:extLst>
          </p:nvPr>
        </p:nvGraphicFramePr>
        <p:xfrm>
          <a:off x="742950" y="1690687"/>
          <a:ext cx="11072814" cy="4191613"/>
        </p:xfrm>
        <a:graphic>
          <a:graphicData uri="http://schemas.openxmlformats.org/drawingml/2006/table">
            <a:tbl>
              <a:tblPr firstRow="1" bandRow="1">
                <a:tableStyleId>{5C22544A-7EE6-4342-B048-85BDC9FD1C3A}</a:tableStyleId>
              </a:tblPr>
              <a:tblGrid>
                <a:gridCol w="5536407">
                  <a:extLst>
                    <a:ext uri="{9D8B030D-6E8A-4147-A177-3AD203B41FA5}">
                      <a16:colId xmlns:a16="http://schemas.microsoft.com/office/drawing/2014/main" val="901869763"/>
                    </a:ext>
                  </a:extLst>
                </a:gridCol>
                <a:gridCol w="5536407">
                  <a:extLst>
                    <a:ext uri="{9D8B030D-6E8A-4147-A177-3AD203B41FA5}">
                      <a16:colId xmlns:a16="http://schemas.microsoft.com/office/drawing/2014/main" val="725975816"/>
                    </a:ext>
                  </a:extLst>
                </a:gridCol>
              </a:tblGrid>
              <a:tr h="6322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2"/>
                          </a:solidFill>
                        </a:rPr>
                        <a:t>Things to consider</a:t>
                      </a:r>
                    </a:p>
                    <a:p>
                      <a:endParaRPr lang="en-US">
                        <a:solidFill>
                          <a:schemeClr val="tx2"/>
                        </a:solidFill>
                      </a:endParaRPr>
                    </a:p>
                  </a:txBody>
                  <a:tcPr marL="18288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2"/>
                          </a:solidFill>
                        </a:rPr>
                        <a:t>How to reach them</a:t>
                      </a:r>
                    </a:p>
                    <a:p>
                      <a:endParaRPr lang="en-US">
                        <a:solidFill>
                          <a:schemeClr val="tx2"/>
                        </a:solidFill>
                      </a:endParaRPr>
                    </a:p>
                  </a:txBody>
                  <a:tcPr marL="182880" anchor="ctr"/>
                </a:tc>
                <a:extLst>
                  <a:ext uri="{0D108BD9-81ED-4DB2-BD59-A6C34878D82A}">
                    <a16:rowId xmlns:a16="http://schemas.microsoft.com/office/drawing/2014/main" val="3291706828"/>
                  </a:ext>
                </a:extLst>
              </a:tr>
              <a:tr h="1174093">
                <a:tc>
                  <a:txBody>
                    <a:bodyPr/>
                    <a:lstStyle/>
                    <a:p>
                      <a:r>
                        <a:rPr lang="en-US" sz="1800"/>
                        <a:t>New to Medicare:</a:t>
                      </a:r>
                    </a:p>
                    <a:p>
                      <a:pPr marL="285750" indent="-285750">
                        <a:buFontTx/>
                        <a:buChar char="-"/>
                      </a:pPr>
                      <a:r>
                        <a:rPr lang="en-US" sz="1800"/>
                        <a:t>Just turned 65</a:t>
                      </a:r>
                    </a:p>
                    <a:p>
                      <a:pPr marL="285750" indent="-285750">
                        <a:buFontTx/>
                        <a:buChar char="-"/>
                      </a:pPr>
                      <a:r>
                        <a:rPr lang="en-US" sz="1800"/>
                        <a:t>About to turn 65</a:t>
                      </a:r>
                    </a:p>
                    <a:p>
                      <a:pPr marL="285750" indent="-285750">
                        <a:buFontTx/>
                        <a:buChar char="-"/>
                      </a:pPr>
                      <a:r>
                        <a:rPr lang="en-US" sz="1800"/>
                        <a:t>Over 65, but recently retired</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Host a Medicare 101 presentation at your local community center, church or provider clinic. Encourage questions!</a:t>
                      </a:r>
                    </a:p>
                  </a:txBody>
                  <a:tcPr marL="182880">
                    <a:solidFill>
                      <a:schemeClr val="bg1">
                        <a:alpha val="30000"/>
                      </a:schemeClr>
                    </a:solidFill>
                  </a:tcPr>
                </a:tc>
                <a:extLst>
                  <a:ext uri="{0D108BD9-81ED-4DB2-BD59-A6C34878D82A}">
                    <a16:rowId xmlns:a16="http://schemas.microsoft.com/office/drawing/2014/main" val="1146837847"/>
                  </a:ext>
                </a:extLst>
              </a:tr>
              <a:tr h="11740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May need education about Medicare basics.</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Network with business professionals (financial planners, retirement specialists, etc.) and leave behind educational materials. </a:t>
                      </a:r>
                    </a:p>
                    <a:p>
                      <a:endParaRPr lang="en-US" sz="1800"/>
                    </a:p>
                  </a:txBody>
                  <a:tcPr marL="182880">
                    <a:solidFill>
                      <a:schemeClr val="bg1">
                        <a:alpha val="30000"/>
                      </a:schemeClr>
                    </a:solidFill>
                  </a:tcPr>
                </a:tc>
                <a:extLst>
                  <a:ext uri="{0D108BD9-81ED-4DB2-BD59-A6C34878D82A}">
                    <a16:rowId xmlns:a16="http://schemas.microsoft.com/office/drawing/2014/main" val="3152133682"/>
                  </a:ext>
                </a:extLst>
              </a:tr>
              <a:tr h="11740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Might need help comparing plan details and benefits to find the right plan for their needs.</a:t>
                      </a:r>
                    </a:p>
                    <a:p>
                      <a:endParaRPr lang="en-US" sz="1800"/>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Ask existing members who are satisfied with their plans if they know anyone who is about to age into Medicare.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txBody>
                  <a:tcPr marL="182880">
                    <a:solidFill>
                      <a:schemeClr val="bg1">
                        <a:alpha val="30000"/>
                      </a:schemeClr>
                    </a:solidFill>
                  </a:tcPr>
                </a:tc>
                <a:extLst>
                  <a:ext uri="{0D108BD9-81ED-4DB2-BD59-A6C34878D82A}">
                    <a16:rowId xmlns:a16="http://schemas.microsoft.com/office/drawing/2014/main" val="44795296"/>
                  </a:ext>
                </a:extLst>
              </a:tr>
            </a:tbl>
          </a:graphicData>
        </a:graphic>
      </p:graphicFrame>
      <p:sp>
        <p:nvSpPr>
          <p:cNvPr id="2" name="Slide Number Placeholder 3">
            <a:extLst>
              <a:ext uri="{FF2B5EF4-FFF2-40B4-BE49-F238E27FC236}">
                <a16:creationId xmlns:a16="http://schemas.microsoft.com/office/drawing/2014/main" id="{640905EE-1E74-0620-FD9F-75339C668C8E}"/>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23</a:t>
            </a:fld>
            <a:endParaRPr lang="en-US" sz="1200"/>
          </a:p>
        </p:txBody>
      </p:sp>
    </p:spTree>
    <p:extLst>
      <p:ext uri="{BB962C8B-B14F-4D97-AF65-F5344CB8AC3E}">
        <p14:creationId xmlns:p14="http://schemas.microsoft.com/office/powerpoint/2010/main" val="1310381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951" b="2951"/>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n-US"/>
              <a:t>Marketing your grassroots event</a:t>
            </a:r>
          </a:p>
        </p:txBody>
      </p:sp>
    </p:spTree>
    <p:extLst>
      <p:ext uri="{BB962C8B-B14F-4D97-AF65-F5344CB8AC3E}">
        <p14:creationId xmlns:p14="http://schemas.microsoft.com/office/powerpoint/2010/main" val="263846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sz="4000"/>
              <a:t>Before the event</a:t>
            </a:r>
            <a:endParaRPr lang="en-US" sz="4000">
              <a:solidFill>
                <a:srgbClr val="5C9A1B"/>
              </a:solidFill>
            </a:endParaRPr>
          </a:p>
        </p:txBody>
      </p:sp>
      <p:sp>
        <p:nvSpPr>
          <p:cNvPr id="6" name="TextBox 5">
            <a:extLst>
              <a:ext uri="{FF2B5EF4-FFF2-40B4-BE49-F238E27FC236}">
                <a16:creationId xmlns:a16="http://schemas.microsoft.com/office/drawing/2014/main" id="{2409B769-3BB8-0DCA-9BED-590FF7E8269B}"/>
              </a:ext>
            </a:extLst>
          </p:cNvPr>
          <p:cNvSpPr txBox="1"/>
          <p:nvPr/>
        </p:nvSpPr>
        <p:spPr>
          <a:xfrm>
            <a:off x="790622" y="1357307"/>
            <a:ext cx="3543253" cy="3214686"/>
          </a:xfrm>
          <a:prstGeom prst="roundRect">
            <a:avLst>
              <a:gd name="adj" fmla="val 3224"/>
            </a:avLst>
          </a:prstGeom>
          <a:noFill/>
          <a:ln w="38100">
            <a:solidFill>
              <a:schemeClr val="accent1"/>
            </a:solidFill>
          </a:ln>
        </p:spPr>
        <p:txBody>
          <a:bodyPr wrap="square" lIns="274320" tIns="274320" rIns="274320" bIns="274320" anchor="t">
            <a:noAutofit/>
          </a:bodyPr>
          <a:lstStyle/>
          <a:p>
            <a:r>
              <a:rPr lang="en-US" sz="3200" b="1">
                <a:solidFill>
                  <a:schemeClr val="accent2"/>
                </a:solidFill>
              </a:rPr>
              <a:t>4 weeks out</a:t>
            </a:r>
          </a:p>
          <a:p>
            <a:endParaRPr lang="en-US" sz="1500"/>
          </a:p>
          <a:p>
            <a:pPr marL="285750" indent="-285750">
              <a:buFont typeface="Arial" panose="020B0604020202020204" pitchFamily="34" charset="0"/>
              <a:buChar char="•"/>
            </a:pPr>
            <a:r>
              <a:rPr lang="en-US" sz="1500"/>
              <a:t>Secure your location</a:t>
            </a:r>
          </a:p>
          <a:p>
            <a:pPr marL="285750" indent="-285750">
              <a:buFont typeface="Arial" panose="020B0604020202020204" pitchFamily="34" charset="0"/>
              <a:buChar char="•"/>
            </a:pPr>
            <a:r>
              <a:rPr lang="en-US" sz="1500"/>
              <a:t>Send mailers to advertise</a:t>
            </a:r>
          </a:p>
          <a:p>
            <a:pPr marL="285750" indent="-285750">
              <a:buFont typeface="Arial" panose="020B0604020202020204" pitchFamily="34" charset="0"/>
              <a:buChar char="•"/>
            </a:pPr>
            <a:r>
              <a:rPr lang="en-US" sz="1500"/>
              <a:t>Leave event flyers with B2B contacts and local business owners</a:t>
            </a:r>
          </a:p>
          <a:p>
            <a:pPr marL="285750" indent="-285750">
              <a:buFont typeface="Arial" panose="020B0604020202020204" pitchFamily="34" charset="0"/>
              <a:buChar char="•"/>
            </a:pPr>
            <a:r>
              <a:rPr lang="en-US" sz="1500"/>
              <a:t>Ensure you have enough MRC assets</a:t>
            </a:r>
          </a:p>
        </p:txBody>
      </p:sp>
      <p:sp>
        <p:nvSpPr>
          <p:cNvPr id="8" name="Slide Number Placeholder 3">
            <a:extLst>
              <a:ext uri="{FF2B5EF4-FFF2-40B4-BE49-F238E27FC236}">
                <a16:creationId xmlns:a16="http://schemas.microsoft.com/office/drawing/2014/main" id="{8D4303DB-A918-C528-EB65-9DFA89C19E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25</a:t>
            </a:fld>
            <a:endParaRPr lang="en-US" sz="1200"/>
          </a:p>
        </p:txBody>
      </p:sp>
      <p:sp>
        <p:nvSpPr>
          <p:cNvPr id="9" name="TextBox 8">
            <a:extLst>
              <a:ext uri="{FF2B5EF4-FFF2-40B4-BE49-F238E27FC236}">
                <a16:creationId xmlns:a16="http://schemas.microsoft.com/office/drawing/2014/main" id="{F1A32A9B-E912-538B-472B-AF531C2C830F}"/>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10" name="TextBox 9">
            <a:extLst>
              <a:ext uri="{FF2B5EF4-FFF2-40B4-BE49-F238E27FC236}">
                <a16:creationId xmlns:a16="http://schemas.microsoft.com/office/drawing/2014/main" id="{B4CD2328-9A11-6F49-5AE5-BED20E7C0E1E}"/>
              </a:ext>
            </a:extLst>
          </p:cNvPr>
          <p:cNvSpPr txBox="1"/>
          <p:nvPr/>
        </p:nvSpPr>
        <p:spPr>
          <a:xfrm>
            <a:off x="4605384" y="1357306"/>
            <a:ext cx="3543253" cy="3214687"/>
          </a:xfrm>
          <a:prstGeom prst="roundRect">
            <a:avLst>
              <a:gd name="adj" fmla="val 3224"/>
            </a:avLst>
          </a:prstGeom>
          <a:noFill/>
          <a:ln w="38100">
            <a:solidFill>
              <a:schemeClr val="accent1"/>
            </a:solidFill>
          </a:ln>
        </p:spPr>
        <p:txBody>
          <a:bodyPr wrap="square" lIns="274320" tIns="274320" rIns="274320" bIns="274320" anchor="t">
            <a:noAutofit/>
          </a:bodyPr>
          <a:lstStyle/>
          <a:p>
            <a:r>
              <a:rPr lang="en-US" sz="3200" b="1">
                <a:solidFill>
                  <a:schemeClr val="accent2"/>
                </a:solidFill>
              </a:rPr>
              <a:t>2 weeks out</a:t>
            </a:r>
          </a:p>
          <a:p>
            <a:endParaRPr lang="en-US" sz="1500"/>
          </a:p>
          <a:p>
            <a:pPr marL="285750" indent="-285750">
              <a:buFont typeface="Arial" panose="020B0604020202020204" pitchFamily="34" charset="0"/>
              <a:buChar char="•"/>
            </a:pPr>
            <a:r>
              <a:rPr lang="en-US" sz="1600"/>
              <a:t>Post Save-the-Date info on social media</a:t>
            </a:r>
          </a:p>
          <a:p>
            <a:pPr marL="285750" indent="-285750">
              <a:buFont typeface="Arial" panose="020B0604020202020204" pitchFamily="34" charset="0"/>
              <a:buChar char="•"/>
            </a:pPr>
            <a:r>
              <a:rPr lang="en-US" sz="1600"/>
              <a:t>Post flyers throughout the community</a:t>
            </a:r>
            <a:endParaRPr lang="en-US" sz="1600">
              <a:cs typeface="Calibri"/>
            </a:endParaRPr>
          </a:p>
          <a:p>
            <a:pPr marL="285750" indent="-285750">
              <a:buFont typeface="Arial" panose="020B0604020202020204" pitchFamily="34" charset="0"/>
              <a:buChar char="•"/>
            </a:pPr>
            <a:r>
              <a:rPr lang="en-US" sz="1600"/>
              <a:t>Send invitation mailers and emails to existing clients</a:t>
            </a:r>
            <a:endParaRPr lang="en-US" sz="1600">
              <a:cs typeface="Calibri"/>
            </a:endParaRPr>
          </a:p>
          <a:p>
            <a:pPr marL="285750" indent="-285750">
              <a:buFont typeface="Arial" panose="020B0604020202020204" pitchFamily="34" charset="0"/>
              <a:buChar char="•"/>
            </a:pPr>
            <a:r>
              <a:rPr lang="en-US" sz="1600"/>
              <a:t>Place an ad in your local newspaper</a:t>
            </a:r>
            <a:endParaRPr lang="en-US" sz="1600">
              <a:cs typeface="Calibri"/>
            </a:endParaRPr>
          </a:p>
        </p:txBody>
      </p:sp>
      <p:sp>
        <p:nvSpPr>
          <p:cNvPr id="14" name="TextBox 13">
            <a:extLst>
              <a:ext uri="{FF2B5EF4-FFF2-40B4-BE49-F238E27FC236}">
                <a16:creationId xmlns:a16="http://schemas.microsoft.com/office/drawing/2014/main" id="{2DC20A1B-20C7-ABD7-E04B-2CAEDFCD98E3}"/>
              </a:ext>
            </a:extLst>
          </p:cNvPr>
          <p:cNvSpPr txBox="1"/>
          <p:nvPr/>
        </p:nvSpPr>
        <p:spPr>
          <a:xfrm>
            <a:off x="8420146" y="1357307"/>
            <a:ext cx="3543253" cy="3214686"/>
          </a:xfrm>
          <a:prstGeom prst="roundRect">
            <a:avLst>
              <a:gd name="adj" fmla="val 3224"/>
            </a:avLst>
          </a:prstGeom>
          <a:noFill/>
          <a:ln w="38100">
            <a:solidFill>
              <a:schemeClr val="accent1"/>
            </a:solidFill>
          </a:ln>
        </p:spPr>
        <p:txBody>
          <a:bodyPr wrap="square" lIns="274320" tIns="274320" rIns="274320" bIns="274320" anchor="t">
            <a:noAutofit/>
          </a:bodyPr>
          <a:lstStyle/>
          <a:p>
            <a:r>
              <a:rPr lang="en-US" sz="3200" b="1">
                <a:solidFill>
                  <a:schemeClr val="accent2"/>
                </a:solidFill>
              </a:rPr>
              <a:t>1 weeks out</a:t>
            </a:r>
          </a:p>
          <a:p>
            <a:endParaRPr lang="en-US" sz="1500"/>
          </a:p>
          <a:p>
            <a:pPr marL="285750" indent="-285750">
              <a:buFont typeface="Arial" panose="020B0604020202020204" pitchFamily="34" charset="0"/>
              <a:buChar char="•"/>
            </a:pPr>
            <a:r>
              <a:rPr lang="en-US" sz="1600"/>
              <a:t>Create a Facebook reel or story from your event location</a:t>
            </a:r>
          </a:p>
          <a:p>
            <a:pPr marL="285750" indent="-285750">
              <a:buFont typeface="Arial" panose="020B0604020202020204" pitchFamily="34" charset="0"/>
              <a:buChar char="•"/>
            </a:pPr>
            <a:r>
              <a:rPr lang="en-US" sz="1600"/>
              <a:t>Post daily reminders on social media</a:t>
            </a:r>
          </a:p>
          <a:p>
            <a:pPr marL="285750" indent="-285750">
              <a:buFont typeface="Arial" panose="020B0604020202020204" pitchFamily="34" charset="0"/>
              <a:buChar char="•"/>
            </a:pPr>
            <a:r>
              <a:rPr lang="en-US" sz="1600"/>
              <a:t>Promote your event via local TV or radio ads</a:t>
            </a:r>
          </a:p>
        </p:txBody>
      </p:sp>
      <p:sp>
        <p:nvSpPr>
          <p:cNvPr id="15" name="Round Diagonal Corner Rectangle 14">
            <a:extLst>
              <a:ext uri="{FF2B5EF4-FFF2-40B4-BE49-F238E27FC236}">
                <a16:creationId xmlns:a16="http://schemas.microsoft.com/office/drawing/2014/main" id="{B3BB6FCE-82A3-99CF-4643-3F006821A40B}"/>
              </a:ext>
            </a:extLst>
          </p:cNvPr>
          <p:cNvSpPr/>
          <p:nvPr/>
        </p:nvSpPr>
        <p:spPr>
          <a:xfrm>
            <a:off x="790622" y="4902899"/>
            <a:ext cx="9493066" cy="1318103"/>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TextBox 15">
            <a:extLst>
              <a:ext uri="{FF2B5EF4-FFF2-40B4-BE49-F238E27FC236}">
                <a16:creationId xmlns:a16="http://schemas.microsoft.com/office/drawing/2014/main" id="{60C4BBC0-E93B-44FB-776E-0B84A61BBF7B}"/>
              </a:ext>
            </a:extLst>
          </p:cNvPr>
          <p:cNvSpPr txBox="1"/>
          <p:nvPr/>
        </p:nvSpPr>
        <p:spPr>
          <a:xfrm>
            <a:off x="1171984" y="5168802"/>
            <a:ext cx="8840239" cy="1015663"/>
          </a:xfrm>
          <a:prstGeom prst="rect">
            <a:avLst/>
          </a:prstGeom>
          <a:noFill/>
        </p:spPr>
        <p:txBody>
          <a:bodyPr wrap="square" rtlCol="0">
            <a:spAutoFit/>
          </a:bodyPr>
          <a:lstStyle/>
          <a:p>
            <a:r>
              <a:rPr lang="en-US" sz="2000">
                <a:solidFill>
                  <a:schemeClr val="bg2"/>
                </a:solidFill>
                <a:ea typeface="+mn-lt"/>
                <a:cs typeface="+mn-lt"/>
              </a:rPr>
              <a:t>Please note: Educational events must be clearly marketed as such and no marketing or sales activities or materials may be used or left behind at these events. </a:t>
            </a:r>
            <a:endParaRPr lang="en-US" sz="2000">
              <a:solidFill>
                <a:schemeClr val="bg2"/>
              </a:solidFill>
              <a:cs typeface="Calibri" panose="020F0502020204030204"/>
            </a:endParaRPr>
          </a:p>
          <a:p>
            <a:endParaRPr lang="en-US" sz="2000">
              <a:solidFill>
                <a:schemeClr val="tx2"/>
              </a:solidFill>
            </a:endParaRPr>
          </a:p>
        </p:txBody>
      </p:sp>
    </p:spTree>
    <p:extLst>
      <p:ext uri="{BB962C8B-B14F-4D97-AF65-F5344CB8AC3E}">
        <p14:creationId xmlns:p14="http://schemas.microsoft.com/office/powerpoint/2010/main" val="1365742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A9B090F2-3D5D-4C0A-E8A6-E35743099BD6}"/>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26</a:t>
            </a:fld>
            <a:endParaRPr lang="en-US">
              <a:solidFill>
                <a:schemeClr val="tx1"/>
              </a:solidFill>
            </a:endParaRPr>
          </a:p>
        </p:txBody>
      </p:sp>
      <p:sp>
        <p:nvSpPr>
          <p:cNvPr id="8" name="TextBox 7">
            <a:extLst>
              <a:ext uri="{FF2B5EF4-FFF2-40B4-BE49-F238E27FC236}">
                <a16:creationId xmlns:a16="http://schemas.microsoft.com/office/drawing/2014/main" id="{A08C1F17-0631-FCB5-A029-91AFA4927ADC}"/>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pic>
        <p:nvPicPr>
          <p:cNvPr id="4" name="Picture 3">
            <a:extLst>
              <a:ext uri="{FF2B5EF4-FFF2-40B4-BE49-F238E27FC236}">
                <a16:creationId xmlns:a16="http://schemas.microsoft.com/office/drawing/2014/main" id="{345328CC-6927-1F98-FEC3-35E7F9F54996}"/>
              </a:ext>
            </a:extLst>
          </p:cNvPr>
          <p:cNvPicPr>
            <a:picLocks noChangeAspect="1"/>
          </p:cNvPicPr>
          <p:nvPr/>
        </p:nvPicPr>
        <p:blipFill>
          <a:blip r:embed="rId4"/>
          <a:stretch>
            <a:fillRect/>
          </a:stretch>
        </p:blipFill>
        <p:spPr>
          <a:xfrm>
            <a:off x="1002448" y="1334611"/>
            <a:ext cx="3722984" cy="4188355"/>
          </a:xfrm>
          <a:prstGeom prst="rect">
            <a:avLst/>
          </a:prstGeom>
        </p:spPr>
      </p:pic>
      <p:sp>
        <p:nvSpPr>
          <p:cNvPr id="2" name="TextBox 1">
            <a:extLst>
              <a:ext uri="{FF2B5EF4-FFF2-40B4-BE49-F238E27FC236}">
                <a16:creationId xmlns:a16="http://schemas.microsoft.com/office/drawing/2014/main" id="{CCA2BEC0-D1CF-3EB7-09B9-9D9FDFBC93B3}"/>
              </a:ext>
            </a:extLst>
          </p:cNvPr>
          <p:cNvSpPr txBox="1"/>
          <p:nvPr/>
        </p:nvSpPr>
        <p:spPr>
          <a:xfrm>
            <a:off x="5314950" y="1228720"/>
            <a:ext cx="6508241" cy="3143255"/>
          </a:xfrm>
          <a:prstGeom prst="roundRect">
            <a:avLst>
              <a:gd name="adj" fmla="val 3224"/>
            </a:avLst>
          </a:prstGeom>
          <a:noFill/>
          <a:ln w="38100">
            <a:solidFill>
              <a:schemeClr val="accent1"/>
            </a:solidFill>
          </a:ln>
        </p:spPr>
        <p:txBody>
          <a:bodyPr wrap="square" lIns="274320" tIns="274320" rIns="274320" bIns="274320" anchor="t">
            <a:noAutofit/>
          </a:bodyPr>
          <a:lstStyle/>
          <a:p>
            <a:r>
              <a:rPr lang="en-US" sz="3200" b="1">
                <a:solidFill>
                  <a:schemeClr val="accent2"/>
                </a:solidFill>
              </a:rPr>
              <a:t>Day of the event </a:t>
            </a:r>
          </a:p>
          <a:p>
            <a:endParaRPr lang="en-US" sz="1500"/>
          </a:p>
          <a:p>
            <a:pPr marL="285750" indent="-285750">
              <a:buFont typeface="Arial" panose="020B0604020202020204" pitchFamily="34" charset="0"/>
              <a:buChar char="•"/>
            </a:pPr>
            <a:r>
              <a:rPr lang="en-US" sz="2000"/>
              <a:t>Put up directional signs to lead people to your event</a:t>
            </a:r>
            <a:endParaRPr lang="en-US" sz="2000">
              <a:cs typeface="Calibri"/>
            </a:endParaRPr>
          </a:p>
          <a:p>
            <a:pPr marL="285750" indent="-285750">
              <a:buFont typeface="Arial" panose="020B0604020202020204" pitchFamily="34" charset="0"/>
              <a:buChar char="•"/>
            </a:pPr>
            <a:r>
              <a:rPr lang="en-US" sz="2000"/>
              <a:t>Use eye-catching decorations</a:t>
            </a:r>
            <a:endParaRPr lang="en-US" sz="2000">
              <a:cs typeface="Calibri"/>
            </a:endParaRPr>
          </a:p>
          <a:p>
            <a:pPr marL="285750" indent="-285750">
              <a:buFont typeface="Arial" panose="020B0604020202020204" pitchFamily="34" charset="0"/>
              <a:buChar char="•"/>
            </a:pPr>
            <a:r>
              <a:rPr lang="en-US" sz="2000"/>
              <a:t>Display Humana banner, signage and educational brochures </a:t>
            </a:r>
            <a:endParaRPr lang="en-US" sz="2000">
              <a:cs typeface="Calibri"/>
            </a:endParaRPr>
          </a:p>
          <a:p>
            <a:pPr marL="285750" indent="-285750">
              <a:buFont typeface="Arial" panose="020B0604020202020204" pitchFamily="34" charset="0"/>
              <a:buChar char="•"/>
            </a:pPr>
            <a:r>
              <a:rPr lang="en-US" sz="2000"/>
              <a:t>Make it fun with games, light refreshments and giveaways*</a:t>
            </a:r>
            <a:endParaRPr lang="en-US" sz="2000">
              <a:cs typeface="Calibri"/>
            </a:endParaRPr>
          </a:p>
        </p:txBody>
      </p:sp>
      <p:sp>
        <p:nvSpPr>
          <p:cNvPr id="6" name="Round Diagonal Corner Rectangle 5">
            <a:extLst>
              <a:ext uri="{FF2B5EF4-FFF2-40B4-BE49-F238E27FC236}">
                <a16:creationId xmlns:a16="http://schemas.microsoft.com/office/drawing/2014/main" id="{4E8559FE-F17C-B1D4-22BA-92F4BD911CE2}"/>
              </a:ext>
            </a:extLst>
          </p:cNvPr>
          <p:cNvSpPr/>
          <p:nvPr/>
        </p:nvSpPr>
        <p:spPr>
          <a:xfrm>
            <a:off x="5314949" y="4902899"/>
            <a:ext cx="6508241" cy="1318103"/>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9" name="TextBox 8">
            <a:extLst>
              <a:ext uri="{FF2B5EF4-FFF2-40B4-BE49-F238E27FC236}">
                <a16:creationId xmlns:a16="http://schemas.microsoft.com/office/drawing/2014/main" id="{12CFB977-8127-F860-9E61-8A32C3F28AA8}"/>
              </a:ext>
            </a:extLst>
          </p:cNvPr>
          <p:cNvSpPr txBox="1"/>
          <p:nvPr/>
        </p:nvSpPr>
        <p:spPr>
          <a:xfrm>
            <a:off x="5894141" y="5205339"/>
            <a:ext cx="5349856" cy="1015663"/>
          </a:xfrm>
          <a:prstGeom prst="rect">
            <a:avLst/>
          </a:prstGeom>
          <a:noFill/>
        </p:spPr>
        <p:txBody>
          <a:bodyPr wrap="square" lIns="91440" tIns="45720" rIns="91440" bIns="45720" rtlCol="0" anchor="t">
            <a:spAutoFit/>
          </a:bodyPr>
          <a:lstStyle/>
          <a:p>
            <a:pPr algn="ctr"/>
            <a:r>
              <a:rPr lang="en-US" sz="2000">
                <a:solidFill>
                  <a:schemeClr val="bg2"/>
                </a:solidFill>
              </a:rPr>
              <a:t>Remember to ask your attendees, “Is there anyone you know who could use my help?"</a:t>
            </a:r>
          </a:p>
          <a:p>
            <a:endParaRPr lang="en-US" sz="2000">
              <a:solidFill>
                <a:schemeClr val="tx2"/>
              </a:solidFill>
            </a:endParaRPr>
          </a:p>
        </p:txBody>
      </p:sp>
    </p:spTree>
    <p:extLst>
      <p:ext uri="{BB962C8B-B14F-4D97-AF65-F5344CB8AC3E}">
        <p14:creationId xmlns:p14="http://schemas.microsoft.com/office/powerpoint/2010/main" val="4048125914"/>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579546"/>
            <a:ext cx="6737818" cy="1398494"/>
          </a:xfrm>
        </p:spPr>
        <p:txBody>
          <a:bodyPr/>
          <a:lstStyle/>
          <a:p>
            <a:r>
              <a:rPr lang="en-US" sz="4000">
                <a:solidFill>
                  <a:schemeClr val="tx2"/>
                </a:solidFill>
              </a:rPr>
              <a:t>After the event</a:t>
            </a:r>
            <a:endParaRPr lang="en-US" sz="4000" b="1">
              <a:solidFill>
                <a:schemeClr val="tx2"/>
              </a:solidFill>
            </a:endParaRP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3546" t="244" r="39148" b="-244"/>
          <a:stretch/>
        </p:blipFill>
        <p:spPr>
          <a:xfrm>
            <a:off x="7329488" y="0"/>
            <a:ext cx="4862512" cy="6858000"/>
          </a:xfrm>
        </p:spPr>
      </p:pic>
      <p:sp>
        <p:nvSpPr>
          <p:cNvPr id="4" name="TextBox 3">
            <a:extLst>
              <a:ext uri="{FF2B5EF4-FFF2-40B4-BE49-F238E27FC236}">
                <a16:creationId xmlns:a16="http://schemas.microsoft.com/office/drawing/2014/main" id="{1F7C1722-AE4D-E66E-AFF9-63902991DE9E}"/>
              </a:ext>
            </a:extLst>
          </p:cNvPr>
          <p:cNvSpPr txBox="1"/>
          <p:nvPr/>
        </p:nvSpPr>
        <p:spPr>
          <a:xfrm>
            <a:off x="732675" y="1723418"/>
            <a:ext cx="6225686" cy="4062651"/>
          </a:xfrm>
          <a:prstGeom prst="rect">
            <a:avLst/>
          </a:prstGeom>
          <a:noFill/>
        </p:spPr>
        <p:txBody>
          <a:bodyPr wrap="square" lIns="91440" tIns="45720" rIns="91440" bIns="45720" anchor="t">
            <a:spAutoFit/>
          </a:bodyPr>
          <a:lstStyle/>
          <a:p>
            <a:pPr marL="285750" indent="-285750">
              <a:buFont typeface="Arial" panose="020B0604020202020204" pitchFamily="34" charset="0"/>
              <a:buChar char="•"/>
            </a:pPr>
            <a:r>
              <a:rPr lang="en-US" sz="2200">
                <a:solidFill>
                  <a:schemeClr val="bg2"/>
                </a:solidFill>
              </a:rPr>
              <a:t>Send thank-you notes to local businesses for posting your event flyers</a:t>
            </a:r>
          </a:p>
          <a:p>
            <a:pPr marL="285750" indent="-285750">
              <a:buFont typeface="Arial" panose="020B0604020202020204" pitchFamily="34" charset="0"/>
              <a:buChar char="•"/>
            </a:pPr>
            <a:r>
              <a:rPr lang="en-US" sz="2200">
                <a:solidFill>
                  <a:schemeClr val="bg2"/>
                </a:solidFill>
              </a:rPr>
              <a:t>Send a thank-you note to the venue owner or manager for allowing you to host the event </a:t>
            </a:r>
            <a:endParaRPr lang="en-US" sz="2200">
              <a:solidFill>
                <a:schemeClr val="bg2"/>
              </a:solidFill>
              <a:cs typeface="Calibri"/>
            </a:endParaRPr>
          </a:p>
          <a:p>
            <a:pPr marL="285750" indent="-285750">
              <a:buFont typeface="Arial" panose="020B0604020202020204" pitchFamily="34" charset="0"/>
              <a:buChar char="•"/>
            </a:pPr>
            <a:r>
              <a:rPr lang="en-US" sz="2200">
                <a:solidFill>
                  <a:schemeClr val="bg2"/>
                </a:solidFill>
              </a:rPr>
              <a:t>Post a “thank you for attending” message on social media</a:t>
            </a:r>
            <a:endParaRPr lang="en-US" sz="2200">
              <a:solidFill>
                <a:schemeClr val="bg2"/>
              </a:solidFill>
              <a:cs typeface="Calibri"/>
            </a:endParaRPr>
          </a:p>
          <a:p>
            <a:pPr marL="285750" indent="-285750">
              <a:buFont typeface="Arial" panose="020B0604020202020204" pitchFamily="34" charset="0"/>
              <a:buChar char="•"/>
            </a:pPr>
            <a:r>
              <a:rPr lang="en-US" sz="2200">
                <a:solidFill>
                  <a:schemeClr val="bg2"/>
                </a:solidFill>
              </a:rPr>
              <a:t>Send follow-up mailers or emails to existing clients:</a:t>
            </a:r>
            <a:endParaRPr lang="en-US" sz="2200">
              <a:solidFill>
                <a:schemeClr val="bg2"/>
              </a:solidFill>
              <a:cs typeface="Calibri"/>
            </a:endParaRPr>
          </a:p>
          <a:p>
            <a:pPr marL="742950" lvl="1" indent="-285750">
              <a:buFont typeface="Arial" panose="020B0604020202020204" pitchFamily="34" charset="0"/>
              <a:buChar char="•"/>
            </a:pPr>
            <a:r>
              <a:rPr lang="en-US" sz="2000">
                <a:solidFill>
                  <a:schemeClr val="bg2"/>
                </a:solidFill>
              </a:rPr>
              <a:t>“Thank-you” messaging for those who attended.</a:t>
            </a:r>
            <a:endParaRPr lang="en-US" sz="2000">
              <a:solidFill>
                <a:schemeClr val="bg2"/>
              </a:solidFill>
              <a:cs typeface="Calibri"/>
            </a:endParaRPr>
          </a:p>
          <a:p>
            <a:pPr marL="742950" lvl="1" indent="-285750">
              <a:buFont typeface="Arial" panose="020B0604020202020204" pitchFamily="34" charset="0"/>
              <a:buChar char="•"/>
            </a:pPr>
            <a:r>
              <a:rPr lang="en-US" sz="2000">
                <a:solidFill>
                  <a:schemeClr val="bg2"/>
                </a:solidFill>
              </a:rPr>
              <a:t>“Sorry I missed you” messaging for those not in attendance.</a:t>
            </a:r>
            <a:endParaRPr lang="en-US" sz="2000">
              <a:solidFill>
                <a:schemeClr val="bg2"/>
              </a:solidFill>
              <a:cs typeface="Calibri"/>
            </a:endParaRPr>
          </a:p>
          <a:p>
            <a:pPr marL="285750" indent="-285750">
              <a:buFont typeface="Arial" panose="020B0604020202020204" pitchFamily="34" charset="0"/>
              <a:buChar char="•"/>
            </a:pPr>
            <a:r>
              <a:rPr lang="en-US" sz="2200">
                <a:solidFill>
                  <a:schemeClr val="bg2"/>
                </a:solidFill>
              </a:rPr>
              <a:t>Visit the MRC to order printed thank-you materials</a:t>
            </a:r>
            <a:endParaRPr lang="en-US" sz="2200">
              <a:solidFill>
                <a:schemeClr val="bg2"/>
              </a:solidFill>
              <a:cs typeface="Calibri"/>
            </a:endParaRPr>
          </a:p>
        </p:txBody>
      </p:sp>
      <p:sp>
        <p:nvSpPr>
          <p:cNvPr id="6" name="TextBox 5">
            <a:extLst>
              <a:ext uri="{FF2B5EF4-FFF2-40B4-BE49-F238E27FC236}">
                <a16:creationId xmlns:a16="http://schemas.microsoft.com/office/drawing/2014/main" id="{19499F65-4645-1FD6-0D72-E57B03DFABEC}"/>
              </a:ext>
            </a:extLst>
          </p:cNvPr>
          <p:cNvSpPr txBox="1"/>
          <p:nvPr/>
        </p:nvSpPr>
        <p:spPr>
          <a:xfrm>
            <a:off x="221257"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42845278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5786" r="16909"/>
          <a:stretch/>
        </p:blipFill>
        <p:spPr>
          <a:xfrm>
            <a:off x="7329488" y="0"/>
            <a:ext cx="4862512" cy="6858000"/>
          </a:xfrm>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n-US"/>
              <a:t>Plant the seed </a:t>
            </a:r>
            <a:br>
              <a:rPr lang="en-US"/>
            </a:br>
            <a:r>
              <a:rPr lang="en-US"/>
              <a:t>for referrals</a:t>
            </a:r>
          </a:p>
        </p:txBody>
      </p:sp>
    </p:spTree>
    <p:extLst>
      <p:ext uri="{BB962C8B-B14F-4D97-AF65-F5344CB8AC3E}">
        <p14:creationId xmlns:p14="http://schemas.microsoft.com/office/powerpoint/2010/main" val="6610603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Plant the seed for referrals</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1450268" y="2633788"/>
            <a:ext cx="2053413" cy="923330"/>
          </a:xfrm>
          <a:prstGeom prst="rect">
            <a:avLst/>
          </a:prstGeom>
          <a:noFill/>
        </p:spPr>
        <p:txBody>
          <a:bodyPr wrap="square" rtlCol="0">
            <a:spAutoFit/>
          </a:bodyPr>
          <a:lstStyle/>
          <a:p>
            <a:pPr algn="ctr"/>
            <a:r>
              <a:rPr lang="en-US" b="1">
                <a:solidFill>
                  <a:schemeClr val="tx2"/>
                </a:solidFill>
              </a:rPr>
              <a:t>Business cards</a:t>
            </a:r>
          </a:p>
          <a:p>
            <a:pPr algn="ctr"/>
            <a:endParaRPr lang="en-US" b="1">
              <a:solidFill>
                <a:schemeClr val="tx2"/>
              </a:solidFill>
            </a:endParaRPr>
          </a:p>
          <a:p>
            <a:endParaRPr lang="en-US">
              <a:solidFill>
                <a:schemeClr val="tx2"/>
              </a:solidFill>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5216503" y="2575510"/>
            <a:ext cx="2053413" cy="923330"/>
          </a:xfrm>
          <a:prstGeom prst="rect">
            <a:avLst/>
          </a:prstGeom>
          <a:noFill/>
        </p:spPr>
        <p:txBody>
          <a:bodyPr wrap="square" rtlCol="0">
            <a:spAutoFit/>
          </a:bodyPr>
          <a:lstStyle/>
          <a:p>
            <a:pPr algn="ctr"/>
            <a:r>
              <a:rPr lang="en-US" b="1">
                <a:solidFill>
                  <a:schemeClr val="tx2"/>
                </a:solidFill>
              </a:rPr>
              <a:t>Email signature</a:t>
            </a:r>
          </a:p>
          <a:p>
            <a:endParaRPr lang="en-US" b="1">
              <a:solidFill>
                <a:schemeClr val="tx2"/>
              </a:solidFill>
            </a:endParaRPr>
          </a:p>
          <a:p>
            <a:endParaRPr lang="en-US">
              <a:solidFill>
                <a:schemeClr val="tx2"/>
              </a:solidFill>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8384733" y="2507763"/>
            <a:ext cx="2135873" cy="923330"/>
          </a:xfrm>
          <a:prstGeom prst="rect">
            <a:avLst/>
          </a:prstGeom>
          <a:noFill/>
        </p:spPr>
        <p:txBody>
          <a:bodyPr wrap="square" rtlCol="0">
            <a:spAutoFit/>
          </a:bodyPr>
          <a:lstStyle/>
          <a:p>
            <a:pPr algn="ctr"/>
            <a:r>
              <a:rPr lang="en-US" b="1">
                <a:solidFill>
                  <a:schemeClr val="tx2"/>
                </a:solidFill>
              </a:rPr>
              <a:t>Direct mailers</a:t>
            </a:r>
          </a:p>
          <a:p>
            <a:pPr algn="ctr"/>
            <a:endParaRPr lang="en-US" b="1">
              <a:solidFill>
                <a:schemeClr val="tx2"/>
              </a:solidFill>
            </a:endParaRPr>
          </a:p>
          <a:p>
            <a:endParaRPr lang="en-US">
              <a:solidFill>
                <a:schemeClr val="tx2"/>
              </a:solidFill>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3398848" y="4792169"/>
            <a:ext cx="2053413" cy="923330"/>
          </a:xfrm>
          <a:prstGeom prst="rect">
            <a:avLst/>
          </a:prstGeom>
          <a:noFill/>
        </p:spPr>
        <p:txBody>
          <a:bodyPr wrap="square" rtlCol="0">
            <a:spAutoFit/>
          </a:bodyPr>
          <a:lstStyle/>
          <a:p>
            <a:pPr algn="ctr"/>
            <a:r>
              <a:rPr lang="en-US" b="1">
                <a:solidFill>
                  <a:schemeClr val="tx2"/>
                </a:solidFill>
              </a:rPr>
              <a:t>Greeting cards</a:t>
            </a:r>
          </a:p>
          <a:p>
            <a:endParaRPr lang="en-US" b="1">
              <a:solidFill>
                <a:schemeClr val="tx2"/>
              </a:solidFill>
            </a:endParaRPr>
          </a:p>
          <a:p>
            <a:endParaRPr lang="en-US">
              <a:solidFill>
                <a:schemeClr val="tx2"/>
              </a:solidFill>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844507" y="4806289"/>
            <a:ext cx="2135873" cy="1200329"/>
          </a:xfrm>
          <a:prstGeom prst="rect">
            <a:avLst/>
          </a:prstGeom>
          <a:noFill/>
        </p:spPr>
        <p:txBody>
          <a:bodyPr wrap="square" rtlCol="0">
            <a:spAutoFit/>
          </a:bodyPr>
          <a:lstStyle/>
          <a:p>
            <a:pPr algn="ctr"/>
            <a:r>
              <a:rPr lang="en-US" b="1">
                <a:solidFill>
                  <a:schemeClr val="tx2"/>
                </a:solidFill>
              </a:rPr>
              <a:t>Handwritten thank-you notes</a:t>
            </a:r>
          </a:p>
          <a:p>
            <a:endParaRPr lang="en-US" b="1">
              <a:solidFill>
                <a:schemeClr val="tx2"/>
              </a:solidFill>
            </a:endParaRPr>
          </a:p>
          <a:p>
            <a:endParaRPr lang="en-US">
              <a:solidFill>
                <a:schemeClr val="tx2"/>
              </a:solidFill>
            </a:endParaRPr>
          </a:p>
        </p:txBody>
      </p:sp>
      <p:pic>
        <p:nvPicPr>
          <p:cNvPr id="9" name="Picture Placeholder 82">
            <a:extLst>
              <a:ext uri="{FF2B5EF4-FFF2-40B4-BE49-F238E27FC236}">
                <a16:creationId xmlns:a16="http://schemas.microsoft.com/office/drawing/2014/main" id="{23881956-467E-8EEB-65F8-72841B65923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513976" y="3804304"/>
            <a:ext cx="796934" cy="796934"/>
          </a:xfrm>
          <a:prstGeom prst="rect">
            <a:avLst/>
          </a:prstGeom>
        </p:spPr>
      </p:pic>
      <p:sp>
        <p:nvSpPr>
          <p:cNvPr id="13" name="Slide Number Placeholder 3">
            <a:extLst>
              <a:ext uri="{FF2B5EF4-FFF2-40B4-BE49-F238E27FC236}">
                <a16:creationId xmlns:a16="http://schemas.microsoft.com/office/drawing/2014/main" id="{BC95D035-B5CD-D0CD-3635-A415F7C64C96}"/>
              </a:ext>
            </a:extLst>
          </p:cNvPr>
          <p:cNvSpPr>
            <a:spLocks noGrp="1"/>
          </p:cNvSpPr>
          <p:nvPr>
            <p:ph type="sldNum" sz="quarter" idx="15"/>
          </p:nvPr>
        </p:nvSpPr>
        <p:spPr>
          <a:xfrm>
            <a:off x="10771632" y="6400800"/>
            <a:ext cx="1219200" cy="304800"/>
          </a:xfrm>
        </p:spPr>
        <p:txBody>
          <a:bodyPr/>
          <a:lstStyle/>
          <a:p>
            <a:pPr algn="r"/>
            <a:r>
              <a:rPr lang="en-US" sz="1200" b="1">
                <a:solidFill>
                  <a:schemeClr val="accent1"/>
                </a:solidFill>
              </a:rPr>
              <a:t>|</a:t>
            </a:r>
            <a:r>
              <a:rPr lang="en-US" sz="1200"/>
              <a:t> </a:t>
            </a:r>
            <a:fld id="{37D409AB-2201-4E18-8A34-C31753AD9B06}" type="slidenum">
              <a:rPr lang="en-US" sz="1200" smtClean="0">
                <a:solidFill>
                  <a:schemeClr val="tx1"/>
                </a:solidFill>
              </a:rPr>
              <a:pPr algn="r"/>
              <a:t>29</a:t>
            </a:fld>
            <a:endParaRPr lang="en-US" sz="1200">
              <a:solidFill>
                <a:schemeClr val="tx1"/>
              </a:solidFill>
            </a:endParaRPr>
          </a:p>
        </p:txBody>
      </p:sp>
      <p:pic>
        <p:nvPicPr>
          <p:cNvPr id="18" name="Picture Placeholder 82">
            <a:extLst>
              <a:ext uri="{FF2B5EF4-FFF2-40B4-BE49-F238E27FC236}">
                <a16:creationId xmlns:a16="http://schemas.microsoft.com/office/drawing/2014/main" id="{BB139884-8C02-B27F-B6B0-CCF5E5C5CE5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947328" y="1581820"/>
            <a:ext cx="1059291" cy="1059291"/>
          </a:xfrm>
          <a:prstGeom prst="rect">
            <a:avLst/>
          </a:prstGeom>
        </p:spPr>
      </p:pic>
      <p:pic>
        <p:nvPicPr>
          <p:cNvPr id="19" name="Picture Placeholder 136">
            <a:extLst>
              <a:ext uri="{FF2B5EF4-FFF2-40B4-BE49-F238E27FC236}">
                <a16:creationId xmlns:a16="http://schemas.microsoft.com/office/drawing/2014/main" id="{05C7CDED-785D-E5D7-5DEB-3FB0E7DDCC8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780238" y="1640167"/>
            <a:ext cx="925942" cy="925942"/>
          </a:xfrm>
          <a:prstGeom prst="rect">
            <a:avLst/>
          </a:prstGeom>
        </p:spPr>
      </p:pic>
      <p:pic>
        <p:nvPicPr>
          <p:cNvPr id="20" name="Picture Placeholder 120">
            <a:extLst>
              <a:ext uri="{FF2B5EF4-FFF2-40B4-BE49-F238E27FC236}">
                <a16:creationId xmlns:a16="http://schemas.microsoft.com/office/drawing/2014/main" id="{ED317850-4D6B-1043-B4ED-D231AE8E5D0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8980380" y="1557407"/>
            <a:ext cx="894272" cy="894272"/>
          </a:xfrm>
          <a:prstGeom prst="rect">
            <a:avLst/>
          </a:prstGeom>
        </p:spPr>
      </p:pic>
      <p:pic>
        <p:nvPicPr>
          <p:cNvPr id="21" name="Picture Placeholder 120">
            <a:extLst>
              <a:ext uri="{FF2B5EF4-FFF2-40B4-BE49-F238E27FC236}">
                <a16:creationId xmlns:a16="http://schemas.microsoft.com/office/drawing/2014/main" id="{5A28CFFC-C472-25B0-7DF4-DE341B2A4C1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978418" y="3728522"/>
            <a:ext cx="894272" cy="894272"/>
          </a:xfrm>
          <a:prstGeom prst="rect">
            <a:avLst/>
          </a:prstGeom>
        </p:spPr>
      </p:pic>
    </p:spTree>
    <p:extLst>
      <p:ext uri="{BB962C8B-B14F-4D97-AF65-F5344CB8AC3E}">
        <p14:creationId xmlns:p14="http://schemas.microsoft.com/office/powerpoint/2010/main" val="3434041406"/>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Agenda</a:t>
            </a:r>
          </a:p>
        </p:txBody>
      </p:sp>
      <p:sp>
        <p:nvSpPr>
          <p:cNvPr id="5" name="Text Placeholder 4">
            <a:extLst>
              <a:ext uri="{FF2B5EF4-FFF2-40B4-BE49-F238E27FC236}">
                <a16:creationId xmlns:a16="http://schemas.microsoft.com/office/drawing/2014/main" id="{BF207868-F332-F949-872F-35F90BEF08BD}"/>
              </a:ext>
            </a:extLst>
          </p:cNvPr>
          <p:cNvSpPr>
            <a:spLocks noGrp="1"/>
          </p:cNvSpPr>
          <p:nvPr>
            <p:ph type="body" sz="quarter" idx="13"/>
          </p:nvPr>
        </p:nvSpPr>
        <p:spPr>
          <a:xfrm>
            <a:off x="2916958" y="1082040"/>
            <a:ext cx="8906233" cy="5135880"/>
          </a:xfrm>
        </p:spPr>
        <p:txBody>
          <a:bodyPr anchor="t">
            <a:noAutofit/>
          </a:bodyPr>
          <a:lstStyle/>
          <a:p>
            <a:pPr marL="0" indent="0">
              <a:spcBef>
                <a:spcPts val="1200"/>
              </a:spcBef>
              <a:buNone/>
            </a:pPr>
            <a:r>
              <a:rPr lang="en-US" sz="2700"/>
              <a:t>01</a:t>
            </a:r>
            <a:r>
              <a:rPr lang="en-US" sz="2700" b="1"/>
              <a:t> </a:t>
            </a:r>
            <a:r>
              <a:rPr lang="en-US" sz="2700">
                <a:solidFill>
                  <a:schemeClr val="bg2"/>
                </a:solidFill>
              </a:rPr>
              <a:t>|</a:t>
            </a:r>
            <a:r>
              <a:rPr lang="en-US" sz="2700" b="1"/>
              <a:t> </a:t>
            </a:r>
            <a:r>
              <a:rPr lang="en-US" sz="2700"/>
              <a:t>Building your book of business with B2B and B2C referrals</a:t>
            </a:r>
          </a:p>
          <a:p>
            <a:pPr marL="0" indent="0">
              <a:spcBef>
                <a:spcPts val="1200"/>
              </a:spcBef>
              <a:buNone/>
            </a:pPr>
            <a:r>
              <a:rPr lang="en-US" sz="2700"/>
              <a:t>02 </a:t>
            </a:r>
            <a:r>
              <a:rPr lang="en-US" sz="2700">
                <a:solidFill>
                  <a:schemeClr val="bg2"/>
                </a:solidFill>
              </a:rPr>
              <a:t>|</a:t>
            </a:r>
            <a:r>
              <a:rPr lang="en-US" sz="2700"/>
              <a:t> Grassroots best practices</a:t>
            </a:r>
            <a:endParaRPr lang="en-US" sz="2700">
              <a:cs typeface="Calibri"/>
            </a:endParaRPr>
          </a:p>
          <a:p>
            <a:pPr marL="0" indent="0">
              <a:spcBef>
                <a:spcPts val="1200"/>
              </a:spcBef>
              <a:buNone/>
            </a:pPr>
            <a:r>
              <a:rPr lang="en-US" sz="2700"/>
              <a:t>03</a:t>
            </a:r>
            <a:r>
              <a:rPr lang="en-US" sz="2700" b="1"/>
              <a:t> </a:t>
            </a:r>
            <a:r>
              <a:rPr lang="en-US" sz="2700">
                <a:solidFill>
                  <a:schemeClr val="bg2"/>
                </a:solidFill>
              </a:rPr>
              <a:t>|</a:t>
            </a:r>
            <a:r>
              <a:rPr lang="en-US" sz="2700" b="1"/>
              <a:t> </a:t>
            </a:r>
            <a:r>
              <a:rPr lang="en-US" sz="2700"/>
              <a:t>Grassroots strategies for different audiences</a:t>
            </a:r>
            <a:endParaRPr lang="en-US" sz="2700">
              <a:cs typeface="Calibri"/>
            </a:endParaRPr>
          </a:p>
          <a:p>
            <a:pPr marL="0" indent="0">
              <a:spcBef>
                <a:spcPts val="1200"/>
              </a:spcBef>
              <a:buNone/>
            </a:pPr>
            <a:r>
              <a:rPr lang="en-US" sz="2700"/>
              <a:t>04</a:t>
            </a:r>
            <a:r>
              <a:rPr lang="en-US" sz="2700" b="1"/>
              <a:t> </a:t>
            </a:r>
            <a:r>
              <a:rPr lang="en-US" sz="2700">
                <a:solidFill>
                  <a:schemeClr val="bg2"/>
                </a:solidFill>
              </a:rPr>
              <a:t>|</a:t>
            </a:r>
            <a:r>
              <a:rPr lang="en-US" sz="2700" b="1"/>
              <a:t> </a:t>
            </a:r>
            <a:r>
              <a:rPr lang="en-US" sz="2700"/>
              <a:t>Marketing your grassroots event</a:t>
            </a:r>
            <a:endParaRPr lang="en-US" sz="2700">
              <a:cs typeface="Calibri"/>
            </a:endParaRPr>
          </a:p>
          <a:p>
            <a:pPr marL="0" indent="0">
              <a:spcBef>
                <a:spcPts val="1200"/>
              </a:spcBef>
              <a:buNone/>
            </a:pPr>
            <a:r>
              <a:rPr lang="en-US" sz="2700"/>
              <a:t>05</a:t>
            </a:r>
            <a:r>
              <a:rPr lang="en-US" sz="2700" b="1"/>
              <a:t> </a:t>
            </a:r>
            <a:r>
              <a:rPr lang="en-US" sz="2700">
                <a:solidFill>
                  <a:schemeClr val="bg2"/>
                </a:solidFill>
              </a:rPr>
              <a:t>|</a:t>
            </a:r>
            <a:r>
              <a:rPr lang="en-US" sz="2700"/>
              <a:t> Planting the seed for referrals</a:t>
            </a:r>
            <a:endParaRPr lang="en-US" sz="2700">
              <a:cs typeface="Calibri"/>
            </a:endParaRPr>
          </a:p>
          <a:p>
            <a:pPr marL="0" indent="0">
              <a:spcBef>
                <a:spcPts val="1200"/>
              </a:spcBef>
              <a:buNone/>
            </a:pPr>
            <a:r>
              <a:rPr lang="en-US" sz="2700"/>
              <a:t>06</a:t>
            </a:r>
            <a:r>
              <a:rPr lang="en-US" sz="2700" b="1"/>
              <a:t> </a:t>
            </a:r>
            <a:r>
              <a:rPr lang="en-US" sz="2700">
                <a:solidFill>
                  <a:schemeClr val="bg2"/>
                </a:solidFill>
              </a:rPr>
              <a:t>|</a:t>
            </a:r>
            <a:r>
              <a:rPr lang="en-US" sz="2700"/>
              <a:t> Humana resources </a:t>
            </a:r>
            <a:endParaRPr lang="en-US" sz="2700">
              <a:cs typeface="Calibri"/>
            </a:endParaRPr>
          </a:p>
          <a:p>
            <a:pPr marL="0" indent="0">
              <a:spcBef>
                <a:spcPts val="1200"/>
              </a:spcBef>
              <a:buNone/>
            </a:pPr>
            <a:endParaRPr lang="en-US" sz="2700"/>
          </a:p>
        </p:txBody>
      </p:sp>
    </p:spTree>
    <p:extLst>
      <p:ext uri="{BB962C8B-B14F-4D97-AF65-F5344CB8AC3E}">
        <p14:creationId xmlns:p14="http://schemas.microsoft.com/office/powerpoint/2010/main" val="3751925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Plant the seed for referrals</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sp>
        <p:nvSpPr>
          <p:cNvPr id="2" name="Rounded Rectangular Callout 1">
            <a:extLst>
              <a:ext uri="{FF2B5EF4-FFF2-40B4-BE49-F238E27FC236}">
                <a16:creationId xmlns:a16="http://schemas.microsoft.com/office/drawing/2014/main" id="{A11DADC7-6A4A-3B5A-EE36-EAC97A436D35}"/>
              </a:ext>
            </a:extLst>
          </p:cNvPr>
          <p:cNvSpPr/>
          <p:nvPr/>
        </p:nvSpPr>
        <p:spPr>
          <a:xfrm>
            <a:off x="1719014" y="2192918"/>
            <a:ext cx="4199246" cy="129724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bg2"/>
                </a:solidFill>
              </a:rPr>
              <a:t>“Is there anyone you know who might need my help?”</a:t>
            </a:r>
          </a:p>
        </p:txBody>
      </p:sp>
      <p:sp>
        <p:nvSpPr>
          <p:cNvPr id="4" name="Rounded Rectangular Callout 3">
            <a:extLst>
              <a:ext uri="{FF2B5EF4-FFF2-40B4-BE49-F238E27FC236}">
                <a16:creationId xmlns:a16="http://schemas.microsoft.com/office/drawing/2014/main" id="{D9611B3A-9248-EBF4-6322-A6C7842CC9CC}"/>
              </a:ext>
            </a:extLst>
          </p:cNvPr>
          <p:cNvSpPr/>
          <p:nvPr/>
        </p:nvSpPr>
        <p:spPr>
          <a:xfrm>
            <a:off x="6562875" y="2186618"/>
            <a:ext cx="4199246" cy="1297240"/>
          </a:xfrm>
          <a:prstGeom prst="wedgeRoundRectCallou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2"/>
                </a:solidFill>
              </a:rPr>
              <a:t>“Is anyone in your family about to </a:t>
            </a:r>
          </a:p>
          <a:p>
            <a:pPr algn="ctr"/>
            <a:r>
              <a:rPr lang="en-US" sz="1800">
                <a:solidFill>
                  <a:schemeClr val="tx2"/>
                </a:solidFill>
              </a:rPr>
              <a:t>age into Medicare?”</a:t>
            </a:r>
          </a:p>
        </p:txBody>
      </p:sp>
      <p:sp>
        <p:nvSpPr>
          <p:cNvPr id="8" name="Rounded Rectangular Callout 7">
            <a:extLst>
              <a:ext uri="{FF2B5EF4-FFF2-40B4-BE49-F238E27FC236}">
                <a16:creationId xmlns:a16="http://schemas.microsoft.com/office/drawing/2014/main" id="{2B275B8F-3303-F0C7-D4B9-8A0C57AEFF3C}"/>
              </a:ext>
            </a:extLst>
          </p:cNvPr>
          <p:cNvSpPr/>
          <p:nvPr/>
        </p:nvSpPr>
        <p:spPr>
          <a:xfrm>
            <a:off x="6572386" y="4234170"/>
            <a:ext cx="4199246" cy="129724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bg2"/>
                </a:solidFill>
              </a:rPr>
              <a:t>“Do you know anybody who is looking for dental and/or vision coverage?”</a:t>
            </a:r>
          </a:p>
        </p:txBody>
      </p:sp>
      <p:sp>
        <p:nvSpPr>
          <p:cNvPr id="9" name="Rounded Rectangular Callout 8">
            <a:extLst>
              <a:ext uri="{FF2B5EF4-FFF2-40B4-BE49-F238E27FC236}">
                <a16:creationId xmlns:a16="http://schemas.microsoft.com/office/drawing/2014/main" id="{72416E37-858C-A98E-079C-DB703E440975}"/>
              </a:ext>
            </a:extLst>
          </p:cNvPr>
          <p:cNvSpPr/>
          <p:nvPr/>
        </p:nvSpPr>
        <p:spPr>
          <a:xfrm>
            <a:off x="1665396" y="4281551"/>
            <a:ext cx="4199246" cy="1297240"/>
          </a:xfrm>
          <a:prstGeom prst="wedgeRoundRectCallou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2"/>
                </a:solidFill>
              </a:rPr>
              <a:t>“Are your friends/family members happy with their current Medicare plans?”</a:t>
            </a:r>
          </a:p>
        </p:txBody>
      </p:sp>
      <p:sp>
        <p:nvSpPr>
          <p:cNvPr id="12" name="TextBox 11">
            <a:extLst>
              <a:ext uri="{FF2B5EF4-FFF2-40B4-BE49-F238E27FC236}">
                <a16:creationId xmlns:a16="http://schemas.microsoft.com/office/drawing/2014/main" id="{1E5D792B-D192-CFFF-0E62-9D2C625895CA}"/>
              </a:ext>
            </a:extLst>
          </p:cNvPr>
          <p:cNvSpPr txBox="1"/>
          <p:nvPr/>
        </p:nvSpPr>
        <p:spPr>
          <a:xfrm>
            <a:off x="685799" y="1140477"/>
            <a:ext cx="7644161" cy="461665"/>
          </a:xfrm>
          <a:prstGeom prst="rect">
            <a:avLst/>
          </a:prstGeom>
          <a:noFill/>
        </p:spPr>
        <p:txBody>
          <a:bodyPr wrap="square">
            <a:spAutoFit/>
          </a:bodyPr>
          <a:lstStyle/>
          <a:p>
            <a:r>
              <a:rPr lang="en-US" sz="2400">
                <a:solidFill>
                  <a:schemeClr val="tx2"/>
                </a:solidFill>
              </a:rPr>
              <a:t>When speaking with existing Humana members, ask:</a:t>
            </a:r>
          </a:p>
        </p:txBody>
      </p:sp>
      <p:sp>
        <p:nvSpPr>
          <p:cNvPr id="13" name="Slide Number Placeholder 3">
            <a:extLst>
              <a:ext uri="{FF2B5EF4-FFF2-40B4-BE49-F238E27FC236}">
                <a16:creationId xmlns:a16="http://schemas.microsoft.com/office/drawing/2014/main" id="{80BBA6CD-BE9D-C7B2-81CF-7319DDE3FA21}"/>
              </a:ext>
            </a:extLst>
          </p:cNvPr>
          <p:cNvSpPr>
            <a:spLocks noGrp="1"/>
          </p:cNvSpPr>
          <p:nvPr>
            <p:ph type="sldNum" sz="quarter" idx="15"/>
          </p:nvPr>
        </p:nvSpPr>
        <p:spPr>
          <a:xfrm>
            <a:off x="10771632" y="6400800"/>
            <a:ext cx="1219200" cy="304800"/>
          </a:xfrm>
        </p:spPr>
        <p:txBody>
          <a:bodyPr/>
          <a:lstStyle/>
          <a:p>
            <a:pPr algn="r"/>
            <a:r>
              <a:rPr lang="en-US" sz="1200" b="1">
                <a:solidFill>
                  <a:schemeClr val="accent1"/>
                </a:solidFill>
              </a:rPr>
              <a:t>|</a:t>
            </a:r>
            <a:r>
              <a:rPr lang="en-US" sz="1200"/>
              <a:t> </a:t>
            </a:r>
            <a:fld id="{37D409AB-2201-4E18-8A34-C31753AD9B06}" type="slidenum">
              <a:rPr lang="en-US" sz="1200" smtClean="0">
                <a:solidFill>
                  <a:schemeClr val="tx1"/>
                </a:solidFill>
              </a:rPr>
              <a:pPr algn="r"/>
              <a:t>30</a:t>
            </a:fld>
            <a:endParaRPr lang="en-US" sz="1200">
              <a:solidFill>
                <a:schemeClr val="tx1"/>
              </a:solidFill>
            </a:endParaRPr>
          </a:p>
        </p:txBody>
      </p:sp>
    </p:spTree>
    <p:extLst>
      <p:ext uri="{BB962C8B-B14F-4D97-AF65-F5344CB8AC3E}">
        <p14:creationId xmlns:p14="http://schemas.microsoft.com/office/powerpoint/2010/main" val="4280174264"/>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18" b="3118"/>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n-US"/>
              <a:t>Humana resources</a:t>
            </a:r>
          </a:p>
        </p:txBody>
      </p:sp>
    </p:spTree>
    <p:extLst>
      <p:ext uri="{BB962C8B-B14F-4D97-AF65-F5344CB8AC3E}">
        <p14:creationId xmlns:p14="http://schemas.microsoft.com/office/powerpoint/2010/main" val="1538734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err="1"/>
              <a:t>IgniteWithHumana.com</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0" name="Slide Number Placeholder 3">
            <a:extLst>
              <a:ext uri="{FF2B5EF4-FFF2-40B4-BE49-F238E27FC236}">
                <a16:creationId xmlns:a16="http://schemas.microsoft.com/office/drawing/2014/main" id="{B722D0BA-AE98-B192-7B12-8CC9D0F60FB8}"/>
              </a:ext>
            </a:extLst>
          </p:cNvPr>
          <p:cNvSpPr>
            <a:spLocks noGrp="1"/>
          </p:cNvSpPr>
          <p:nvPr>
            <p:ph type="sldNum" sz="quarter" idx="15"/>
          </p:nvPr>
        </p:nvSpPr>
        <p:spPr>
          <a:xfrm>
            <a:off x="10771632" y="6400800"/>
            <a:ext cx="1219200" cy="304800"/>
          </a:xfrm>
        </p:spPr>
        <p:txBody>
          <a:bodyPr/>
          <a:lstStyle/>
          <a:p>
            <a:pPr algn="r"/>
            <a:r>
              <a:rPr lang="en-US" sz="1200" b="1">
                <a:solidFill>
                  <a:schemeClr val="accent1"/>
                </a:solidFill>
              </a:rPr>
              <a:t>|</a:t>
            </a:r>
            <a:r>
              <a:rPr lang="en-US" sz="1200"/>
              <a:t> </a:t>
            </a:r>
            <a:fld id="{37D409AB-2201-4E18-8A34-C31753AD9B06}" type="slidenum">
              <a:rPr lang="en-US" sz="1200" smtClean="0">
                <a:solidFill>
                  <a:schemeClr val="tx1"/>
                </a:solidFill>
              </a:rPr>
              <a:pPr algn="r"/>
              <a:t>32</a:t>
            </a:fld>
            <a:endParaRPr lang="en-US" sz="1200">
              <a:solidFill>
                <a:schemeClr val="tx1"/>
              </a:solidFill>
            </a:endParaRP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2298634" y="2633788"/>
            <a:ext cx="3140126" cy="1477328"/>
          </a:xfrm>
          <a:prstGeom prst="rect">
            <a:avLst/>
          </a:prstGeom>
          <a:noFill/>
        </p:spPr>
        <p:txBody>
          <a:bodyPr wrap="square" rtlCol="0">
            <a:spAutoFit/>
          </a:bodyPr>
          <a:lstStyle/>
          <a:p>
            <a:pPr algn="ctr"/>
            <a:r>
              <a:rPr lang="en-US" b="1">
                <a:solidFill>
                  <a:schemeClr val="tx2"/>
                </a:solidFill>
              </a:rPr>
              <a:t>Lead Generation Playbook:</a:t>
            </a:r>
            <a:br>
              <a:rPr lang="en-US" b="1">
                <a:solidFill>
                  <a:schemeClr val="tx2"/>
                </a:solidFill>
              </a:rPr>
            </a:br>
            <a:r>
              <a:rPr lang="en-US" b="1">
                <a:solidFill>
                  <a:schemeClr val="tx2"/>
                </a:solidFill>
              </a:rPr>
              <a:t>Learn How You May Generate More Leads</a:t>
            </a:r>
          </a:p>
          <a:p>
            <a:pPr algn="ctr"/>
            <a:endParaRPr lang="en-US" b="1">
              <a:solidFill>
                <a:schemeClr val="tx2"/>
              </a:solidFill>
            </a:endParaRPr>
          </a:p>
          <a:p>
            <a:endParaRPr lang="en-US">
              <a:solidFill>
                <a:schemeClr val="tx2"/>
              </a:solidFill>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7225957" y="2575510"/>
            <a:ext cx="2667409" cy="1477328"/>
          </a:xfrm>
          <a:prstGeom prst="rect">
            <a:avLst/>
          </a:prstGeom>
          <a:noFill/>
        </p:spPr>
        <p:txBody>
          <a:bodyPr wrap="square" rtlCol="0">
            <a:spAutoFit/>
          </a:bodyPr>
          <a:lstStyle/>
          <a:p>
            <a:pPr algn="ctr"/>
            <a:r>
              <a:rPr lang="en-US" b="1">
                <a:solidFill>
                  <a:schemeClr val="tx2"/>
                </a:solidFill>
              </a:rPr>
              <a:t>Audience-specific resources for DSNP, Med Supp, veterans and more</a:t>
            </a:r>
          </a:p>
          <a:p>
            <a:endParaRPr lang="en-US" b="1">
              <a:solidFill>
                <a:schemeClr val="tx2"/>
              </a:solidFill>
            </a:endParaRPr>
          </a:p>
          <a:p>
            <a:endParaRPr lang="en-US">
              <a:solidFill>
                <a:schemeClr val="tx2"/>
              </a:solidFill>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2549094" y="5088167"/>
            <a:ext cx="2667409" cy="1200329"/>
          </a:xfrm>
          <a:prstGeom prst="rect">
            <a:avLst/>
          </a:prstGeom>
          <a:noFill/>
        </p:spPr>
        <p:txBody>
          <a:bodyPr wrap="square" rtlCol="0">
            <a:spAutoFit/>
          </a:bodyPr>
          <a:lstStyle/>
          <a:p>
            <a:pPr algn="ctr"/>
            <a:r>
              <a:rPr lang="en-US" b="1">
                <a:solidFill>
                  <a:schemeClr val="tx2"/>
                </a:solidFill>
              </a:rPr>
              <a:t>Article: How to leverage the power of referrals</a:t>
            </a:r>
          </a:p>
          <a:p>
            <a:endParaRPr lang="en-US" b="1">
              <a:solidFill>
                <a:schemeClr val="tx2"/>
              </a:solidFill>
            </a:endParaRPr>
          </a:p>
          <a:p>
            <a:endParaRPr lang="en-US">
              <a:solidFill>
                <a:schemeClr val="tx2"/>
              </a:solidFill>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844505" y="5088167"/>
            <a:ext cx="3392313" cy="1477328"/>
          </a:xfrm>
          <a:prstGeom prst="rect">
            <a:avLst/>
          </a:prstGeom>
          <a:noFill/>
        </p:spPr>
        <p:txBody>
          <a:bodyPr wrap="square" rtlCol="0">
            <a:spAutoFit/>
          </a:bodyPr>
          <a:lstStyle/>
          <a:p>
            <a:pPr algn="ctr"/>
            <a:r>
              <a:rPr lang="en-US" b="1">
                <a:solidFill>
                  <a:schemeClr val="tx2"/>
                </a:solidFill>
              </a:rPr>
              <a:t>Teams dedicated to your success:</a:t>
            </a:r>
          </a:p>
          <a:p>
            <a:pPr algn="ctr"/>
            <a:r>
              <a:rPr lang="en-US" b="1">
                <a:solidFill>
                  <a:schemeClr val="tx2"/>
                </a:solidFill>
              </a:rPr>
              <a:t>Local support</a:t>
            </a:r>
          </a:p>
          <a:p>
            <a:pPr algn="ctr"/>
            <a:r>
              <a:rPr lang="en-US" b="1">
                <a:solidFill>
                  <a:schemeClr val="tx2"/>
                </a:solidFill>
              </a:rPr>
              <a:t>Agent Support</a:t>
            </a:r>
          </a:p>
          <a:p>
            <a:endParaRPr lang="en-US" b="1">
              <a:solidFill>
                <a:schemeClr val="tx2"/>
              </a:solidFill>
            </a:endParaRPr>
          </a:p>
          <a:p>
            <a:endParaRPr lang="en-US">
              <a:solidFill>
                <a:schemeClr val="tx2"/>
              </a:solidFill>
            </a:endParaRPr>
          </a:p>
        </p:txBody>
      </p:sp>
      <p:pic>
        <p:nvPicPr>
          <p:cNvPr id="16" name="Picture 15" descr="Icon&#10;&#10;Description automatically generated">
            <a:extLst>
              <a:ext uri="{FF2B5EF4-FFF2-40B4-BE49-F238E27FC236}">
                <a16:creationId xmlns:a16="http://schemas.microsoft.com/office/drawing/2014/main" id="{D3193E00-0AFA-9B5B-58AD-F984ABDB0961}"/>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366643" y="1476503"/>
            <a:ext cx="1032310" cy="1032310"/>
          </a:xfrm>
          <a:prstGeom prst="rect">
            <a:avLst/>
          </a:prstGeom>
        </p:spPr>
      </p:pic>
      <p:pic>
        <p:nvPicPr>
          <p:cNvPr id="18" name="Picture 17" descr="Icon&#10;&#10;Description automatically generated">
            <a:extLst>
              <a:ext uri="{FF2B5EF4-FFF2-40B4-BE49-F238E27FC236}">
                <a16:creationId xmlns:a16="http://schemas.microsoft.com/office/drawing/2014/main" id="{D43F71CE-13CB-E067-704B-927FC465454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043506" y="1488438"/>
            <a:ext cx="1032310" cy="1032310"/>
          </a:xfrm>
          <a:prstGeom prst="rect">
            <a:avLst/>
          </a:prstGeom>
        </p:spPr>
      </p:pic>
      <p:pic>
        <p:nvPicPr>
          <p:cNvPr id="19" name="Picture 18" descr="Logo, icon&#10;&#10;Description automatically generated">
            <a:extLst>
              <a:ext uri="{FF2B5EF4-FFF2-40B4-BE49-F238E27FC236}">
                <a16:creationId xmlns:a16="http://schemas.microsoft.com/office/drawing/2014/main" id="{43D86E32-65C5-3312-7388-494DE76D436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972890" y="3916049"/>
            <a:ext cx="1135541" cy="1135541"/>
          </a:xfrm>
          <a:prstGeom prst="rect">
            <a:avLst/>
          </a:prstGeom>
        </p:spPr>
      </p:pic>
      <p:pic>
        <p:nvPicPr>
          <p:cNvPr id="23" name="Picture 22" descr="Icon&#10;&#10;Description automatically generated">
            <a:extLst>
              <a:ext uri="{FF2B5EF4-FFF2-40B4-BE49-F238E27FC236}">
                <a16:creationId xmlns:a16="http://schemas.microsoft.com/office/drawing/2014/main" id="{B55590E5-63F1-DB88-8493-DD81EBDECF5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366643" y="3852370"/>
            <a:ext cx="1135542" cy="1135542"/>
          </a:xfrm>
          <a:prstGeom prst="rect">
            <a:avLst/>
          </a:prstGeom>
        </p:spPr>
      </p:pic>
    </p:spTree>
    <p:extLst>
      <p:ext uri="{BB962C8B-B14F-4D97-AF65-F5344CB8AC3E}">
        <p14:creationId xmlns:p14="http://schemas.microsoft.com/office/powerpoint/2010/main" val="28140652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33</a:t>
            </a:fld>
            <a:endParaRPr lang="en-US" sz="1200"/>
          </a:p>
        </p:txBody>
      </p:sp>
      <p:sp>
        <p:nvSpPr>
          <p:cNvPr id="12" name="TextBox 11">
            <a:extLst>
              <a:ext uri="{FF2B5EF4-FFF2-40B4-BE49-F238E27FC236}">
                <a16:creationId xmlns:a16="http://schemas.microsoft.com/office/drawing/2014/main" id="{F129C9CB-EB2D-09FE-570F-B1BB9EEC57A8}"/>
              </a:ext>
            </a:extLst>
          </p:cNvPr>
          <p:cNvSpPr txBox="1"/>
          <p:nvPr/>
        </p:nvSpPr>
        <p:spPr>
          <a:xfrm>
            <a:off x="359447"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8" name="Title 2">
            <a:extLst>
              <a:ext uri="{FF2B5EF4-FFF2-40B4-BE49-F238E27FC236}">
                <a16:creationId xmlns:a16="http://schemas.microsoft.com/office/drawing/2014/main" id="{36F2B858-B890-DFA5-9287-07CD67D7541D}"/>
              </a:ext>
            </a:extLst>
          </p:cNvPr>
          <p:cNvSpPr txBox="1">
            <a:spLocks/>
          </p:cNvSpPr>
          <p:nvPr/>
        </p:nvSpPr>
        <p:spPr>
          <a:xfrm>
            <a:off x="685800" y="438394"/>
            <a:ext cx="11137392" cy="603504"/>
          </a:xfrm>
          <a:prstGeom prst="rect">
            <a:avLst/>
          </a:prstGeom>
        </p:spPr>
        <p:txBody>
          <a:bodyPr/>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solidFill>
                  <a:schemeClr val="accent2"/>
                </a:solidFill>
              </a:rPr>
              <a:t>Discover more training</a:t>
            </a:r>
          </a:p>
          <a:p>
            <a:pPr algn="ctr"/>
            <a:r>
              <a:rPr lang="en-US" sz="4000" b="1">
                <a:solidFill>
                  <a:schemeClr val="tx2"/>
                </a:solidFill>
              </a:rPr>
              <a:t>HUMANA MARKETPOINT UNIVERSITY</a:t>
            </a:r>
          </a:p>
          <a:p>
            <a:pPr algn="ctr"/>
            <a:endParaRPr lang="en-US">
              <a:solidFill>
                <a:schemeClr val="accent2"/>
              </a:solidFill>
            </a:endParaRPr>
          </a:p>
        </p:txBody>
      </p:sp>
      <p:pic>
        <p:nvPicPr>
          <p:cNvPr id="2" name="Picture 2" descr="A screenshot of a computer&#10;&#10;Description automatically generated">
            <a:extLst>
              <a:ext uri="{FF2B5EF4-FFF2-40B4-BE49-F238E27FC236}">
                <a16:creationId xmlns:a16="http://schemas.microsoft.com/office/drawing/2014/main" id="{585B47BA-FF9F-FC83-A55D-95CC852EFBF5}"/>
              </a:ext>
            </a:extLst>
          </p:cNvPr>
          <p:cNvPicPr>
            <a:picLocks noChangeAspect="1"/>
          </p:cNvPicPr>
          <p:nvPr/>
        </p:nvPicPr>
        <p:blipFill>
          <a:blip r:embed="rId4"/>
          <a:stretch>
            <a:fillRect/>
          </a:stretch>
        </p:blipFill>
        <p:spPr>
          <a:xfrm>
            <a:off x="1659409" y="2104125"/>
            <a:ext cx="10529684" cy="3485598"/>
          </a:xfrm>
          <a:prstGeom prst="rect">
            <a:avLst/>
          </a:prstGeom>
        </p:spPr>
      </p:pic>
    </p:spTree>
    <p:extLst>
      <p:ext uri="{BB962C8B-B14F-4D97-AF65-F5344CB8AC3E}">
        <p14:creationId xmlns:p14="http://schemas.microsoft.com/office/powerpoint/2010/main" val="2534569799"/>
      </p:ext>
    </p:extLst>
  </p:cSld>
  <p:clrMapOvr>
    <a:masterClrMapping/>
  </p:clrMapOvr>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a:extLst>
              <a:ext uri="{FF2B5EF4-FFF2-40B4-BE49-F238E27FC236}">
                <a16:creationId xmlns:a16="http://schemas.microsoft.com/office/drawing/2014/main" id="{4F7F4C20-262E-1CE6-B873-4CCF78B5515F}"/>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34</a:t>
            </a:fld>
            <a:endParaRPr lang="en-US">
              <a:solidFill>
                <a:schemeClr val="tx1"/>
              </a:solidFill>
            </a:endParaRPr>
          </a:p>
        </p:txBody>
      </p:sp>
      <p:sp>
        <p:nvSpPr>
          <p:cNvPr id="26" name="Title 2">
            <a:extLst>
              <a:ext uri="{FF2B5EF4-FFF2-40B4-BE49-F238E27FC236}">
                <a16:creationId xmlns:a16="http://schemas.microsoft.com/office/drawing/2014/main" id="{989BE86A-6B19-E661-2921-938746A0C359}"/>
              </a:ext>
            </a:extLst>
          </p:cNvPr>
          <p:cNvSpPr txBox="1">
            <a:spLocks/>
          </p:cNvSpPr>
          <p:nvPr/>
        </p:nvSpPr>
        <p:spPr>
          <a:xfrm>
            <a:off x="685800" y="722599"/>
            <a:ext cx="11137392" cy="603504"/>
          </a:xfrm>
          <a:prstGeom prst="rect">
            <a:avLst/>
          </a:prstGeom>
        </p:spPr>
        <p:txBody>
          <a:bodyPr/>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solidFill>
                  <a:schemeClr val="accent2"/>
                </a:solidFill>
              </a:rPr>
              <a:t>Must-know MRC materials</a:t>
            </a:r>
          </a:p>
          <a:p>
            <a:pPr algn="ctr"/>
            <a:endParaRPr lang="en-US">
              <a:solidFill>
                <a:schemeClr val="accent2"/>
              </a:solidFill>
            </a:endParaRPr>
          </a:p>
        </p:txBody>
      </p:sp>
      <p:sp>
        <p:nvSpPr>
          <p:cNvPr id="31" name="TextBox 30">
            <a:extLst>
              <a:ext uri="{FF2B5EF4-FFF2-40B4-BE49-F238E27FC236}">
                <a16:creationId xmlns:a16="http://schemas.microsoft.com/office/drawing/2014/main" id="{9961D3BD-4A36-2A76-8D8B-E86F82076AFD}"/>
              </a:ext>
            </a:extLst>
          </p:cNvPr>
          <p:cNvSpPr txBox="1"/>
          <p:nvPr/>
        </p:nvSpPr>
        <p:spPr>
          <a:xfrm>
            <a:off x="8050521" y="5651364"/>
            <a:ext cx="3165088" cy="369332"/>
          </a:xfrm>
          <a:prstGeom prst="rect">
            <a:avLst/>
          </a:prstGeom>
          <a:noFill/>
        </p:spPr>
        <p:txBody>
          <a:bodyPr wrap="square" rtlCol="0">
            <a:spAutoFit/>
          </a:bodyPr>
          <a:lstStyle/>
          <a:p>
            <a:pPr algn="ctr"/>
            <a:r>
              <a:rPr lang="en-US">
                <a:solidFill>
                  <a:schemeClr val="tx2"/>
                </a:solidFill>
              </a:rPr>
              <a:t>Flyer</a:t>
            </a:r>
          </a:p>
        </p:txBody>
      </p:sp>
      <p:sp>
        <p:nvSpPr>
          <p:cNvPr id="33" name="TextBox 32">
            <a:extLst>
              <a:ext uri="{FF2B5EF4-FFF2-40B4-BE49-F238E27FC236}">
                <a16:creationId xmlns:a16="http://schemas.microsoft.com/office/drawing/2014/main" id="{F798A255-C294-B54A-895C-306ED3B6A025}"/>
              </a:ext>
            </a:extLst>
          </p:cNvPr>
          <p:cNvSpPr txBox="1"/>
          <p:nvPr/>
        </p:nvSpPr>
        <p:spPr>
          <a:xfrm>
            <a:off x="1072376" y="5689734"/>
            <a:ext cx="3165088" cy="369332"/>
          </a:xfrm>
          <a:prstGeom prst="rect">
            <a:avLst/>
          </a:prstGeom>
          <a:noFill/>
        </p:spPr>
        <p:txBody>
          <a:bodyPr wrap="square" rtlCol="0">
            <a:spAutoFit/>
          </a:bodyPr>
          <a:lstStyle/>
          <a:p>
            <a:pPr algn="ctr"/>
            <a:r>
              <a:rPr lang="en-US">
                <a:solidFill>
                  <a:schemeClr val="tx2"/>
                </a:solidFill>
              </a:rPr>
              <a:t>Greeting cards</a:t>
            </a:r>
          </a:p>
        </p:txBody>
      </p:sp>
      <p:sp>
        <p:nvSpPr>
          <p:cNvPr id="35" name="TextBox 34">
            <a:extLst>
              <a:ext uri="{FF2B5EF4-FFF2-40B4-BE49-F238E27FC236}">
                <a16:creationId xmlns:a16="http://schemas.microsoft.com/office/drawing/2014/main" id="{0D15297A-F9BB-60DC-75A2-E8ECD29F816A}"/>
              </a:ext>
            </a:extLst>
          </p:cNvPr>
          <p:cNvSpPr txBox="1"/>
          <p:nvPr/>
        </p:nvSpPr>
        <p:spPr>
          <a:xfrm>
            <a:off x="4670263" y="5650405"/>
            <a:ext cx="3165088" cy="369332"/>
          </a:xfrm>
          <a:prstGeom prst="rect">
            <a:avLst/>
          </a:prstGeom>
          <a:noFill/>
        </p:spPr>
        <p:txBody>
          <a:bodyPr wrap="square" rtlCol="0">
            <a:spAutoFit/>
          </a:bodyPr>
          <a:lstStyle/>
          <a:p>
            <a:pPr algn="ctr"/>
            <a:r>
              <a:rPr lang="en-US">
                <a:solidFill>
                  <a:schemeClr val="tx2"/>
                </a:solidFill>
              </a:rPr>
              <a:t>Email</a:t>
            </a:r>
          </a:p>
        </p:txBody>
      </p:sp>
      <p:sp>
        <p:nvSpPr>
          <p:cNvPr id="40" name="TextBox 39">
            <a:extLst>
              <a:ext uri="{FF2B5EF4-FFF2-40B4-BE49-F238E27FC236}">
                <a16:creationId xmlns:a16="http://schemas.microsoft.com/office/drawing/2014/main" id="{F9DE67D0-FDCB-C80F-B876-A3AD60B4DAE7}"/>
              </a:ext>
            </a:extLst>
          </p:cNvPr>
          <p:cNvSpPr txBox="1"/>
          <p:nvPr/>
        </p:nvSpPr>
        <p:spPr>
          <a:xfrm>
            <a:off x="415202" y="6414700"/>
            <a:ext cx="4401520" cy="276999"/>
          </a:xfrm>
          <a:prstGeom prst="rect">
            <a:avLst/>
          </a:prstGeom>
          <a:noFill/>
        </p:spPr>
        <p:txBody>
          <a:bodyPr wrap="square" rtlCol="0">
            <a:spAutoFit/>
          </a:bodyPr>
          <a:lstStyle/>
          <a:p>
            <a:r>
              <a:rPr lang="en-US" sz="1200"/>
              <a:t>For agent use only. Confidential and proprietary. Do not distribute.</a:t>
            </a:r>
          </a:p>
        </p:txBody>
      </p:sp>
      <p:pic>
        <p:nvPicPr>
          <p:cNvPr id="7" name="Picture 7" descr="Text&#10;&#10;Description automatically generated">
            <a:extLst>
              <a:ext uri="{FF2B5EF4-FFF2-40B4-BE49-F238E27FC236}">
                <a16:creationId xmlns:a16="http://schemas.microsoft.com/office/drawing/2014/main" id="{D0F46F11-F7EE-1691-57F3-FBF752C7DEAE}"/>
              </a:ext>
            </a:extLst>
          </p:cNvPr>
          <p:cNvPicPr>
            <a:picLocks noChangeAspect="1"/>
          </p:cNvPicPr>
          <p:nvPr/>
        </p:nvPicPr>
        <p:blipFill>
          <a:blip r:embed="rId4"/>
          <a:stretch>
            <a:fillRect/>
          </a:stretch>
        </p:blipFill>
        <p:spPr>
          <a:xfrm>
            <a:off x="5038851" y="1509252"/>
            <a:ext cx="2428930" cy="4114800"/>
          </a:xfrm>
          <a:prstGeom prst="rect">
            <a:avLst/>
          </a:prstGeom>
        </p:spPr>
      </p:pic>
      <p:pic>
        <p:nvPicPr>
          <p:cNvPr id="8" name="Picture 8" descr="Text&#10;&#10;Description automatically generated">
            <a:extLst>
              <a:ext uri="{FF2B5EF4-FFF2-40B4-BE49-F238E27FC236}">
                <a16:creationId xmlns:a16="http://schemas.microsoft.com/office/drawing/2014/main" id="{ED7C56A2-D4AC-1E55-1922-13E2BEBB0329}"/>
              </a:ext>
            </a:extLst>
          </p:cNvPr>
          <p:cNvPicPr>
            <a:picLocks noChangeAspect="1"/>
          </p:cNvPicPr>
          <p:nvPr/>
        </p:nvPicPr>
        <p:blipFill>
          <a:blip r:embed="rId5"/>
          <a:stretch>
            <a:fillRect/>
          </a:stretch>
        </p:blipFill>
        <p:spPr>
          <a:xfrm>
            <a:off x="8116529" y="1712740"/>
            <a:ext cx="2743200" cy="3550508"/>
          </a:xfrm>
          <a:prstGeom prst="rect">
            <a:avLst/>
          </a:prstGeom>
        </p:spPr>
      </p:pic>
      <p:pic>
        <p:nvPicPr>
          <p:cNvPr id="9" name="Picture 9">
            <a:extLst>
              <a:ext uri="{FF2B5EF4-FFF2-40B4-BE49-F238E27FC236}">
                <a16:creationId xmlns:a16="http://schemas.microsoft.com/office/drawing/2014/main" id="{9F23D0B7-E12B-CC17-F968-1D4085FDC339}"/>
              </a:ext>
            </a:extLst>
          </p:cNvPr>
          <p:cNvPicPr>
            <a:picLocks noChangeAspect="1"/>
          </p:cNvPicPr>
          <p:nvPr/>
        </p:nvPicPr>
        <p:blipFill>
          <a:blip r:embed="rId6"/>
          <a:stretch>
            <a:fillRect/>
          </a:stretch>
        </p:blipFill>
        <p:spPr>
          <a:xfrm>
            <a:off x="1401097" y="1507044"/>
            <a:ext cx="2743200" cy="4001228"/>
          </a:xfrm>
          <a:prstGeom prst="rect">
            <a:avLst/>
          </a:prstGeom>
        </p:spPr>
      </p:pic>
    </p:spTree>
    <p:extLst>
      <p:ext uri="{BB962C8B-B14F-4D97-AF65-F5344CB8AC3E}">
        <p14:creationId xmlns:p14="http://schemas.microsoft.com/office/powerpoint/2010/main" val="1739387074"/>
      </p:ext>
    </p:extLst>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a:extLst>
              <a:ext uri="{FF2B5EF4-FFF2-40B4-BE49-F238E27FC236}">
                <a16:creationId xmlns:a16="http://schemas.microsoft.com/office/drawing/2014/main" id="{4F7F4C20-262E-1CE6-B873-4CCF78B5515F}"/>
              </a:ext>
            </a:extLst>
          </p:cNvPr>
          <p:cNvSpPr>
            <a:spLocks noGrp="1"/>
          </p:cNvSpPr>
          <p:nvPr>
            <p:ph type="sldNum" sz="quarter" idx="15"/>
          </p:nvPr>
        </p:nvSpPr>
        <p:spPr>
          <a:xfrm>
            <a:off x="10771632" y="6400800"/>
            <a:ext cx="12192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35</a:t>
            </a:fld>
            <a:endParaRPr lang="en-US">
              <a:solidFill>
                <a:schemeClr val="tx1"/>
              </a:solidFill>
            </a:endParaRPr>
          </a:p>
        </p:txBody>
      </p:sp>
      <p:sp>
        <p:nvSpPr>
          <p:cNvPr id="26" name="Title 2">
            <a:extLst>
              <a:ext uri="{FF2B5EF4-FFF2-40B4-BE49-F238E27FC236}">
                <a16:creationId xmlns:a16="http://schemas.microsoft.com/office/drawing/2014/main" id="{989BE86A-6B19-E661-2921-938746A0C359}"/>
              </a:ext>
            </a:extLst>
          </p:cNvPr>
          <p:cNvSpPr txBox="1">
            <a:spLocks/>
          </p:cNvSpPr>
          <p:nvPr/>
        </p:nvSpPr>
        <p:spPr>
          <a:xfrm>
            <a:off x="685800" y="722599"/>
            <a:ext cx="11137392" cy="603504"/>
          </a:xfrm>
          <a:prstGeom prst="rect">
            <a:avLst/>
          </a:prstGeom>
        </p:spPr>
        <p:txBody>
          <a:bodyPr/>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solidFill>
                  <a:schemeClr val="accent2"/>
                </a:solidFill>
              </a:rPr>
              <a:t>Must-know MRC materials</a:t>
            </a:r>
          </a:p>
          <a:p>
            <a:pPr algn="ctr"/>
            <a:endParaRPr lang="en-US">
              <a:solidFill>
                <a:schemeClr val="accent2"/>
              </a:solidFill>
            </a:endParaRPr>
          </a:p>
        </p:txBody>
      </p:sp>
      <p:sp>
        <p:nvSpPr>
          <p:cNvPr id="27" name="TextBox 26">
            <a:extLst>
              <a:ext uri="{FF2B5EF4-FFF2-40B4-BE49-F238E27FC236}">
                <a16:creationId xmlns:a16="http://schemas.microsoft.com/office/drawing/2014/main" id="{5BED5297-0BF3-14BE-3055-E85D274E5DA7}"/>
              </a:ext>
            </a:extLst>
          </p:cNvPr>
          <p:cNvSpPr txBox="1"/>
          <p:nvPr/>
        </p:nvSpPr>
        <p:spPr>
          <a:xfrm>
            <a:off x="777408" y="4550151"/>
            <a:ext cx="3165088" cy="369332"/>
          </a:xfrm>
          <a:prstGeom prst="rect">
            <a:avLst/>
          </a:prstGeom>
          <a:noFill/>
        </p:spPr>
        <p:txBody>
          <a:bodyPr wrap="square" rtlCol="0">
            <a:spAutoFit/>
          </a:bodyPr>
          <a:lstStyle/>
          <a:p>
            <a:pPr algn="ctr"/>
            <a:r>
              <a:rPr lang="en-US">
                <a:solidFill>
                  <a:schemeClr val="tx2"/>
                </a:solidFill>
              </a:rPr>
              <a:t>Medicare 101 presentation</a:t>
            </a:r>
          </a:p>
        </p:txBody>
      </p:sp>
      <p:pic>
        <p:nvPicPr>
          <p:cNvPr id="28" name="Picture 27" descr="A picture containing text, grass, outdoor, person&#10;&#10;Description automatically generated">
            <a:extLst>
              <a:ext uri="{FF2B5EF4-FFF2-40B4-BE49-F238E27FC236}">
                <a16:creationId xmlns:a16="http://schemas.microsoft.com/office/drawing/2014/main" id="{8586E34C-30B9-1A64-E103-39FA2C85EB76}"/>
              </a:ext>
            </a:extLst>
          </p:cNvPr>
          <p:cNvPicPr>
            <a:picLocks noChangeAspect="1"/>
          </p:cNvPicPr>
          <p:nvPr/>
        </p:nvPicPr>
        <p:blipFill>
          <a:blip r:embed="rId4"/>
          <a:stretch>
            <a:fillRect/>
          </a:stretch>
        </p:blipFill>
        <p:spPr>
          <a:xfrm>
            <a:off x="619074" y="2252790"/>
            <a:ext cx="3376138" cy="1930377"/>
          </a:xfrm>
          <a:prstGeom prst="rect">
            <a:avLst/>
          </a:prstGeom>
        </p:spPr>
      </p:pic>
      <p:sp>
        <p:nvSpPr>
          <p:cNvPr id="29" name="TextBox 28">
            <a:extLst>
              <a:ext uri="{FF2B5EF4-FFF2-40B4-BE49-F238E27FC236}">
                <a16:creationId xmlns:a16="http://schemas.microsoft.com/office/drawing/2014/main" id="{73C3E5EE-F7DD-E615-BB79-FD5F4ACE49CF}"/>
              </a:ext>
            </a:extLst>
          </p:cNvPr>
          <p:cNvSpPr txBox="1"/>
          <p:nvPr/>
        </p:nvSpPr>
        <p:spPr>
          <a:xfrm>
            <a:off x="4670263" y="4550150"/>
            <a:ext cx="3165088" cy="369332"/>
          </a:xfrm>
          <a:prstGeom prst="rect">
            <a:avLst/>
          </a:prstGeom>
          <a:noFill/>
        </p:spPr>
        <p:txBody>
          <a:bodyPr wrap="square" rtlCol="0">
            <a:spAutoFit/>
          </a:bodyPr>
          <a:lstStyle/>
          <a:p>
            <a:pPr algn="ctr"/>
            <a:r>
              <a:rPr lang="en-US">
                <a:solidFill>
                  <a:schemeClr val="tx2"/>
                </a:solidFill>
              </a:rPr>
              <a:t>Social media*</a:t>
            </a:r>
          </a:p>
        </p:txBody>
      </p:sp>
      <p:pic>
        <p:nvPicPr>
          <p:cNvPr id="30" name="Picture 29" descr="A picture containing text, computer, person, computer&#10;&#10;Description automatically generated">
            <a:extLst>
              <a:ext uri="{FF2B5EF4-FFF2-40B4-BE49-F238E27FC236}">
                <a16:creationId xmlns:a16="http://schemas.microsoft.com/office/drawing/2014/main" id="{CC5F7F49-BF5F-4437-A405-D63C0C7ACB39}"/>
              </a:ext>
            </a:extLst>
          </p:cNvPr>
          <p:cNvPicPr>
            <a:picLocks noChangeAspect="1"/>
          </p:cNvPicPr>
          <p:nvPr/>
        </p:nvPicPr>
        <p:blipFill>
          <a:blip r:embed="rId5"/>
          <a:stretch>
            <a:fillRect/>
          </a:stretch>
        </p:blipFill>
        <p:spPr>
          <a:xfrm>
            <a:off x="4373767" y="2244983"/>
            <a:ext cx="3686875" cy="1941071"/>
          </a:xfrm>
          <a:prstGeom prst="rect">
            <a:avLst/>
          </a:prstGeom>
        </p:spPr>
      </p:pic>
      <p:sp>
        <p:nvSpPr>
          <p:cNvPr id="37" name="TextBox 36">
            <a:extLst>
              <a:ext uri="{FF2B5EF4-FFF2-40B4-BE49-F238E27FC236}">
                <a16:creationId xmlns:a16="http://schemas.microsoft.com/office/drawing/2014/main" id="{201EB5BB-13DE-49ED-6616-2F3CA13834A7}"/>
              </a:ext>
            </a:extLst>
          </p:cNvPr>
          <p:cNvSpPr txBox="1"/>
          <p:nvPr/>
        </p:nvSpPr>
        <p:spPr>
          <a:xfrm>
            <a:off x="8581463" y="4549192"/>
            <a:ext cx="3165088" cy="369332"/>
          </a:xfrm>
          <a:prstGeom prst="rect">
            <a:avLst/>
          </a:prstGeom>
          <a:noFill/>
        </p:spPr>
        <p:txBody>
          <a:bodyPr wrap="square" rtlCol="0">
            <a:spAutoFit/>
          </a:bodyPr>
          <a:lstStyle/>
          <a:p>
            <a:pPr algn="ctr"/>
            <a:r>
              <a:rPr lang="en-US">
                <a:solidFill>
                  <a:schemeClr val="tx2"/>
                </a:solidFill>
              </a:rPr>
              <a:t>Postcard</a:t>
            </a:r>
          </a:p>
        </p:txBody>
      </p:sp>
      <p:pic>
        <p:nvPicPr>
          <p:cNvPr id="38" name="Picture 37" descr="Graphical user interface, text&#10;&#10;Description automatically generated">
            <a:extLst>
              <a:ext uri="{FF2B5EF4-FFF2-40B4-BE49-F238E27FC236}">
                <a16:creationId xmlns:a16="http://schemas.microsoft.com/office/drawing/2014/main" id="{A4C944C6-2FD7-85E9-12CF-938A22029DF6}"/>
              </a:ext>
            </a:extLst>
          </p:cNvPr>
          <p:cNvPicPr>
            <a:picLocks noChangeAspect="1"/>
          </p:cNvPicPr>
          <p:nvPr/>
        </p:nvPicPr>
        <p:blipFill>
          <a:blip r:embed="rId6"/>
          <a:stretch>
            <a:fillRect/>
          </a:stretch>
        </p:blipFill>
        <p:spPr>
          <a:xfrm>
            <a:off x="8294800" y="2245260"/>
            <a:ext cx="3519727" cy="1938602"/>
          </a:xfrm>
          <a:prstGeom prst="rect">
            <a:avLst/>
          </a:prstGeom>
        </p:spPr>
      </p:pic>
      <p:sp>
        <p:nvSpPr>
          <p:cNvPr id="40" name="TextBox 39">
            <a:extLst>
              <a:ext uri="{FF2B5EF4-FFF2-40B4-BE49-F238E27FC236}">
                <a16:creationId xmlns:a16="http://schemas.microsoft.com/office/drawing/2014/main" id="{F9DE67D0-FDCB-C80F-B876-A3AD60B4DAE7}"/>
              </a:ext>
            </a:extLst>
          </p:cNvPr>
          <p:cNvSpPr txBox="1"/>
          <p:nvPr/>
        </p:nvSpPr>
        <p:spPr>
          <a:xfrm>
            <a:off x="415202"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66727364"/>
      </p:ext>
    </p:extLst>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2E2DD6-D1B7-1E4E-ABE3-9A4B54B855DF}"/>
              </a:ext>
            </a:extLst>
          </p:cNvPr>
          <p:cNvSpPr txBox="1"/>
          <p:nvPr/>
        </p:nvSpPr>
        <p:spPr>
          <a:xfrm>
            <a:off x="3987800" y="3161269"/>
            <a:ext cx="4216400" cy="923330"/>
          </a:xfrm>
          <a:prstGeom prst="rect">
            <a:avLst/>
          </a:prstGeom>
          <a:noFill/>
        </p:spPr>
        <p:txBody>
          <a:bodyPr wrap="square" rtlCol="0">
            <a:spAutoFit/>
          </a:bodyPr>
          <a:lstStyle/>
          <a:p>
            <a:pPr algn="ctr"/>
            <a:r>
              <a:rPr lang="en-US" sz="5400">
                <a:solidFill>
                  <a:schemeClr val="accent2"/>
                </a:solidFill>
                <a:latin typeface="+mj-lt"/>
                <a:ea typeface="Lato Semibold" panose="020F0502020204030203" pitchFamily="34" charset="0"/>
                <a:cs typeface="Lato Semibold" panose="020F0502020204030203" pitchFamily="34" charset="0"/>
              </a:rPr>
              <a:t>Thank you</a:t>
            </a:r>
            <a:endParaRPr lang="ru-RU" sz="5400">
              <a:solidFill>
                <a:schemeClr val="accent2"/>
              </a:solidFill>
              <a:latin typeface="+mj-lt"/>
              <a:ea typeface="Lato Semibold" panose="020F0502020204030203" pitchFamily="34" charset="0"/>
              <a:cs typeface="Lato Semibold" panose="020F0502020204030203" pitchFamily="34" charset="0"/>
            </a:endParaRPr>
          </a:p>
        </p:txBody>
      </p:sp>
      <p:pic>
        <p:nvPicPr>
          <p:cNvPr id="4" name="Picture 3" title="Humana logo">
            <a:extLst>
              <a:ext uri="{FF2B5EF4-FFF2-40B4-BE49-F238E27FC236}">
                <a16:creationId xmlns:a16="http://schemas.microsoft.com/office/drawing/2014/main" id="{BAA92463-C600-A647-87D1-9AD2E196049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6446" y="5461181"/>
            <a:ext cx="2139108" cy="931726"/>
          </a:xfrm>
          <a:prstGeom prst="rect">
            <a:avLst/>
          </a:prstGeom>
        </p:spPr>
      </p:pic>
    </p:spTree>
    <p:extLst>
      <p:ext uri="{BB962C8B-B14F-4D97-AF65-F5344CB8AC3E}">
        <p14:creationId xmlns:p14="http://schemas.microsoft.com/office/powerpoint/2010/main" val="8210395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Sources</a:t>
            </a:r>
          </a:p>
        </p:txBody>
      </p:sp>
      <p:sp>
        <p:nvSpPr>
          <p:cNvPr id="5" name="Text Placeholder 4"/>
          <p:cNvSpPr>
            <a:spLocks noGrp="1"/>
          </p:cNvSpPr>
          <p:nvPr>
            <p:ph type="body" sz="quarter" idx="4294967295"/>
          </p:nvPr>
        </p:nvSpPr>
        <p:spPr>
          <a:xfrm>
            <a:off x="877633" y="992969"/>
            <a:ext cx="10842299" cy="5378450"/>
          </a:xfrm>
        </p:spPr>
        <p:txBody>
          <a:bodyPr>
            <a:noAutofit/>
          </a:bodyPr>
          <a:lstStyle/>
          <a:p>
            <a:pPr marL="342900" indent="-342900">
              <a:buAutoNum type="arabicPeriod"/>
            </a:pPr>
            <a:r>
              <a:rPr lang="en-US" sz="1200"/>
              <a:t>“50 Significant Referral Marketing Statistics: 2023 Data Analysis &amp; Market Share,” Finances Online, last accessed March 10, 2023, </a:t>
            </a:r>
            <a:r>
              <a:rPr lang="en-US" sz="1200">
                <a:hlinkClick r:id="rId2"/>
              </a:rPr>
              <a:t>financesonline.com/referral-marketing-statistics/</a:t>
            </a:r>
            <a:r>
              <a:rPr lang="en-US" sz="1200"/>
              <a:t>.</a:t>
            </a:r>
          </a:p>
          <a:p>
            <a:pPr marL="342900" indent="-342900">
              <a:buAutoNum type="arabicPeriod"/>
            </a:pPr>
            <a:r>
              <a:rPr lang="en-US" sz="1200"/>
              <a:t>Chua, Desmond, “Infographic: Why Referral Marketing is Awesome,” last accessed March 10, 2023, </a:t>
            </a:r>
            <a:r>
              <a:rPr lang="en-US" sz="1200">
                <a:hlinkClick r:id="rId3"/>
              </a:rPr>
              <a:t>www.referralcandy.com/blog/referral-marketing-awesome-infographic</a:t>
            </a:r>
            <a:r>
              <a:rPr lang="en-US" sz="1200"/>
              <a:t>. </a:t>
            </a:r>
          </a:p>
          <a:p>
            <a:pPr marL="342900" indent="-342900">
              <a:buAutoNum type="arabicPeriod"/>
            </a:pPr>
            <a:r>
              <a:rPr lang="en-US" sz="1200"/>
              <a:t>“80 Customer Service Statistics: 8 Lessons to Fuel Growth in 2020 and Beyond,” Groove, last accessed March 10, 2023, </a:t>
            </a:r>
            <a:r>
              <a:rPr lang="en-US" sz="1200">
                <a:hlinkClick r:id="rId4"/>
              </a:rPr>
              <a:t>www.groovehq.com/customer-service-statistics</a:t>
            </a:r>
            <a:r>
              <a:rPr lang="en-US" sz="1200"/>
              <a:t>.</a:t>
            </a:r>
          </a:p>
          <a:p>
            <a:pPr marL="342900" indent="-342900">
              <a:buAutoNum type="arabicPeriod"/>
            </a:pPr>
            <a:r>
              <a:rPr lang="en-US" sz="1200"/>
              <a:t>O’Neill, Sarah, “Word of Mouth Marketing: Stats and Trends for 2023,” LXA Hub, April 22, 2022, last accessed March 10, 2023, </a:t>
            </a:r>
            <a:r>
              <a:rPr lang="en-US" sz="1200">
                <a:hlinkClick r:id="rId5"/>
              </a:rPr>
              <a:t>www.lxahub.com/stories/word-of-mouth-marketing-stats-and-trends-for-2023</a:t>
            </a:r>
            <a:r>
              <a:rPr lang="en-US" sz="1200"/>
              <a:t>.</a:t>
            </a:r>
          </a:p>
          <a:p>
            <a:pPr marL="342900" indent="-342900">
              <a:buAutoNum type="arabicPeriod"/>
            </a:pPr>
            <a:r>
              <a:rPr lang="en-US" sz="1200"/>
              <a:t>Saleh, Khalid, “The Importance of Word of Mouth Marketing – Statistics and Trends,”  </a:t>
            </a:r>
            <a:r>
              <a:rPr lang="en-US" sz="1200" err="1"/>
              <a:t>Invesp</a:t>
            </a:r>
            <a:r>
              <a:rPr lang="en-US" sz="1200"/>
              <a:t>, April 11, 2022, last accessed March 10, 2023, </a:t>
            </a:r>
            <a:r>
              <a:rPr lang="en-US" sz="1200">
                <a:hlinkClick r:id="rId6"/>
              </a:rPr>
              <a:t>www.invespcro.com/blog/word-of-mouth-marketing/</a:t>
            </a:r>
            <a:r>
              <a:rPr lang="en-US" sz="1200"/>
              <a:t>.</a:t>
            </a:r>
          </a:p>
          <a:p>
            <a:pPr marL="342900" indent="-342900">
              <a:buAutoNum type="arabicPeriod"/>
            </a:pPr>
            <a:r>
              <a:rPr lang="en-US" sz="1200"/>
              <a:t>Miller, Grace, “42 Referral Marketing Statistics That Will Make You Want to Start a RAF Program Tomorrow,” Annex Cloud, last accessed March 10, 2023, </a:t>
            </a:r>
            <a:r>
              <a:rPr lang="en-US" sz="1200">
                <a:hlinkClick r:id="rId7"/>
              </a:rPr>
              <a:t>www.annexcloud.com/blog/42-referral-marketing-statistics-that-will-make-you-want-to-start-a-raf-program-tomorrow/</a:t>
            </a:r>
            <a:r>
              <a:rPr lang="en-US" sz="1200"/>
              <a:t>.</a:t>
            </a:r>
          </a:p>
          <a:p>
            <a:pPr marL="342900" indent="-342900">
              <a:buAutoNum type="arabicPeriod"/>
            </a:pPr>
            <a:r>
              <a:rPr lang="en-US" sz="1200"/>
              <a:t>“CMS Releases Latest Enrollment Figures for Medicare, Medicaid and Children’s Health Insurance Program (CHIP),” </a:t>
            </a:r>
            <a:r>
              <a:rPr lang="en-US" sz="1200" err="1"/>
              <a:t>Medicaid.gov</a:t>
            </a:r>
            <a:r>
              <a:rPr lang="en-US" sz="1200"/>
              <a:t>, June 29, 2022, last accessed March 7, 2023, </a:t>
            </a:r>
            <a:r>
              <a:rPr lang="en-US" sz="1200" err="1"/>
              <a:t>content.govdelivery.com</a:t>
            </a:r>
            <a:r>
              <a:rPr lang="en-US" sz="1200"/>
              <a:t>/account/USCMSMEDICAID/bulletins/31e48bc. </a:t>
            </a:r>
          </a:p>
          <a:p>
            <a:pPr marL="342900" indent="-342900">
              <a:buAutoNum type="arabicPeriod"/>
            </a:pPr>
            <a:r>
              <a:rPr lang="en-US" sz="1200"/>
              <a:t>“Improving Integration for Dually Eligible Beneficiaries: Strategies for State Contracts With Dual Eligible Special Needs Plans,” Medicaid and CHIP Payment and Access Commission, June 2021, last accessed March 7, 2023, </a:t>
            </a:r>
            <a:r>
              <a:rPr lang="en-US" sz="1200">
                <a:hlinkClick r:id="rId8"/>
              </a:rPr>
              <a:t>www.macpac.gov/wp-content/uploads/2021/06/Chapter-6-Improving-Integration-for-Dually-Eligible0Beneficiaries-Strategies-for-State-Contracts-with-Dual-Eligible-Special.pdf</a:t>
            </a:r>
            <a:r>
              <a:rPr lang="en-US" sz="1200"/>
              <a:t>.</a:t>
            </a:r>
          </a:p>
          <a:p>
            <a:pPr marL="342900" indent="-342900">
              <a:buAutoNum type="arabicPeriod"/>
            </a:pPr>
            <a:r>
              <a:rPr lang="en-US" sz="1200"/>
              <a:t>State of Medigap 2019: “Trends in Enrollment and Demographics. America’s Health Insurance Plans,” last accessed March 7, 2023, </a:t>
            </a:r>
            <a:r>
              <a:rPr lang="en-US" sz="1200">
                <a:hlinkClick r:id="rId9"/>
              </a:rPr>
              <a:t>www.ahip.org/resources/state-of-medigap-2019</a:t>
            </a:r>
            <a:r>
              <a:rPr lang="en-US" sz="1200"/>
              <a:t>.</a:t>
            </a:r>
          </a:p>
          <a:p>
            <a:pPr marL="342900" indent="-342900">
              <a:buAutoNum type="arabicPeriod"/>
            </a:pPr>
            <a:r>
              <a:rPr lang="en-US" sz="1200"/>
              <a:t>Vespa, Jonathan, “Those Who Served: America’s Veterans From World War II to the War on Terror: American Community Survey Report, U.S. Census Bureau, published June 2020, last accessed February 21, 2023, </a:t>
            </a:r>
            <a:r>
              <a:rPr lang="en-US" sz="1200">
                <a:hlinkClick r:id="rId10"/>
              </a:rPr>
              <a:t>census.gov/content/dam/Census/library/publications/2020/demo/acs-43.pdf</a:t>
            </a:r>
            <a:r>
              <a:rPr lang="en-US" sz="1200"/>
              <a:t>. </a:t>
            </a:r>
          </a:p>
          <a:p>
            <a:pPr marL="342900" indent="-342900">
              <a:buAutoNum type="arabicPeriod"/>
            </a:pPr>
            <a:r>
              <a:rPr lang="en-US" sz="1200"/>
              <a:t>Advanced Survey Design, “2021 Survey of Veteran Enrollees’ Health and Use of Health Care,” </a:t>
            </a:r>
            <a:r>
              <a:rPr lang="en-US" sz="1200" err="1"/>
              <a:t>VA.gov</a:t>
            </a:r>
            <a:r>
              <a:rPr lang="en-US" sz="1200"/>
              <a:t>, published September 24, 2021, last accessed February 17, 2023, </a:t>
            </a:r>
            <a:r>
              <a:rPr lang="en-US" sz="1200">
                <a:hlinkClick r:id="rId11"/>
              </a:rPr>
              <a:t>va.gov/VHASTRATEGY/SOE2021/2021_Enrollee_Data_Findings_Report-508_Compliant.pdf</a:t>
            </a:r>
            <a:r>
              <a:rPr lang="en-US" sz="1200"/>
              <a:t>. </a:t>
            </a:r>
          </a:p>
          <a:p>
            <a:pPr marL="342900" indent="-342900">
              <a:buAutoNum type="arabicPeriod"/>
            </a:pPr>
            <a:r>
              <a:rPr lang="en-US" sz="1200"/>
              <a:t>“Frequency of using newspapers as a source of news among adults in the United States as of February 22, by age group,” Statista, August 18, 2022, last accessed March 7, 2023, </a:t>
            </a:r>
            <a:r>
              <a:rPr lang="en-US" sz="1200">
                <a:hlinkClick r:id="rId12"/>
              </a:rPr>
              <a:t>www.statista.com/statistics/1251242/newspaper-usage-frequency-by-age/</a:t>
            </a:r>
            <a:r>
              <a:rPr lang="en-US" sz="1200"/>
              <a:t>.</a:t>
            </a:r>
          </a:p>
        </p:txBody>
      </p:sp>
    </p:spTree>
    <p:extLst>
      <p:ext uri="{BB962C8B-B14F-4D97-AF65-F5344CB8AC3E}">
        <p14:creationId xmlns:p14="http://schemas.microsoft.com/office/powerpoint/2010/main" val="2262662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951" b="2951"/>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p:txBody>
          <a:bodyPr/>
          <a:lstStyle/>
          <a:p>
            <a:r>
              <a:rPr lang="en-US"/>
              <a:t>Building your book of business with B2B and B2C referrals</a:t>
            </a:r>
          </a:p>
        </p:txBody>
      </p:sp>
    </p:spTree>
    <p:extLst>
      <p:ext uri="{BB962C8B-B14F-4D97-AF65-F5344CB8AC3E}">
        <p14:creationId xmlns:p14="http://schemas.microsoft.com/office/powerpoint/2010/main" val="1270535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358929" y="1270645"/>
            <a:ext cx="8747136" cy="1885013"/>
          </a:xfrm>
          <a:prstGeom prst="roundRect">
            <a:avLst>
              <a:gd name="adj" fmla="val 6338"/>
            </a:avLst>
          </a:prstGeom>
          <a:noFill/>
          <a:ln>
            <a:noFill/>
          </a:ln>
        </p:spPr>
        <p:txBody>
          <a:bodyPr anchor="ctr" anchorCtr="0"/>
          <a:lstStyle/>
          <a:p>
            <a:pPr algn="ctr"/>
            <a:r>
              <a:rPr lang="en-US" sz="4000" b="1">
                <a:solidFill>
                  <a:schemeClr val="tx2"/>
                </a:solidFill>
              </a:rPr>
              <a:t>Poll: How important are referrals to growing your book of business?</a:t>
            </a:r>
          </a:p>
          <a:p>
            <a:pPr algn="ctr"/>
            <a:endParaRPr lang="en-US" sz="4000" b="1">
              <a:solidFill>
                <a:schemeClr val="tx2"/>
              </a:solidFill>
              <a:cs typeface="Calibri"/>
            </a:endParaRPr>
          </a:p>
        </p:txBody>
      </p:sp>
      <p:grpSp>
        <p:nvGrpSpPr>
          <p:cNvPr id="16" name="Group 15">
            <a:extLst>
              <a:ext uri="{FF2B5EF4-FFF2-40B4-BE49-F238E27FC236}">
                <a16:creationId xmlns:a16="http://schemas.microsoft.com/office/drawing/2014/main" id="{F759DCBE-C8E5-1176-703F-3E23FBF62EF7}"/>
              </a:ext>
            </a:extLst>
          </p:cNvPr>
          <p:cNvGrpSpPr/>
          <p:nvPr/>
        </p:nvGrpSpPr>
        <p:grpSpPr>
          <a:xfrm>
            <a:off x="2024496" y="3586624"/>
            <a:ext cx="11897852" cy="2183984"/>
            <a:chOff x="566928" y="3012140"/>
            <a:chExt cx="11490532" cy="2183984"/>
          </a:xfrm>
        </p:grpSpPr>
        <p:graphicFrame>
          <p:nvGraphicFramePr>
            <p:cNvPr id="14" name="Chart 13" title="Chart Placeholder">
              <a:extLst>
                <a:ext uri="{FF2B5EF4-FFF2-40B4-BE49-F238E27FC236}">
                  <a16:creationId xmlns:a16="http://schemas.microsoft.com/office/drawing/2014/main" id="{4D6D04A6-C60E-1552-496A-9613B097CF63}"/>
                </a:ext>
              </a:extLst>
            </p:cNvPr>
            <p:cNvGraphicFramePr/>
            <p:nvPr>
              <p:extLst>
                <p:ext uri="{D42A27DB-BD31-4B8C-83A1-F6EECF244321}">
                  <p14:modId xmlns:p14="http://schemas.microsoft.com/office/powerpoint/2010/main" val="68725047"/>
                </p:ext>
              </p:extLst>
            </p:nvPr>
          </p:nvGraphicFramePr>
          <p:xfrm>
            <a:off x="6358232" y="3012140"/>
            <a:ext cx="2296876" cy="21791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title="Chart Placeholder">
              <a:extLst>
                <a:ext uri="{FF2B5EF4-FFF2-40B4-BE49-F238E27FC236}">
                  <a16:creationId xmlns:a16="http://schemas.microsoft.com/office/drawing/2014/main" id="{CC9D92CB-1173-F7B1-F970-4B1106EA1B4E}"/>
                </a:ext>
              </a:extLst>
            </p:cNvPr>
            <p:cNvGraphicFramePr/>
            <p:nvPr>
              <p:extLst>
                <p:ext uri="{D42A27DB-BD31-4B8C-83A1-F6EECF244321}">
                  <p14:modId xmlns:p14="http://schemas.microsoft.com/office/powerpoint/2010/main" val="2709267737"/>
                </p:ext>
              </p:extLst>
            </p:nvPr>
          </p:nvGraphicFramePr>
          <p:xfrm>
            <a:off x="3624072" y="3016991"/>
            <a:ext cx="2296876" cy="217913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Chart 9" title="Chart Placeholder">
              <a:extLst>
                <a:ext uri="{FF2B5EF4-FFF2-40B4-BE49-F238E27FC236}">
                  <a16:creationId xmlns:a16="http://schemas.microsoft.com/office/drawing/2014/main" id="{4EF5C6DD-2650-9937-B09D-469C34DC0239}"/>
                </a:ext>
              </a:extLst>
            </p:cNvPr>
            <p:cNvGraphicFramePr/>
            <p:nvPr>
              <p:extLst>
                <p:ext uri="{D42A27DB-BD31-4B8C-83A1-F6EECF244321}">
                  <p14:modId xmlns:p14="http://schemas.microsoft.com/office/powerpoint/2010/main" val="3000487947"/>
                </p:ext>
              </p:extLst>
            </p:nvPr>
          </p:nvGraphicFramePr>
          <p:xfrm>
            <a:off x="889912" y="3016991"/>
            <a:ext cx="2296876" cy="2179133"/>
          </p:xfrm>
          <a:graphic>
            <a:graphicData uri="http://schemas.openxmlformats.org/drawingml/2006/chart">
              <c:chart xmlns:c="http://schemas.openxmlformats.org/drawingml/2006/chart" xmlns:r="http://schemas.openxmlformats.org/officeDocument/2006/relationships" r:id="rId5"/>
            </a:graphicData>
          </a:graphic>
        </p:graphicFrame>
        <p:sp>
          <p:nvSpPr>
            <p:cNvPr id="5" name="TextBox 4">
              <a:extLst>
                <a:ext uri="{FF2B5EF4-FFF2-40B4-BE49-F238E27FC236}">
                  <a16:creationId xmlns:a16="http://schemas.microsoft.com/office/drawing/2014/main" id="{C1F8167C-D473-C9FF-E521-B423A6328DA2}"/>
                </a:ext>
              </a:extLst>
            </p:cNvPr>
            <p:cNvSpPr txBox="1"/>
            <p:nvPr/>
          </p:nvSpPr>
          <p:spPr>
            <a:xfrm>
              <a:off x="566928" y="3845726"/>
              <a:ext cx="11490532" cy="532184"/>
            </a:xfrm>
            <a:prstGeom prst="rect">
              <a:avLst/>
            </a:prstGeom>
            <a:noFill/>
          </p:spPr>
          <p:txBody>
            <a:bodyPr wrap="square" numCol="4" anchor="ctr" anchorCtr="0">
              <a:noAutofit/>
            </a:bodyPr>
            <a:lstStyle/>
            <a:p>
              <a:pPr marR="0" lvl="0" algn="ctr" defTabSz="914446" rtl="0" eaLnBrk="1" fontAlgn="auto" latinLnBrk="0" hangingPunct="1">
                <a:spcBef>
                  <a:spcPts val="0"/>
                </a:spcBef>
                <a:spcAft>
                  <a:spcPts val="9000"/>
                </a:spcAft>
                <a:buClr>
                  <a:srgbClr val="3A3B3C"/>
                </a:buClr>
                <a:buSzPct val="50000"/>
                <a:defRPr/>
              </a:pPr>
              <a:r>
                <a:rPr lang="en-US" sz="4000">
                  <a:solidFill>
                    <a:schemeClr val="accent2"/>
                  </a:solidFill>
                  <a:latin typeface="Calibri" panose="020F0502020204030204"/>
                </a:rPr>
                <a:t>Very Important</a:t>
              </a:r>
              <a:endParaRPr kumimoji="0" lang="en-US" sz="4000" b="0" i="0" u="none" strike="noStrike" kern="1200" cap="none" spc="0" normalizeH="0" baseline="30000" noProof="0">
                <a:ln>
                  <a:noFill/>
                </a:ln>
                <a:solidFill>
                  <a:schemeClr val="accent2"/>
                </a:solidFill>
                <a:effectLst/>
                <a:uLnTx/>
                <a:uFillTx/>
                <a:latin typeface="Calibri" panose="020F0502020204030204"/>
                <a:ea typeface="+mn-ea"/>
                <a:cs typeface="Calibri"/>
              </a:endParaRPr>
            </a:p>
            <a:p>
              <a:pPr marR="0" lvl="0" algn="ctr" defTabSz="914446" rtl="0" eaLnBrk="1" fontAlgn="auto" latinLnBrk="0" hangingPunct="1">
                <a:spcBef>
                  <a:spcPts val="0"/>
                </a:spcBef>
                <a:spcAft>
                  <a:spcPts val="9000"/>
                </a:spcAft>
                <a:buClr>
                  <a:srgbClr val="3A3B3C"/>
                </a:buClr>
                <a:buSzPct val="50000"/>
                <a:defRPr/>
              </a:pPr>
              <a:r>
                <a:rPr kumimoji="0" lang="en-US" sz="4000" b="0" i="0" u="none" strike="noStrike" kern="1200" cap="none" spc="0" normalizeH="0" baseline="0" noProof="0">
                  <a:ln>
                    <a:noFill/>
                  </a:ln>
                  <a:solidFill>
                    <a:schemeClr val="accent3"/>
                  </a:solidFill>
                  <a:effectLst/>
                  <a:uLnTx/>
                  <a:uFillTx/>
                  <a:latin typeface="Calibri" panose="020F0502020204030204"/>
                  <a:ea typeface="+mn-ea"/>
                  <a:cs typeface="+mn-cs"/>
                </a:rPr>
                <a:t>Somewhat Important</a:t>
              </a:r>
              <a:endParaRPr kumimoji="0" lang="en-US" sz="4000" b="0" i="0" u="none" strike="noStrike" kern="1200" cap="none" spc="0" normalizeH="0" baseline="30000" noProof="0">
                <a:ln>
                  <a:noFill/>
                </a:ln>
                <a:solidFill>
                  <a:schemeClr val="accent3"/>
                </a:solidFill>
                <a:effectLst/>
                <a:uLnTx/>
                <a:uFillTx/>
                <a:latin typeface="Calibri" panose="020F0502020204030204"/>
                <a:ea typeface="+mn-ea"/>
                <a:cs typeface="Calibri"/>
              </a:endParaRPr>
            </a:p>
            <a:p>
              <a:pPr marR="0" lvl="0" algn="ctr" defTabSz="914446" rtl="0" eaLnBrk="1" fontAlgn="auto" latinLnBrk="0" hangingPunct="1">
                <a:spcBef>
                  <a:spcPts val="0"/>
                </a:spcBef>
                <a:spcAft>
                  <a:spcPts val="9000"/>
                </a:spcAft>
                <a:buClr>
                  <a:srgbClr val="3A3B3C"/>
                </a:buClr>
                <a:buSzPct val="50000"/>
                <a:defRPr/>
              </a:pPr>
              <a:r>
                <a:rPr kumimoji="0" lang="en-US" sz="4000" b="0" i="0" u="none" strike="noStrike" kern="1200" cap="none" spc="0" normalizeH="0" baseline="0" noProof="0">
                  <a:ln>
                    <a:noFill/>
                  </a:ln>
                  <a:solidFill>
                    <a:schemeClr val="accent5"/>
                  </a:solidFill>
                  <a:effectLst/>
                  <a:uLnTx/>
                  <a:uFillTx/>
                  <a:latin typeface="Calibri" panose="020F0502020204030204"/>
                  <a:ea typeface="+mn-ea"/>
                  <a:cs typeface="+mn-cs"/>
                </a:rPr>
                <a:t>Not </a:t>
              </a:r>
              <a:r>
                <a:rPr lang="en-US" sz="4000">
                  <a:solidFill>
                    <a:schemeClr val="accent5"/>
                  </a:solidFill>
                  <a:latin typeface="Calibri" panose="020F0502020204030204"/>
                </a:rPr>
                <a:t>Important</a:t>
              </a:r>
              <a:endParaRPr kumimoji="0" lang="en-US" sz="4000" b="0" i="0" u="none" strike="noStrike" kern="1200" cap="none" spc="0" normalizeH="0" baseline="30000" noProof="0">
                <a:ln>
                  <a:noFill/>
                </a:ln>
                <a:solidFill>
                  <a:schemeClr val="accent5"/>
                </a:solidFill>
                <a:effectLst/>
                <a:uLnTx/>
                <a:uFillTx/>
                <a:latin typeface="Calibri" panose="020F0502020204030204"/>
                <a:ea typeface="+mn-ea"/>
                <a:cs typeface="Calibri"/>
              </a:endParaRPr>
            </a:p>
          </p:txBody>
        </p:sp>
      </p:gr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5</a:t>
            </a:fld>
            <a:endParaRPr lang="en-US" sz="1200"/>
          </a:p>
        </p:txBody>
      </p:sp>
      <p:sp>
        <p:nvSpPr>
          <p:cNvPr id="4" name="TextBox 3">
            <a:extLst>
              <a:ext uri="{FF2B5EF4-FFF2-40B4-BE49-F238E27FC236}">
                <a16:creationId xmlns:a16="http://schemas.microsoft.com/office/drawing/2014/main" id="{5FA5D9C2-3460-B13B-AC0C-23673AB2AB5B}"/>
              </a:ext>
            </a:extLst>
          </p:cNvPr>
          <p:cNvSpPr txBox="1"/>
          <p:nvPr/>
        </p:nvSpPr>
        <p:spPr>
          <a:xfrm>
            <a:off x="2812716" y="6414700"/>
            <a:ext cx="4401520" cy="276999"/>
          </a:xfrm>
          <a:prstGeom prst="rect">
            <a:avLst/>
          </a:prstGeom>
          <a:noFill/>
        </p:spPr>
        <p:txBody>
          <a:bodyPr wrap="square" rtlCol="0">
            <a:spAutoFit/>
          </a:bodyPr>
          <a:lstStyle/>
          <a:p>
            <a:r>
              <a:rPr lang="en-US" sz="1200"/>
              <a:t>For agent use only. Confidential and proprietary. Do not distribute.</a:t>
            </a:r>
          </a:p>
        </p:txBody>
      </p:sp>
    </p:spTree>
    <p:extLst>
      <p:ext uri="{BB962C8B-B14F-4D97-AF65-F5344CB8AC3E}">
        <p14:creationId xmlns:p14="http://schemas.microsoft.com/office/powerpoint/2010/main" val="3947278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Why referrals matter</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pic>
        <p:nvPicPr>
          <p:cNvPr id="25" name="Picture Placeholder 70">
            <a:extLst>
              <a:ext uri="{FF2B5EF4-FFF2-40B4-BE49-F238E27FC236}">
                <a16:creationId xmlns:a16="http://schemas.microsoft.com/office/drawing/2014/main" id="{DFD735C2-A74E-4DEE-DA6B-366590A92A4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129406" y="2376207"/>
            <a:ext cx="1504752" cy="1504752"/>
          </a:xfrm>
          <a:prstGeom prst="rect">
            <a:avLst/>
          </a:prstGeom>
        </p:spPr>
      </p:pic>
      <p:pic>
        <p:nvPicPr>
          <p:cNvPr id="13" name="Picture 12">
            <a:extLst>
              <a:ext uri="{FF2B5EF4-FFF2-40B4-BE49-F238E27FC236}">
                <a16:creationId xmlns:a16="http://schemas.microsoft.com/office/drawing/2014/main" id="{FB4AEDF6-B317-F8ED-7978-D23AB0405AC8}"/>
              </a:ext>
            </a:extLst>
          </p:cNvPr>
          <p:cNvPicPr>
            <a:picLocks noChangeAspect="1"/>
          </p:cNvPicPr>
          <p:nvPr/>
        </p:nvPicPr>
        <p:blipFill>
          <a:blip r:embed="rId5"/>
          <a:stretch>
            <a:fillRect/>
          </a:stretch>
        </p:blipFill>
        <p:spPr>
          <a:xfrm>
            <a:off x="9412515" y="2269076"/>
            <a:ext cx="1504751" cy="1570175"/>
          </a:xfrm>
          <a:prstGeom prst="rect">
            <a:avLst/>
          </a:prstGeom>
        </p:spPr>
      </p:pic>
      <p:sp>
        <p:nvSpPr>
          <p:cNvPr id="14" name="TextBox 13">
            <a:extLst>
              <a:ext uri="{FF2B5EF4-FFF2-40B4-BE49-F238E27FC236}">
                <a16:creationId xmlns:a16="http://schemas.microsoft.com/office/drawing/2014/main" id="{441D2CBD-828A-BE4D-6CD1-A660094113D6}"/>
              </a:ext>
            </a:extLst>
          </p:cNvPr>
          <p:cNvSpPr txBox="1"/>
          <p:nvPr/>
        </p:nvSpPr>
        <p:spPr>
          <a:xfrm>
            <a:off x="1108937" y="4090087"/>
            <a:ext cx="1866739" cy="1815882"/>
          </a:xfrm>
          <a:prstGeom prst="rect">
            <a:avLst/>
          </a:prstGeom>
          <a:noFill/>
        </p:spPr>
        <p:txBody>
          <a:bodyPr wrap="square" rtlCol="0">
            <a:spAutoFit/>
          </a:bodyPr>
          <a:lstStyle/>
          <a:p>
            <a:pPr algn="ctr"/>
            <a:r>
              <a:rPr lang="en-US" sz="2400" b="1">
                <a:solidFill>
                  <a:schemeClr val="tx2"/>
                </a:solidFill>
              </a:rPr>
              <a:t>Higher conversion rates</a:t>
            </a:r>
            <a:r>
              <a:rPr lang="en-US" sz="2400" b="1" baseline="30000">
                <a:solidFill>
                  <a:schemeClr val="tx2"/>
                </a:solidFill>
              </a:rPr>
              <a:t>1</a:t>
            </a:r>
          </a:p>
          <a:p>
            <a:endParaRPr lang="en-US" sz="2000" b="1">
              <a:solidFill>
                <a:schemeClr val="tx2"/>
              </a:solidFill>
            </a:endParaRPr>
          </a:p>
          <a:p>
            <a:endParaRPr lang="en-US" sz="2000">
              <a:solidFill>
                <a:schemeClr val="tx2"/>
              </a:solidFill>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3956145" y="4102444"/>
            <a:ext cx="1866739" cy="1815882"/>
          </a:xfrm>
          <a:prstGeom prst="rect">
            <a:avLst/>
          </a:prstGeom>
          <a:noFill/>
        </p:spPr>
        <p:txBody>
          <a:bodyPr wrap="square" rtlCol="0">
            <a:spAutoFit/>
          </a:bodyPr>
          <a:lstStyle/>
          <a:p>
            <a:pPr algn="ctr"/>
            <a:r>
              <a:rPr lang="en-US" sz="2400" b="1">
                <a:solidFill>
                  <a:schemeClr val="tx2"/>
                </a:solidFill>
              </a:rPr>
              <a:t>Greater retention potential</a:t>
            </a:r>
            <a:r>
              <a:rPr lang="en-US" sz="2400" b="1" baseline="30000">
                <a:solidFill>
                  <a:schemeClr val="tx2"/>
                </a:solidFill>
              </a:rPr>
              <a:t>1</a:t>
            </a:r>
          </a:p>
          <a:p>
            <a:endParaRPr lang="en-US" sz="2000" b="1">
              <a:solidFill>
                <a:schemeClr val="tx2"/>
              </a:solidFill>
            </a:endParaRPr>
          </a:p>
          <a:p>
            <a:endParaRPr lang="en-US" sz="2000">
              <a:solidFill>
                <a:schemeClr val="tx2"/>
              </a:solidFill>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6489280" y="4102444"/>
            <a:ext cx="1866739" cy="1446550"/>
          </a:xfrm>
          <a:prstGeom prst="rect">
            <a:avLst/>
          </a:prstGeom>
          <a:noFill/>
        </p:spPr>
        <p:txBody>
          <a:bodyPr wrap="square" rtlCol="0">
            <a:spAutoFit/>
          </a:bodyPr>
          <a:lstStyle/>
          <a:p>
            <a:pPr algn="ctr"/>
            <a:r>
              <a:rPr lang="en-US" sz="2400" b="1">
                <a:solidFill>
                  <a:schemeClr val="tx2"/>
                </a:solidFill>
              </a:rPr>
              <a:t>Reinforced trust</a:t>
            </a:r>
            <a:r>
              <a:rPr lang="en-US" sz="2400" b="1" baseline="30000">
                <a:solidFill>
                  <a:schemeClr val="tx2"/>
                </a:solidFill>
              </a:rPr>
              <a:t>2</a:t>
            </a:r>
            <a:endParaRPr lang="en-US" sz="2400" b="1">
              <a:solidFill>
                <a:schemeClr val="tx2"/>
              </a:solidFill>
            </a:endParaRPr>
          </a:p>
          <a:p>
            <a:endParaRPr lang="en-US" sz="2000" b="1">
              <a:solidFill>
                <a:schemeClr val="tx2"/>
              </a:solidFill>
            </a:endParaRPr>
          </a:p>
          <a:p>
            <a:endParaRPr lang="en-US" sz="2000">
              <a:solidFill>
                <a:schemeClr val="tx2"/>
              </a:solidFill>
            </a:endParaRPr>
          </a:p>
        </p:txBody>
      </p:sp>
      <p:sp>
        <p:nvSpPr>
          <p:cNvPr id="18" name="TextBox 17">
            <a:extLst>
              <a:ext uri="{FF2B5EF4-FFF2-40B4-BE49-F238E27FC236}">
                <a16:creationId xmlns:a16="http://schemas.microsoft.com/office/drawing/2014/main" id="{7720F499-49AB-9975-DD25-90DB468AB47B}"/>
              </a:ext>
            </a:extLst>
          </p:cNvPr>
          <p:cNvSpPr txBox="1"/>
          <p:nvPr/>
        </p:nvSpPr>
        <p:spPr>
          <a:xfrm>
            <a:off x="9097570" y="4102444"/>
            <a:ext cx="1866739" cy="1138773"/>
          </a:xfrm>
          <a:prstGeom prst="rect">
            <a:avLst/>
          </a:prstGeom>
          <a:noFill/>
        </p:spPr>
        <p:txBody>
          <a:bodyPr wrap="square" rtlCol="0">
            <a:spAutoFit/>
          </a:bodyPr>
          <a:lstStyle/>
          <a:p>
            <a:pPr algn="ctr"/>
            <a:r>
              <a:rPr lang="en-US" sz="2400" b="1"/>
              <a:t>Satisfaction meter</a:t>
            </a:r>
            <a:r>
              <a:rPr lang="en-US" sz="2400" b="1" baseline="30000"/>
              <a:t>3</a:t>
            </a:r>
          </a:p>
          <a:p>
            <a:pPr algn="ctr"/>
            <a:endParaRPr lang="en-US" sz="2000">
              <a:solidFill>
                <a:schemeClr val="tx2"/>
              </a:solidFill>
            </a:endParaRPr>
          </a:p>
        </p:txBody>
      </p:sp>
      <p:pic>
        <p:nvPicPr>
          <p:cNvPr id="19" name="Picture 18" descr="Icon&#10;&#10;Description automatically generated">
            <a:extLst>
              <a:ext uri="{FF2B5EF4-FFF2-40B4-BE49-F238E27FC236}">
                <a16:creationId xmlns:a16="http://schemas.microsoft.com/office/drawing/2014/main" id="{6ED614BB-5252-A278-65F4-40F7F6EDB410}"/>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6736000" y="2495271"/>
            <a:ext cx="1389790" cy="1389790"/>
          </a:xfrm>
          <a:prstGeom prst="rect">
            <a:avLst/>
          </a:prstGeom>
        </p:spPr>
      </p:pic>
      <p:pic>
        <p:nvPicPr>
          <p:cNvPr id="20" name="Picture 19">
            <a:extLst>
              <a:ext uri="{FF2B5EF4-FFF2-40B4-BE49-F238E27FC236}">
                <a16:creationId xmlns:a16="http://schemas.microsoft.com/office/drawing/2014/main" id="{7D6C893C-5879-D6BC-24A8-45AD7322EE43}"/>
              </a:ext>
            </a:extLst>
          </p:cNvPr>
          <p:cNvPicPr>
            <a:picLocks noChangeAspect="1"/>
          </p:cNvPicPr>
          <p:nvPr/>
        </p:nvPicPr>
        <p:blipFill>
          <a:blip r:embed="rId7"/>
          <a:stretch>
            <a:fillRect/>
          </a:stretch>
        </p:blipFill>
        <p:spPr>
          <a:xfrm>
            <a:off x="1420079" y="2597808"/>
            <a:ext cx="1244453" cy="1244453"/>
          </a:xfrm>
          <a:prstGeom prst="rect">
            <a:avLst/>
          </a:prstGeom>
        </p:spPr>
      </p:pic>
      <p:sp>
        <p:nvSpPr>
          <p:cNvPr id="2" name="Slide Number Placeholder 3">
            <a:extLst>
              <a:ext uri="{FF2B5EF4-FFF2-40B4-BE49-F238E27FC236}">
                <a16:creationId xmlns:a16="http://schemas.microsoft.com/office/drawing/2014/main" id="{3FA53FC7-4AF7-CC06-F52E-7ABBB572DCB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6</a:t>
            </a:fld>
            <a:endParaRPr lang="en-US" sz="1200"/>
          </a:p>
        </p:txBody>
      </p:sp>
    </p:spTree>
    <p:extLst>
      <p:ext uri="{BB962C8B-B14F-4D97-AF65-F5344CB8AC3E}">
        <p14:creationId xmlns:p14="http://schemas.microsoft.com/office/powerpoint/2010/main" val="3180211980"/>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Word of mouth: a powerful tool</a:t>
            </a:r>
            <a:endParaRPr lang="en-US">
              <a:solidFill>
                <a:srgbClr val="5C9A1B"/>
              </a:solidFill>
            </a:endParaRPr>
          </a:p>
        </p:txBody>
      </p:sp>
      <p:sp>
        <p:nvSpPr>
          <p:cNvPr id="5" name="TextBox 4">
            <a:extLst>
              <a:ext uri="{FF2B5EF4-FFF2-40B4-BE49-F238E27FC236}">
                <a16:creationId xmlns:a16="http://schemas.microsoft.com/office/drawing/2014/main" id="{193CA3EE-95D2-19D9-2B47-25CAEE6711F9}"/>
              </a:ext>
            </a:extLst>
          </p:cNvPr>
          <p:cNvSpPr txBox="1"/>
          <p:nvPr/>
        </p:nvSpPr>
        <p:spPr>
          <a:xfrm>
            <a:off x="1055404" y="4988748"/>
            <a:ext cx="5040596" cy="1200329"/>
          </a:xfrm>
          <a:prstGeom prst="rect">
            <a:avLst/>
          </a:prstGeom>
          <a:noFill/>
        </p:spPr>
        <p:txBody>
          <a:bodyPr wrap="square">
            <a:spAutoFit/>
          </a:bodyPr>
          <a:lstStyle/>
          <a:p>
            <a:pPr algn="ctr"/>
            <a:r>
              <a:rPr lang="en-US" sz="2400">
                <a:solidFill>
                  <a:schemeClr val="accent2"/>
                </a:solidFill>
              </a:rPr>
              <a:t>of unsatisfied customers don’t complain to the company, but share their bad experience with 9-15 people</a:t>
            </a:r>
            <a:r>
              <a:rPr lang="en-US" sz="2400" baseline="30000">
                <a:solidFill>
                  <a:schemeClr val="accent2"/>
                </a:solidFill>
              </a:rPr>
              <a:t>4</a:t>
            </a:r>
            <a:endParaRPr lang="en-US" sz="2400">
              <a:solidFill>
                <a:schemeClr val="accent2"/>
              </a:solidFill>
            </a:endParaRPr>
          </a:p>
        </p:txBody>
      </p:sp>
      <p:grpSp>
        <p:nvGrpSpPr>
          <p:cNvPr id="13" name="Group 12">
            <a:extLst>
              <a:ext uri="{FF2B5EF4-FFF2-40B4-BE49-F238E27FC236}">
                <a16:creationId xmlns:a16="http://schemas.microsoft.com/office/drawing/2014/main" id="{4BBC6A41-242A-427F-DF54-DF93329B4707}"/>
              </a:ext>
            </a:extLst>
          </p:cNvPr>
          <p:cNvGrpSpPr/>
          <p:nvPr/>
        </p:nvGrpSpPr>
        <p:grpSpPr>
          <a:xfrm>
            <a:off x="1735185" y="969264"/>
            <a:ext cx="3681033" cy="4164572"/>
            <a:chOff x="2464563" y="883740"/>
            <a:chExt cx="1634020" cy="1848664"/>
          </a:xfrm>
        </p:grpSpPr>
        <p:graphicFrame>
          <p:nvGraphicFramePr>
            <p:cNvPr id="11" name="Chart 10" title="Chart Placeholder">
              <a:extLst>
                <a:ext uri="{FF2B5EF4-FFF2-40B4-BE49-F238E27FC236}">
                  <a16:creationId xmlns:a16="http://schemas.microsoft.com/office/drawing/2014/main" id="{56BE01BF-C872-C8E7-D0C1-8FF85EF91A58}"/>
                </a:ext>
              </a:extLst>
            </p:cNvPr>
            <p:cNvGraphicFramePr/>
            <p:nvPr>
              <p:extLst>
                <p:ext uri="{D42A27DB-BD31-4B8C-83A1-F6EECF244321}">
                  <p14:modId xmlns:p14="http://schemas.microsoft.com/office/powerpoint/2010/main" val="1986699845"/>
                </p:ext>
              </p:extLst>
            </p:nvPr>
          </p:nvGraphicFramePr>
          <p:xfrm>
            <a:off x="2464563" y="883740"/>
            <a:ext cx="1580912" cy="184866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7C96F402-95F6-B64B-7E99-8D6C6271DFD7}"/>
                </a:ext>
              </a:extLst>
            </p:cNvPr>
            <p:cNvSpPr txBox="1"/>
            <p:nvPr/>
          </p:nvSpPr>
          <p:spPr>
            <a:xfrm>
              <a:off x="2475623" y="1476812"/>
              <a:ext cx="1622960" cy="696776"/>
            </a:xfrm>
            <a:prstGeom prst="rect">
              <a:avLst/>
            </a:prstGeom>
            <a:noFill/>
          </p:spPr>
          <p:txBody>
            <a:bodyPr wrap="square">
              <a:spAutoFit/>
            </a:bodyPr>
            <a:lstStyle/>
            <a:p>
              <a:pPr algn="ctr"/>
              <a:r>
                <a:rPr lang="en-US" sz="9600">
                  <a:solidFill>
                    <a:schemeClr val="accent2"/>
                  </a:solidFill>
                </a:rPr>
                <a:t>96</a:t>
              </a:r>
              <a:r>
                <a:rPr lang="en-US" sz="9600" baseline="30000">
                  <a:solidFill>
                    <a:schemeClr val="accent2"/>
                  </a:solidFill>
                </a:rPr>
                <a:t>%</a:t>
              </a:r>
            </a:p>
          </p:txBody>
        </p:sp>
      </p:grpSp>
      <p:sp>
        <p:nvSpPr>
          <p:cNvPr id="35" name="Slide Number Placeholder 3">
            <a:extLst>
              <a:ext uri="{FF2B5EF4-FFF2-40B4-BE49-F238E27FC236}">
                <a16:creationId xmlns:a16="http://schemas.microsoft.com/office/drawing/2014/main" id="{7029B2CB-8E34-24EA-1B2A-5900884D57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7</a:t>
            </a:fld>
            <a:endParaRPr lang="en-US" sz="1200"/>
          </a:p>
        </p:txBody>
      </p:sp>
      <p:sp>
        <p:nvSpPr>
          <p:cNvPr id="36" name="TextBox 35">
            <a:extLst>
              <a:ext uri="{FF2B5EF4-FFF2-40B4-BE49-F238E27FC236}">
                <a16:creationId xmlns:a16="http://schemas.microsoft.com/office/drawing/2014/main" id="{57C8EF3C-314A-12BA-565A-E1E3C685F40D}"/>
              </a:ext>
            </a:extLst>
          </p:cNvPr>
          <p:cNvSpPr txBox="1"/>
          <p:nvPr/>
        </p:nvSpPr>
        <p:spPr>
          <a:xfrm>
            <a:off x="566928"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4" name="TextBox 3">
            <a:extLst>
              <a:ext uri="{FF2B5EF4-FFF2-40B4-BE49-F238E27FC236}">
                <a16:creationId xmlns:a16="http://schemas.microsoft.com/office/drawing/2014/main" id="{06A7EEE6-EE44-AE7A-2C1B-AD62CBCAD218}"/>
              </a:ext>
            </a:extLst>
          </p:cNvPr>
          <p:cNvSpPr txBox="1"/>
          <p:nvPr/>
        </p:nvSpPr>
        <p:spPr>
          <a:xfrm>
            <a:off x="6220528" y="4988748"/>
            <a:ext cx="5040596" cy="1200329"/>
          </a:xfrm>
          <a:prstGeom prst="rect">
            <a:avLst/>
          </a:prstGeom>
          <a:noFill/>
        </p:spPr>
        <p:txBody>
          <a:bodyPr wrap="square">
            <a:spAutoFit/>
          </a:bodyPr>
          <a:lstStyle/>
          <a:p>
            <a:pPr algn="ctr"/>
            <a:r>
              <a:rPr lang="en-US" sz="2400">
                <a:solidFill>
                  <a:schemeClr val="accent2"/>
                </a:solidFill>
              </a:rPr>
              <a:t>more likely to trust a company and make a purchase based on a friend's recommendation</a:t>
            </a:r>
            <a:r>
              <a:rPr lang="en-US" sz="2400" baseline="30000">
                <a:solidFill>
                  <a:schemeClr val="accent2"/>
                </a:solidFill>
              </a:rPr>
              <a:t>5</a:t>
            </a:r>
            <a:endParaRPr lang="en-US" sz="2400">
              <a:solidFill>
                <a:schemeClr val="accent2"/>
              </a:solidFill>
            </a:endParaRPr>
          </a:p>
        </p:txBody>
      </p:sp>
      <p:grpSp>
        <p:nvGrpSpPr>
          <p:cNvPr id="7" name="Group 6">
            <a:extLst>
              <a:ext uri="{FF2B5EF4-FFF2-40B4-BE49-F238E27FC236}">
                <a16:creationId xmlns:a16="http://schemas.microsoft.com/office/drawing/2014/main" id="{B7D61049-2175-426D-F29C-A55B71438E39}"/>
              </a:ext>
            </a:extLst>
          </p:cNvPr>
          <p:cNvGrpSpPr/>
          <p:nvPr/>
        </p:nvGrpSpPr>
        <p:grpSpPr>
          <a:xfrm>
            <a:off x="6900309" y="969264"/>
            <a:ext cx="3681033" cy="4164572"/>
            <a:chOff x="2464563" y="883740"/>
            <a:chExt cx="1634020" cy="1848664"/>
          </a:xfrm>
        </p:grpSpPr>
        <p:graphicFrame>
          <p:nvGraphicFramePr>
            <p:cNvPr id="8" name="Chart 7" title="Chart Placeholder">
              <a:extLst>
                <a:ext uri="{FF2B5EF4-FFF2-40B4-BE49-F238E27FC236}">
                  <a16:creationId xmlns:a16="http://schemas.microsoft.com/office/drawing/2014/main" id="{B37B3CD8-6A2E-6035-5846-9D6B0446C59F}"/>
                </a:ext>
              </a:extLst>
            </p:cNvPr>
            <p:cNvGraphicFramePr/>
            <p:nvPr>
              <p:extLst>
                <p:ext uri="{D42A27DB-BD31-4B8C-83A1-F6EECF244321}">
                  <p14:modId xmlns:p14="http://schemas.microsoft.com/office/powerpoint/2010/main" val="1597119826"/>
                </p:ext>
              </p:extLst>
            </p:nvPr>
          </p:nvGraphicFramePr>
          <p:xfrm>
            <a:off x="2464563" y="883740"/>
            <a:ext cx="1580912" cy="1848664"/>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a:extLst>
                <a:ext uri="{FF2B5EF4-FFF2-40B4-BE49-F238E27FC236}">
                  <a16:creationId xmlns:a16="http://schemas.microsoft.com/office/drawing/2014/main" id="{66A02C7C-C375-39A2-7D8F-8768B6E59B68}"/>
                </a:ext>
              </a:extLst>
            </p:cNvPr>
            <p:cNvSpPr txBox="1"/>
            <p:nvPr/>
          </p:nvSpPr>
          <p:spPr>
            <a:xfrm>
              <a:off x="2475623" y="1476812"/>
              <a:ext cx="1622960" cy="696776"/>
            </a:xfrm>
            <a:prstGeom prst="rect">
              <a:avLst/>
            </a:prstGeom>
            <a:noFill/>
          </p:spPr>
          <p:txBody>
            <a:bodyPr wrap="square">
              <a:spAutoFit/>
            </a:bodyPr>
            <a:lstStyle/>
            <a:p>
              <a:pPr algn="ctr"/>
              <a:r>
                <a:rPr lang="en-US" sz="9600">
                  <a:solidFill>
                    <a:schemeClr val="accent2"/>
                  </a:solidFill>
                </a:rPr>
                <a:t>90</a:t>
              </a:r>
              <a:r>
                <a:rPr lang="en-US" sz="9600" baseline="30000">
                  <a:solidFill>
                    <a:schemeClr val="accent2"/>
                  </a:solidFill>
                </a:rPr>
                <a:t>%</a:t>
              </a:r>
            </a:p>
          </p:txBody>
        </p:sp>
      </p:grpSp>
    </p:spTree>
    <p:extLst>
      <p:ext uri="{BB962C8B-B14F-4D97-AF65-F5344CB8AC3E}">
        <p14:creationId xmlns:p14="http://schemas.microsoft.com/office/powerpoint/2010/main" val="1886455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1391957" y="-36459"/>
            <a:ext cx="9817549" cy="1885013"/>
          </a:xfrm>
          <a:prstGeom prst="roundRect">
            <a:avLst>
              <a:gd name="adj" fmla="val 6338"/>
            </a:avLst>
          </a:prstGeom>
          <a:noFill/>
          <a:ln>
            <a:noFill/>
          </a:ln>
        </p:spPr>
        <p:txBody>
          <a:bodyPr anchor="ctr" anchorCtr="0"/>
          <a:lstStyle/>
          <a:p>
            <a:pPr algn="ctr"/>
            <a:r>
              <a:rPr lang="en-US" sz="4000" b="1">
                <a:solidFill>
                  <a:schemeClr val="tx2"/>
                </a:solidFill>
              </a:rPr>
              <a:t>Good customer service = good word of mouth</a:t>
            </a:r>
          </a:p>
          <a:p>
            <a:pPr algn="ctr"/>
            <a:endParaRPr lang="en-US" sz="4000" b="1">
              <a:solidFill>
                <a:schemeClr val="tx2"/>
              </a:solidFill>
              <a:cs typeface="Calibri"/>
            </a:endParaRP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8</a:t>
            </a:fld>
            <a:endParaRPr lang="en-US" sz="1200"/>
          </a:p>
        </p:txBody>
      </p:sp>
      <p:sp>
        <p:nvSpPr>
          <p:cNvPr id="4" name="TextBox 3">
            <a:extLst>
              <a:ext uri="{FF2B5EF4-FFF2-40B4-BE49-F238E27FC236}">
                <a16:creationId xmlns:a16="http://schemas.microsoft.com/office/drawing/2014/main" id="{5FA5D9C2-3460-B13B-AC0C-23673AB2AB5B}"/>
              </a:ext>
            </a:extLst>
          </p:cNvPr>
          <p:cNvSpPr txBox="1"/>
          <p:nvPr/>
        </p:nvSpPr>
        <p:spPr>
          <a:xfrm>
            <a:off x="221257" y="6414700"/>
            <a:ext cx="4401520" cy="276999"/>
          </a:xfrm>
          <a:prstGeom prst="rect">
            <a:avLst/>
          </a:prstGeom>
          <a:noFill/>
        </p:spPr>
        <p:txBody>
          <a:bodyPr wrap="square" rtlCol="0">
            <a:spAutoFit/>
          </a:bodyPr>
          <a:lstStyle/>
          <a:p>
            <a:r>
              <a:rPr lang="en-US" sz="1200"/>
              <a:t>For agent use only. Confidential and proprietary. Do not distribute.</a:t>
            </a:r>
          </a:p>
        </p:txBody>
      </p:sp>
      <p:sp>
        <p:nvSpPr>
          <p:cNvPr id="7" name="Round Diagonal Corner Rectangle 6">
            <a:extLst>
              <a:ext uri="{FF2B5EF4-FFF2-40B4-BE49-F238E27FC236}">
                <a16:creationId xmlns:a16="http://schemas.microsoft.com/office/drawing/2014/main" id="{D1900D5B-5EF0-C9E7-C2A2-6EE39259F6CD}"/>
              </a:ext>
            </a:extLst>
          </p:cNvPr>
          <p:cNvSpPr/>
          <p:nvPr/>
        </p:nvSpPr>
        <p:spPr>
          <a:xfrm>
            <a:off x="2812716" y="1441109"/>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ound Diagonal Corner Rectangle 7">
            <a:extLst>
              <a:ext uri="{FF2B5EF4-FFF2-40B4-BE49-F238E27FC236}">
                <a16:creationId xmlns:a16="http://schemas.microsoft.com/office/drawing/2014/main" id="{677ED13D-9147-D28D-1B28-58AF4AC767CA}"/>
              </a:ext>
            </a:extLst>
          </p:cNvPr>
          <p:cNvSpPr/>
          <p:nvPr/>
        </p:nvSpPr>
        <p:spPr>
          <a:xfrm>
            <a:off x="6396175" y="1441109"/>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ound Diagonal Corner Rectangle 11">
            <a:extLst>
              <a:ext uri="{FF2B5EF4-FFF2-40B4-BE49-F238E27FC236}">
                <a16:creationId xmlns:a16="http://schemas.microsoft.com/office/drawing/2014/main" id="{E7CB0EBC-7CD3-62EC-16A8-92EB64E9121B}"/>
              </a:ext>
            </a:extLst>
          </p:cNvPr>
          <p:cNvSpPr/>
          <p:nvPr/>
        </p:nvSpPr>
        <p:spPr>
          <a:xfrm>
            <a:off x="2812716" y="3863034"/>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ound Diagonal Corner Rectangle 12">
            <a:extLst>
              <a:ext uri="{FF2B5EF4-FFF2-40B4-BE49-F238E27FC236}">
                <a16:creationId xmlns:a16="http://schemas.microsoft.com/office/drawing/2014/main" id="{0896E511-EF04-8BFD-094A-229920D200C5}"/>
              </a:ext>
            </a:extLst>
          </p:cNvPr>
          <p:cNvSpPr/>
          <p:nvPr/>
        </p:nvSpPr>
        <p:spPr>
          <a:xfrm>
            <a:off x="6396175" y="3863034"/>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5" name="TextBox 14">
            <a:extLst>
              <a:ext uri="{FF2B5EF4-FFF2-40B4-BE49-F238E27FC236}">
                <a16:creationId xmlns:a16="http://schemas.microsoft.com/office/drawing/2014/main" id="{F9365287-82DB-3DDC-D8D1-B6CEDB852BB6}"/>
              </a:ext>
            </a:extLst>
          </p:cNvPr>
          <p:cNvSpPr txBox="1"/>
          <p:nvPr/>
        </p:nvSpPr>
        <p:spPr>
          <a:xfrm>
            <a:off x="3337977" y="1878683"/>
            <a:ext cx="2359941" cy="830997"/>
          </a:xfrm>
          <a:prstGeom prst="rect">
            <a:avLst/>
          </a:prstGeom>
          <a:noFill/>
        </p:spPr>
        <p:txBody>
          <a:bodyPr wrap="none" rtlCol="0">
            <a:spAutoFit/>
          </a:bodyPr>
          <a:lstStyle/>
          <a:p>
            <a:pPr algn="ctr"/>
            <a:r>
              <a:rPr lang="en-US" sz="2800">
                <a:solidFill>
                  <a:schemeClr val="bg2"/>
                </a:solidFill>
              </a:rPr>
              <a:t>Help, don't sell</a:t>
            </a:r>
          </a:p>
          <a:p>
            <a:endParaRPr lang="en-US" sz="2000">
              <a:solidFill>
                <a:schemeClr val="tx2"/>
              </a:solidFill>
            </a:endParaRPr>
          </a:p>
        </p:txBody>
      </p:sp>
      <p:sp>
        <p:nvSpPr>
          <p:cNvPr id="18" name="TextBox 17">
            <a:extLst>
              <a:ext uri="{FF2B5EF4-FFF2-40B4-BE49-F238E27FC236}">
                <a16:creationId xmlns:a16="http://schemas.microsoft.com/office/drawing/2014/main" id="{A8D828E1-2250-046D-8999-642A69E19911}"/>
              </a:ext>
            </a:extLst>
          </p:cNvPr>
          <p:cNvSpPr txBox="1"/>
          <p:nvPr/>
        </p:nvSpPr>
        <p:spPr>
          <a:xfrm>
            <a:off x="6933794" y="1878683"/>
            <a:ext cx="2445490" cy="830997"/>
          </a:xfrm>
          <a:prstGeom prst="rect">
            <a:avLst/>
          </a:prstGeom>
          <a:noFill/>
        </p:spPr>
        <p:txBody>
          <a:bodyPr wrap="square" rtlCol="0">
            <a:spAutoFit/>
          </a:bodyPr>
          <a:lstStyle/>
          <a:p>
            <a:pPr lvl="0" algn="ctr"/>
            <a:r>
              <a:rPr lang="en-US" sz="2800">
                <a:solidFill>
                  <a:schemeClr val="bg2"/>
                </a:solidFill>
              </a:rPr>
              <a:t>Listen</a:t>
            </a:r>
          </a:p>
          <a:p>
            <a:pPr algn="ctr"/>
            <a:endParaRPr lang="en-US" sz="2000">
              <a:solidFill>
                <a:schemeClr val="bg2"/>
              </a:solidFill>
            </a:endParaRPr>
          </a:p>
        </p:txBody>
      </p:sp>
      <p:sp>
        <p:nvSpPr>
          <p:cNvPr id="19" name="TextBox 18">
            <a:extLst>
              <a:ext uri="{FF2B5EF4-FFF2-40B4-BE49-F238E27FC236}">
                <a16:creationId xmlns:a16="http://schemas.microsoft.com/office/drawing/2014/main" id="{84237535-94A7-59B0-7EDB-698F7BA477AB}"/>
              </a:ext>
            </a:extLst>
          </p:cNvPr>
          <p:cNvSpPr txBox="1"/>
          <p:nvPr/>
        </p:nvSpPr>
        <p:spPr>
          <a:xfrm>
            <a:off x="3337977" y="5252077"/>
            <a:ext cx="2193999" cy="830997"/>
          </a:xfrm>
          <a:prstGeom prst="rect">
            <a:avLst/>
          </a:prstGeom>
          <a:noFill/>
        </p:spPr>
        <p:txBody>
          <a:bodyPr wrap="none" rtlCol="0">
            <a:spAutoFit/>
          </a:bodyPr>
          <a:lstStyle/>
          <a:p>
            <a:pPr lvl="0" algn="ctr"/>
            <a:r>
              <a:rPr lang="en-US" sz="2800">
                <a:solidFill>
                  <a:schemeClr val="bg2"/>
                </a:solidFill>
              </a:rPr>
              <a:t>Ask questions</a:t>
            </a:r>
          </a:p>
          <a:p>
            <a:endParaRPr lang="en-US" sz="2000">
              <a:solidFill>
                <a:schemeClr val="tx2"/>
              </a:solidFill>
            </a:endParaRPr>
          </a:p>
        </p:txBody>
      </p:sp>
      <p:sp>
        <p:nvSpPr>
          <p:cNvPr id="20" name="TextBox 19">
            <a:extLst>
              <a:ext uri="{FF2B5EF4-FFF2-40B4-BE49-F238E27FC236}">
                <a16:creationId xmlns:a16="http://schemas.microsoft.com/office/drawing/2014/main" id="{BA11CE43-9F91-6CE4-079E-8586D77A4B1A}"/>
              </a:ext>
            </a:extLst>
          </p:cNvPr>
          <p:cNvSpPr txBox="1"/>
          <p:nvPr/>
        </p:nvSpPr>
        <p:spPr>
          <a:xfrm>
            <a:off x="6933794" y="5252077"/>
            <a:ext cx="2445490" cy="830997"/>
          </a:xfrm>
          <a:prstGeom prst="rect">
            <a:avLst/>
          </a:prstGeom>
          <a:noFill/>
        </p:spPr>
        <p:txBody>
          <a:bodyPr wrap="square" rtlCol="0">
            <a:spAutoFit/>
          </a:bodyPr>
          <a:lstStyle/>
          <a:p>
            <a:pPr lvl="0" algn="ctr"/>
            <a:r>
              <a:rPr lang="en-US" sz="2800">
                <a:solidFill>
                  <a:schemeClr val="bg2"/>
                </a:solidFill>
              </a:rPr>
              <a:t>Be relatable</a:t>
            </a:r>
          </a:p>
          <a:p>
            <a:pPr algn="ctr"/>
            <a:endParaRPr lang="en-US" sz="2000">
              <a:solidFill>
                <a:schemeClr val="bg2"/>
              </a:solidFill>
            </a:endParaRPr>
          </a:p>
        </p:txBody>
      </p:sp>
      <p:sp>
        <p:nvSpPr>
          <p:cNvPr id="21" name="Oval 20">
            <a:extLst>
              <a:ext uri="{FF2B5EF4-FFF2-40B4-BE49-F238E27FC236}">
                <a16:creationId xmlns:a16="http://schemas.microsoft.com/office/drawing/2014/main" id="{1BDB03A7-A5F8-0DFC-03F3-7A3397CBE97B}"/>
              </a:ext>
            </a:extLst>
          </p:cNvPr>
          <p:cNvSpPr/>
          <p:nvPr/>
        </p:nvSpPr>
        <p:spPr>
          <a:xfrm>
            <a:off x="4758690" y="2421131"/>
            <a:ext cx="3092797" cy="3092797"/>
          </a:xfrm>
          <a:prstGeom prst="ellipse">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ln>
                <a:solidFill>
                  <a:schemeClr val="tx2"/>
                </a:solidFill>
              </a:ln>
              <a:solidFill>
                <a:schemeClr val="tx2"/>
              </a:solidFill>
            </a:endParaRPr>
          </a:p>
        </p:txBody>
      </p:sp>
      <p:sp>
        <p:nvSpPr>
          <p:cNvPr id="23" name="TextBox 22">
            <a:extLst>
              <a:ext uri="{FF2B5EF4-FFF2-40B4-BE49-F238E27FC236}">
                <a16:creationId xmlns:a16="http://schemas.microsoft.com/office/drawing/2014/main" id="{72E6BBB5-4B21-3407-9D11-5564545EE350}"/>
              </a:ext>
            </a:extLst>
          </p:cNvPr>
          <p:cNvSpPr txBox="1"/>
          <p:nvPr/>
        </p:nvSpPr>
        <p:spPr>
          <a:xfrm>
            <a:off x="4961882" y="3312045"/>
            <a:ext cx="2677701" cy="1692771"/>
          </a:xfrm>
          <a:prstGeom prst="rect">
            <a:avLst/>
          </a:prstGeom>
          <a:noFill/>
        </p:spPr>
        <p:txBody>
          <a:bodyPr wrap="square" rtlCol="0">
            <a:spAutoFit/>
          </a:bodyPr>
          <a:lstStyle/>
          <a:p>
            <a:pPr lvl="0" algn="ctr"/>
            <a:r>
              <a:rPr lang="en-US" sz="2800">
                <a:solidFill>
                  <a:schemeClr val="bg2"/>
                </a:solidFill>
              </a:rPr>
              <a:t>Create a positive customer service experience</a:t>
            </a:r>
          </a:p>
          <a:p>
            <a:pPr algn="ctr"/>
            <a:endParaRPr lang="en-US" sz="2000">
              <a:solidFill>
                <a:schemeClr val="bg2"/>
              </a:solidFill>
            </a:endParaRPr>
          </a:p>
        </p:txBody>
      </p:sp>
    </p:spTree>
    <p:extLst>
      <p:ext uri="{BB962C8B-B14F-4D97-AF65-F5344CB8AC3E}">
        <p14:creationId xmlns:p14="http://schemas.microsoft.com/office/powerpoint/2010/main" val="3337680241"/>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n-US"/>
              <a:t>Potential B2B referral opportunities</a:t>
            </a:r>
            <a:endParaRPr lang="en-US">
              <a:solidFill>
                <a:srgbClr val="5C9A1B"/>
              </a:solidFill>
            </a:endParaRP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r>
              <a:rPr lang="en-US" sz="2000">
                <a:solidFill>
                  <a:schemeClr val="tx2"/>
                </a:solidFill>
              </a:rPr>
              <a:t>Expert</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r>
              <a:rPr lang="en-US" sz="2000">
                <a:solidFill>
                  <a:schemeClr val="tx2"/>
                </a:solidFill>
              </a:rPr>
              <a:t>Educator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r>
              <a:rPr lang="en-US" sz="2000">
                <a:solidFill>
                  <a:schemeClr val="tx2"/>
                </a:solidFill>
              </a:rPr>
              <a:t>Advocate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5764034"/>
            <a:ext cx="9194910" cy="1200329"/>
          </a:xfrm>
          <a:prstGeom prst="rect">
            <a:avLst/>
          </a:prstGeom>
          <a:noFill/>
        </p:spPr>
        <p:txBody>
          <a:bodyPr wrap="square" rtlCol="0">
            <a:spAutoFit/>
          </a:bodyPr>
          <a:lstStyle/>
          <a:p>
            <a:r>
              <a:rPr lang="en-US" sz="1200">
                <a:solidFill>
                  <a:srgbClr val="3F3F3F"/>
                </a:solidFill>
                <a:effectLst/>
                <a:latin typeface="Helvetica"/>
                <a:cs typeface="Helvetica"/>
              </a:rPr>
              <a:t>*Marketing activities and materials are NOT permitted in areas where care is being administered, including, but not limited to</a:t>
            </a:r>
            <a:r>
              <a:rPr lang="en-US" sz="1200">
                <a:solidFill>
                  <a:srgbClr val="3F3F3F"/>
                </a:solidFill>
                <a:latin typeface="Helvetica"/>
                <a:cs typeface="Helvetica"/>
              </a:rPr>
              <a:t>, </a:t>
            </a:r>
            <a:r>
              <a:rPr lang="en-US" sz="1200">
                <a:solidFill>
                  <a:srgbClr val="3F3F3F"/>
                </a:solidFill>
                <a:effectLst/>
                <a:latin typeface="Helvetica"/>
                <a:cs typeface="Helvetica"/>
              </a:rPr>
              <a:t>exam rooms, hospital patient rooms, pharmacy counter area and treatment areas where patients interact with providers/clinical team and receive treatment </a:t>
            </a:r>
            <a:r>
              <a:rPr lang="en-US" sz="1200">
                <a:solidFill>
                  <a:srgbClr val="3F3F3F"/>
                </a:solidFill>
                <a:latin typeface="Helvetica"/>
                <a:cs typeface="Helvetica"/>
              </a:rPr>
              <a:t>(e.g.,</a:t>
            </a:r>
            <a:r>
              <a:rPr lang="en-US" sz="1200">
                <a:solidFill>
                  <a:srgbClr val="3F3F3F"/>
                </a:solidFill>
                <a:effectLst/>
                <a:latin typeface="Helvetica"/>
                <a:cs typeface="Helvetica"/>
              </a:rPr>
              <a:t> dialysis treatment facilities).</a:t>
            </a:r>
          </a:p>
          <a:p>
            <a:endParaRPr lang="en-US" sz="1200">
              <a:solidFill>
                <a:srgbClr val="3F3F3F"/>
              </a:solidFill>
              <a:effectLst/>
              <a:latin typeface="Helvetica"/>
              <a:cs typeface="Helvetica"/>
            </a:endParaRPr>
          </a:p>
          <a:p>
            <a:r>
              <a:rPr lang="en-US" sz="1200"/>
              <a:t>For agent use only. Confidential and proprietary. Do not distribute.</a:t>
            </a:r>
          </a:p>
          <a:p>
            <a:endParaRPr lang="en-US" sz="1200">
              <a:solidFill>
                <a:srgbClr val="3F3F3F"/>
              </a:solidFill>
              <a:effectLst/>
              <a:latin typeface="Helvetic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1015600" y="2390427"/>
            <a:ext cx="2053413" cy="646331"/>
          </a:xfrm>
          <a:prstGeom prst="rect">
            <a:avLst/>
          </a:prstGeom>
          <a:noFill/>
        </p:spPr>
        <p:txBody>
          <a:bodyPr wrap="square" rtlCol="0">
            <a:spAutoFit/>
          </a:bodyPr>
          <a:lstStyle/>
          <a:p>
            <a:r>
              <a:rPr lang="en-US" b="1">
                <a:solidFill>
                  <a:schemeClr val="tx2"/>
                </a:solidFill>
              </a:rPr>
              <a:t>Real estate agents</a:t>
            </a:r>
          </a:p>
          <a:p>
            <a:endParaRPr lang="en-US" b="1">
              <a:solidFill>
                <a:schemeClr val="tx2"/>
              </a:solidFill>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3742645" y="2390427"/>
            <a:ext cx="2053413" cy="1200329"/>
          </a:xfrm>
          <a:prstGeom prst="rect">
            <a:avLst/>
          </a:prstGeom>
          <a:noFill/>
        </p:spPr>
        <p:txBody>
          <a:bodyPr wrap="square" rtlCol="0">
            <a:spAutoFit/>
          </a:bodyPr>
          <a:lstStyle/>
          <a:p>
            <a:pPr algn="ctr"/>
            <a:r>
              <a:rPr lang="en-US" b="1">
                <a:solidFill>
                  <a:schemeClr val="tx2"/>
                </a:solidFill>
              </a:rPr>
              <a:t>Healthcare providers</a:t>
            </a:r>
          </a:p>
          <a:p>
            <a:endParaRPr lang="en-US" b="1">
              <a:solidFill>
                <a:schemeClr val="tx2"/>
              </a:solidFill>
            </a:endParaRPr>
          </a:p>
          <a:p>
            <a:endParaRPr lang="en-US" b="1">
              <a:solidFill>
                <a:schemeClr val="tx2"/>
              </a:solidFill>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6395943" y="2404547"/>
            <a:ext cx="2053413" cy="646331"/>
          </a:xfrm>
          <a:prstGeom prst="rect">
            <a:avLst/>
          </a:prstGeom>
          <a:noFill/>
        </p:spPr>
        <p:txBody>
          <a:bodyPr wrap="square" rtlCol="0">
            <a:spAutoFit/>
          </a:bodyPr>
          <a:lstStyle/>
          <a:p>
            <a:r>
              <a:rPr lang="en-US" b="1">
                <a:solidFill>
                  <a:schemeClr val="tx2"/>
                </a:solidFill>
              </a:rPr>
              <a:t>Financial planners</a:t>
            </a:r>
          </a:p>
          <a:p>
            <a:endParaRPr lang="en-US" b="1">
              <a:solidFill>
                <a:schemeClr val="tx2"/>
              </a:solidFill>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1015600" y="4454006"/>
            <a:ext cx="2053413" cy="1477328"/>
          </a:xfrm>
          <a:prstGeom prst="rect">
            <a:avLst/>
          </a:prstGeom>
          <a:noFill/>
        </p:spPr>
        <p:txBody>
          <a:bodyPr wrap="square" rtlCol="0">
            <a:spAutoFit/>
          </a:bodyPr>
          <a:lstStyle/>
          <a:p>
            <a:pPr algn="ctr"/>
            <a:r>
              <a:rPr lang="en-US" b="1">
                <a:solidFill>
                  <a:schemeClr val="tx2"/>
                </a:solidFill>
              </a:rPr>
              <a:t>Corporate Human Resources professionals</a:t>
            </a:r>
          </a:p>
          <a:p>
            <a:endParaRPr lang="en-US" b="1">
              <a:solidFill>
                <a:schemeClr val="tx2"/>
              </a:solidFill>
            </a:endParaRPr>
          </a:p>
          <a:p>
            <a:endParaRPr lang="en-US" b="1">
              <a:solidFill>
                <a:schemeClr val="tx2"/>
              </a:solidFill>
            </a:endParaRPr>
          </a:p>
        </p:txBody>
      </p:sp>
      <p:sp>
        <p:nvSpPr>
          <p:cNvPr id="23" name="TextBox 22">
            <a:extLst>
              <a:ext uri="{FF2B5EF4-FFF2-40B4-BE49-F238E27FC236}">
                <a16:creationId xmlns:a16="http://schemas.microsoft.com/office/drawing/2014/main" id="{413ECE0E-D426-7AE6-65B0-94CE31B124F5}"/>
              </a:ext>
            </a:extLst>
          </p:cNvPr>
          <p:cNvSpPr txBox="1"/>
          <p:nvPr/>
        </p:nvSpPr>
        <p:spPr>
          <a:xfrm>
            <a:off x="3742645" y="4454006"/>
            <a:ext cx="2053413" cy="923330"/>
          </a:xfrm>
          <a:prstGeom prst="rect">
            <a:avLst/>
          </a:prstGeom>
          <a:noFill/>
        </p:spPr>
        <p:txBody>
          <a:bodyPr wrap="square" rtlCol="0">
            <a:spAutoFit/>
          </a:bodyPr>
          <a:lstStyle/>
          <a:p>
            <a:pPr algn="ctr"/>
            <a:r>
              <a:rPr lang="en-US" b="1">
                <a:solidFill>
                  <a:schemeClr val="tx2"/>
                </a:solidFill>
              </a:rPr>
              <a:t>Social workers</a:t>
            </a:r>
          </a:p>
          <a:p>
            <a:endParaRPr lang="en-US" b="1">
              <a:solidFill>
                <a:schemeClr val="tx2"/>
              </a:solidFill>
            </a:endParaRPr>
          </a:p>
          <a:p>
            <a:endParaRPr lang="en-US" b="1">
              <a:solidFill>
                <a:schemeClr val="tx2"/>
              </a:solidFill>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395943" y="4468126"/>
            <a:ext cx="2053413" cy="1477328"/>
          </a:xfrm>
          <a:prstGeom prst="rect">
            <a:avLst/>
          </a:prstGeom>
          <a:noFill/>
        </p:spPr>
        <p:txBody>
          <a:bodyPr wrap="square" rtlCol="0">
            <a:spAutoFit/>
          </a:bodyPr>
          <a:lstStyle/>
          <a:p>
            <a:pPr algn="ctr"/>
            <a:r>
              <a:rPr lang="en-US" b="1">
                <a:solidFill>
                  <a:schemeClr val="tx2"/>
                </a:solidFill>
              </a:rPr>
              <a:t>Humana Neighborhood Center staff</a:t>
            </a:r>
          </a:p>
          <a:p>
            <a:endParaRPr lang="en-US" b="1">
              <a:solidFill>
                <a:schemeClr val="tx2"/>
              </a:solidFill>
            </a:endParaRPr>
          </a:p>
          <a:p>
            <a:endParaRPr lang="en-US" b="1">
              <a:solidFill>
                <a:schemeClr val="tx2"/>
              </a:solidFill>
            </a:endParaRPr>
          </a:p>
        </p:txBody>
      </p:sp>
      <p:sp>
        <p:nvSpPr>
          <p:cNvPr id="26" name="Round Diagonal Corner Rectangle 25">
            <a:extLst>
              <a:ext uri="{FF2B5EF4-FFF2-40B4-BE49-F238E27FC236}">
                <a16:creationId xmlns:a16="http://schemas.microsoft.com/office/drawing/2014/main" id="{A9DE1B8F-E859-61C7-3D13-B06E18F30FAD}"/>
              </a:ext>
            </a:extLst>
          </p:cNvPr>
          <p:cNvSpPr/>
          <p:nvPr/>
        </p:nvSpPr>
        <p:spPr>
          <a:xfrm>
            <a:off x="8781535" y="1326014"/>
            <a:ext cx="3410465" cy="1995330"/>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68D5511E-2879-F21B-5971-AF343A084530}"/>
              </a:ext>
            </a:extLst>
          </p:cNvPr>
          <p:cNvSpPr txBox="1"/>
          <p:nvPr/>
        </p:nvSpPr>
        <p:spPr>
          <a:xfrm>
            <a:off x="9032790" y="1638297"/>
            <a:ext cx="2864543" cy="1631216"/>
          </a:xfrm>
          <a:prstGeom prst="rect">
            <a:avLst/>
          </a:prstGeom>
          <a:noFill/>
        </p:spPr>
        <p:txBody>
          <a:bodyPr wrap="square" rtlCol="0">
            <a:spAutoFit/>
          </a:bodyPr>
          <a:lstStyle/>
          <a:p>
            <a:pPr algn="ctr"/>
            <a:r>
              <a:rPr lang="en-US" sz="2000">
                <a:solidFill>
                  <a:schemeClr val="bg2"/>
                </a:solidFill>
              </a:rPr>
              <a:t>Remember—a referred prospect </a:t>
            </a:r>
            <a:r>
              <a:rPr lang="en-US" sz="2000" b="1">
                <a:solidFill>
                  <a:schemeClr val="bg2"/>
                </a:solidFill>
              </a:rPr>
              <a:t>must</a:t>
            </a:r>
            <a:r>
              <a:rPr lang="en-US" sz="2000">
                <a:solidFill>
                  <a:schemeClr val="bg2"/>
                </a:solidFill>
              </a:rPr>
              <a:t> always contact you, not the other way around.</a:t>
            </a:r>
          </a:p>
          <a:p>
            <a:endParaRPr lang="en-US" sz="2000">
              <a:solidFill>
                <a:schemeClr val="tx2"/>
              </a:solidFill>
            </a:endParaRPr>
          </a:p>
        </p:txBody>
      </p:sp>
      <p:grpSp>
        <p:nvGrpSpPr>
          <p:cNvPr id="46" name="Group 401" title="Money icon">
            <a:extLst>
              <a:ext uri="{FF2B5EF4-FFF2-40B4-BE49-F238E27FC236}">
                <a16:creationId xmlns:a16="http://schemas.microsoft.com/office/drawing/2014/main" id="{806A378C-A6DB-79F2-B781-156E52DD422A}"/>
              </a:ext>
            </a:extLst>
          </p:cNvPr>
          <p:cNvGrpSpPr>
            <a:grpSpLocks noChangeAspect="1"/>
          </p:cNvGrpSpPr>
          <p:nvPr/>
        </p:nvGrpSpPr>
        <p:grpSpPr bwMode="auto">
          <a:xfrm>
            <a:off x="6935035" y="1385638"/>
            <a:ext cx="975227" cy="910324"/>
            <a:chOff x="3612" y="4549"/>
            <a:chExt cx="571" cy="533"/>
          </a:xfrm>
          <a:solidFill>
            <a:schemeClr val="accent1"/>
          </a:solidFill>
        </p:grpSpPr>
        <p:sp>
          <p:nvSpPr>
            <p:cNvPr id="47" name="Freeform 402">
              <a:extLst>
                <a:ext uri="{FF2B5EF4-FFF2-40B4-BE49-F238E27FC236}">
                  <a16:creationId xmlns:a16="http://schemas.microsoft.com/office/drawing/2014/main" id="{EFB5919F-4E7F-BD65-E91A-DFB279BAB1E1}"/>
                </a:ext>
              </a:extLst>
            </p:cNvPr>
            <p:cNvSpPr>
              <a:spLocks/>
            </p:cNvSpPr>
            <p:nvPr/>
          </p:nvSpPr>
          <p:spPr bwMode="auto">
            <a:xfrm>
              <a:off x="3856" y="4734"/>
              <a:ext cx="205" cy="101"/>
            </a:xfrm>
            <a:custGeom>
              <a:avLst/>
              <a:gdLst>
                <a:gd name="T0" fmla="*/ 65 w 69"/>
                <a:gd name="T1" fmla="*/ 34 h 34"/>
                <a:gd name="T2" fmla="*/ 64 w 69"/>
                <a:gd name="T3" fmla="*/ 34 h 34"/>
                <a:gd name="T4" fmla="*/ 2 w 69"/>
                <a:gd name="T5" fmla="*/ 7 h 34"/>
                <a:gd name="T6" fmla="*/ 1 w 69"/>
                <a:gd name="T7" fmla="*/ 2 h 34"/>
                <a:gd name="T8" fmla="*/ 5 w 69"/>
                <a:gd name="T9" fmla="*/ 0 h 34"/>
                <a:gd name="T10" fmla="*/ 67 w 69"/>
                <a:gd name="T11" fmla="*/ 28 h 34"/>
                <a:gd name="T12" fmla="*/ 69 w 69"/>
                <a:gd name="T13" fmla="*/ 32 h 34"/>
                <a:gd name="T14" fmla="*/ 65 w 69"/>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34">
                  <a:moveTo>
                    <a:pt x="65" y="34"/>
                  </a:moveTo>
                  <a:cubicBezTo>
                    <a:pt x="65" y="34"/>
                    <a:pt x="64" y="34"/>
                    <a:pt x="64" y="34"/>
                  </a:cubicBezTo>
                  <a:cubicBezTo>
                    <a:pt x="2" y="7"/>
                    <a:pt x="2" y="7"/>
                    <a:pt x="2" y="7"/>
                  </a:cubicBezTo>
                  <a:cubicBezTo>
                    <a:pt x="1" y="6"/>
                    <a:pt x="0" y="4"/>
                    <a:pt x="1" y="2"/>
                  </a:cubicBezTo>
                  <a:cubicBezTo>
                    <a:pt x="1" y="0"/>
                    <a:pt x="3" y="0"/>
                    <a:pt x="5" y="0"/>
                  </a:cubicBezTo>
                  <a:cubicBezTo>
                    <a:pt x="67" y="28"/>
                    <a:pt x="67" y="28"/>
                    <a:pt x="67" y="28"/>
                  </a:cubicBezTo>
                  <a:cubicBezTo>
                    <a:pt x="69" y="29"/>
                    <a:pt x="69" y="31"/>
                    <a:pt x="69" y="32"/>
                  </a:cubicBezTo>
                  <a:cubicBezTo>
                    <a:pt x="68" y="34"/>
                    <a:pt x="67" y="34"/>
                    <a:pt x="6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403">
              <a:extLst>
                <a:ext uri="{FF2B5EF4-FFF2-40B4-BE49-F238E27FC236}">
                  <a16:creationId xmlns:a16="http://schemas.microsoft.com/office/drawing/2014/main" id="{60F886AF-F941-1183-E104-547499E8F3CB}"/>
                </a:ext>
              </a:extLst>
            </p:cNvPr>
            <p:cNvSpPr>
              <a:spLocks/>
            </p:cNvSpPr>
            <p:nvPr/>
          </p:nvSpPr>
          <p:spPr bwMode="auto">
            <a:xfrm>
              <a:off x="3612" y="4754"/>
              <a:ext cx="571" cy="206"/>
            </a:xfrm>
            <a:custGeom>
              <a:avLst/>
              <a:gdLst>
                <a:gd name="T0" fmla="*/ 65 w 192"/>
                <a:gd name="T1" fmla="*/ 69 h 69"/>
                <a:gd name="T2" fmla="*/ 64 w 192"/>
                <a:gd name="T3" fmla="*/ 68 h 69"/>
                <a:gd name="T4" fmla="*/ 2 w 192"/>
                <a:gd name="T5" fmla="*/ 41 h 69"/>
                <a:gd name="T6" fmla="*/ 0 w 192"/>
                <a:gd name="T7" fmla="*/ 36 h 69"/>
                <a:gd name="T8" fmla="*/ 5 w 192"/>
                <a:gd name="T9" fmla="*/ 35 h 69"/>
                <a:gd name="T10" fmla="*/ 65 w 192"/>
                <a:gd name="T11" fmla="*/ 61 h 69"/>
                <a:gd name="T12" fmla="*/ 187 w 192"/>
                <a:gd name="T13" fmla="*/ 0 h 69"/>
                <a:gd name="T14" fmla="*/ 192 w 192"/>
                <a:gd name="T15" fmla="*/ 2 h 69"/>
                <a:gd name="T16" fmla="*/ 190 w 192"/>
                <a:gd name="T17" fmla="*/ 7 h 69"/>
                <a:gd name="T18" fmla="*/ 67 w 192"/>
                <a:gd name="T19" fmla="*/ 68 h 69"/>
                <a:gd name="T20" fmla="*/ 65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65" y="69"/>
                  </a:moveTo>
                  <a:cubicBezTo>
                    <a:pt x="65" y="69"/>
                    <a:pt x="64" y="68"/>
                    <a:pt x="64" y="68"/>
                  </a:cubicBezTo>
                  <a:cubicBezTo>
                    <a:pt x="2" y="41"/>
                    <a:pt x="2" y="41"/>
                    <a:pt x="2" y="41"/>
                  </a:cubicBezTo>
                  <a:cubicBezTo>
                    <a:pt x="0" y="40"/>
                    <a:pt x="0" y="38"/>
                    <a:pt x="0" y="36"/>
                  </a:cubicBezTo>
                  <a:cubicBezTo>
                    <a:pt x="1" y="35"/>
                    <a:pt x="3" y="34"/>
                    <a:pt x="5" y="35"/>
                  </a:cubicBezTo>
                  <a:cubicBezTo>
                    <a:pt x="65" y="61"/>
                    <a:pt x="65" y="61"/>
                    <a:pt x="65" y="61"/>
                  </a:cubicBezTo>
                  <a:cubicBezTo>
                    <a:pt x="187" y="0"/>
                    <a:pt x="187" y="0"/>
                    <a:pt x="187" y="0"/>
                  </a:cubicBezTo>
                  <a:cubicBezTo>
                    <a:pt x="189" y="0"/>
                    <a:pt x="191" y="0"/>
                    <a:pt x="192" y="2"/>
                  </a:cubicBezTo>
                  <a:cubicBezTo>
                    <a:pt x="192" y="4"/>
                    <a:pt x="192" y="6"/>
                    <a:pt x="190" y="7"/>
                  </a:cubicBezTo>
                  <a:cubicBezTo>
                    <a:pt x="67" y="68"/>
                    <a:pt x="67" y="68"/>
                    <a:pt x="67" y="68"/>
                  </a:cubicBezTo>
                  <a:cubicBezTo>
                    <a:pt x="66" y="68"/>
                    <a:pt x="66" y="69"/>
                    <a:pt x="6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404">
              <a:extLst>
                <a:ext uri="{FF2B5EF4-FFF2-40B4-BE49-F238E27FC236}">
                  <a16:creationId xmlns:a16="http://schemas.microsoft.com/office/drawing/2014/main" id="{7E2A1114-038F-DF64-F3EA-4128445E9427}"/>
                </a:ext>
              </a:extLst>
            </p:cNvPr>
            <p:cNvSpPr>
              <a:spLocks/>
            </p:cNvSpPr>
            <p:nvPr/>
          </p:nvSpPr>
          <p:spPr bwMode="auto">
            <a:xfrm>
              <a:off x="3734" y="4793"/>
              <a:ext cx="205" cy="104"/>
            </a:xfrm>
            <a:custGeom>
              <a:avLst/>
              <a:gdLst>
                <a:gd name="T0" fmla="*/ 65 w 69"/>
                <a:gd name="T1" fmla="*/ 35 h 35"/>
                <a:gd name="T2" fmla="*/ 64 w 69"/>
                <a:gd name="T3" fmla="*/ 35 h 35"/>
                <a:gd name="T4" fmla="*/ 2 w 69"/>
                <a:gd name="T5" fmla="*/ 7 h 35"/>
                <a:gd name="T6" fmla="*/ 0 w 69"/>
                <a:gd name="T7" fmla="*/ 3 h 35"/>
                <a:gd name="T8" fmla="*/ 5 w 69"/>
                <a:gd name="T9" fmla="*/ 1 h 35"/>
                <a:gd name="T10" fmla="*/ 67 w 69"/>
                <a:gd name="T11" fmla="*/ 28 h 35"/>
                <a:gd name="T12" fmla="*/ 68 w 69"/>
                <a:gd name="T13" fmla="*/ 33 h 35"/>
                <a:gd name="T14" fmla="*/ 65 w 69"/>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35">
                  <a:moveTo>
                    <a:pt x="65" y="35"/>
                  </a:moveTo>
                  <a:cubicBezTo>
                    <a:pt x="65" y="35"/>
                    <a:pt x="64" y="35"/>
                    <a:pt x="64" y="35"/>
                  </a:cubicBezTo>
                  <a:cubicBezTo>
                    <a:pt x="2" y="7"/>
                    <a:pt x="2" y="7"/>
                    <a:pt x="2" y="7"/>
                  </a:cubicBezTo>
                  <a:cubicBezTo>
                    <a:pt x="0" y="7"/>
                    <a:pt x="0" y="5"/>
                    <a:pt x="0" y="3"/>
                  </a:cubicBezTo>
                  <a:cubicBezTo>
                    <a:pt x="1" y="1"/>
                    <a:pt x="3" y="0"/>
                    <a:pt x="5" y="1"/>
                  </a:cubicBezTo>
                  <a:cubicBezTo>
                    <a:pt x="67" y="28"/>
                    <a:pt x="67" y="28"/>
                    <a:pt x="67" y="28"/>
                  </a:cubicBezTo>
                  <a:cubicBezTo>
                    <a:pt x="68" y="29"/>
                    <a:pt x="69" y="31"/>
                    <a:pt x="68" y="33"/>
                  </a:cubicBezTo>
                  <a:cubicBezTo>
                    <a:pt x="68" y="34"/>
                    <a:pt x="67" y="35"/>
                    <a:pt x="6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0" name="Freeform 405">
              <a:extLst>
                <a:ext uri="{FF2B5EF4-FFF2-40B4-BE49-F238E27FC236}">
                  <a16:creationId xmlns:a16="http://schemas.microsoft.com/office/drawing/2014/main" id="{FA856A8C-8F82-D91E-F002-ED53797367F9}"/>
                </a:ext>
              </a:extLst>
            </p:cNvPr>
            <p:cNvSpPr>
              <a:spLocks/>
            </p:cNvSpPr>
            <p:nvPr/>
          </p:nvSpPr>
          <p:spPr bwMode="auto">
            <a:xfrm>
              <a:off x="3612" y="4876"/>
              <a:ext cx="571" cy="206"/>
            </a:xfrm>
            <a:custGeom>
              <a:avLst/>
              <a:gdLst>
                <a:gd name="T0" fmla="*/ 65 w 192"/>
                <a:gd name="T1" fmla="*/ 69 h 69"/>
                <a:gd name="T2" fmla="*/ 64 w 192"/>
                <a:gd name="T3" fmla="*/ 68 h 69"/>
                <a:gd name="T4" fmla="*/ 2 w 192"/>
                <a:gd name="T5" fmla="*/ 41 h 69"/>
                <a:gd name="T6" fmla="*/ 0 w 192"/>
                <a:gd name="T7" fmla="*/ 36 h 69"/>
                <a:gd name="T8" fmla="*/ 5 w 192"/>
                <a:gd name="T9" fmla="*/ 35 h 69"/>
                <a:gd name="T10" fmla="*/ 65 w 192"/>
                <a:gd name="T11" fmla="*/ 62 h 69"/>
                <a:gd name="T12" fmla="*/ 187 w 192"/>
                <a:gd name="T13" fmla="*/ 1 h 69"/>
                <a:gd name="T14" fmla="*/ 192 w 192"/>
                <a:gd name="T15" fmla="*/ 2 h 69"/>
                <a:gd name="T16" fmla="*/ 190 w 192"/>
                <a:gd name="T17" fmla="*/ 7 h 69"/>
                <a:gd name="T18" fmla="*/ 67 w 192"/>
                <a:gd name="T19" fmla="*/ 68 h 69"/>
                <a:gd name="T20" fmla="*/ 65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65" y="69"/>
                  </a:moveTo>
                  <a:cubicBezTo>
                    <a:pt x="65" y="69"/>
                    <a:pt x="64" y="69"/>
                    <a:pt x="64" y="68"/>
                  </a:cubicBezTo>
                  <a:cubicBezTo>
                    <a:pt x="2" y="41"/>
                    <a:pt x="2" y="41"/>
                    <a:pt x="2" y="41"/>
                  </a:cubicBezTo>
                  <a:cubicBezTo>
                    <a:pt x="0" y="40"/>
                    <a:pt x="0" y="38"/>
                    <a:pt x="0" y="36"/>
                  </a:cubicBezTo>
                  <a:cubicBezTo>
                    <a:pt x="1" y="35"/>
                    <a:pt x="3" y="34"/>
                    <a:pt x="5" y="35"/>
                  </a:cubicBezTo>
                  <a:cubicBezTo>
                    <a:pt x="65" y="62"/>
                    <a:pt x="65" y="62"/>
                    <a:pt x="65" y="62"/>
                  </a:cubicBezTo>
                  <a:cubicBezTo>
                    <a:pt x="187" y="1"/>
                    <a:pt x="187" y="1"/>
                    <a:pt x="187" y="1"/>
                  </a:cubicBezTo>
                  <a:cubicBezTo>
                    <a:pt x="189" y="0"/>
                    <a:pt x="191" y="0"/>
                    <a:pt x="192" y="2"/>
                  </a:cubicBezTo>
                  <a:cubicBezTo>
                    <a:pt x="192" y="4"/>
                    <a:pt x="192" y="6"/>
                    <a:pt x="190" y="7"/>
                  </a:cubicBezTo>
                  <a:cubicBezTo>
                    <a:pt x="67" y="68"/>
                    <a:pt x="67" y="68"/>
                    <a:pt x="67" y="68"/>
                  </a:cubicBezTo>
                  <a:cubicBezTo>
                    <a:pt x="66" y="69"/>
                    <a:pt x="66" y="69"/>
                    <a:pt x="6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1" name="Freeform 406">
              <a:extLst>
                <a:ext uri="{FF2B5EF4-FFF2-40B4-BE49-F238E27FC236}">
                  <a16:creationId xmlns:a16="http://schemas.microsoft.com/office/drawing/2014/main" id="{D63954BB-B586-0663-7ED7-5959AE4D8B40}"/>
                </a:ext>
              </a:extLst>
            </p:cNvPr>
            <p:cNvSpPr>
              <a:spLocks/>
            </p:cNvSpPr>
            <p:nvPr/>
          </p:nvSpPr>
          <p:spPr bwMode="auto">
            <a:xfrm>
              <a:off x="4040" y="4817"/>
              <a:ext cx="21" cy="143"/>
            </a:xfrm>
            <a:custGeom>
              <a:avLst/>
              <a:gdLst>
                <a:gd name="T0" fmla="*/ 3 w 7"/>
                <a:gd name="T1" fmla="*/ 48 h 48"/>
                <a:gd name="T2" fmla="*/ 0 w 7"/>
                <a:gd name="T3" fmla="*/ 44 h 48"/>
                <a:gd name="T4" fmla="*/ 0 w 7"/>
                <a:gd name="T5" fmla="*/ 3 h 48"/>
                <a:gd name="T6" fmla="*/ 3 w 7"/>
                <a:gd name="T7" fmla="*/ 0 h 48"/>
                <a:gd name="T8" fmla="*/ 7 w 7"/>
                <a:gd name="T9" fmla="*/ 3 h 48"/>
                <a:gd name="T10" fmla="*/ 7 w 7"/>
                <a:gd name="T11" fmla="*/ 44 h 48"/>
                <a:gd name="T12" fmla="*/ 3 w 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 h="48">
                  <a:moveTo>
                    <a:pt x="3" y="48"/>
                  </a:moveTo>
                  <a:cubicBezTo>
                    <a:pt x="2" y="48"/>
                    <a:pt x="0" y="46"/>
                    <a:pt x="0" y="44"/>
                  </a:cubicBezTo>
                  <a:cubicBezTo>
                    <a:pt x="0" y="3"/>
                    <a:pt x="0" y="3"/>
                    <a:pt x="0" y="3"/>
                  </a:cubicBezTo>
                  <a:cubicBezTo>
                    <a:pt x="0" y="1"/>
                    <a:pt x="2" y="0"/>
                    <a:pt x="3" y="0"/>
                  </a:cubicBezTo>
                  <a:cubicBezTo>
                    <a:pt x="5" y="0"/>
                    <a:pt x="7" y="1"/>
                    <a:pt x="7" y="3"/>
                  </a:cubicBezTo>
                  <a:cubicBezTo>
                    <a:pt x="7" y="44"/>
                    <a:pt x="7" y="44"/>
                    <a:pt x="7" y="44"/>
                  </a:cubicBezTo>
                  <a:cubicBezTo>
                    <a:pt x="7" y="46"/>
                    <a:pt x="5" y="48"/>
                    <a:pt x="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2" name="Freeform 407">
              <a:extLst>
                <a:ext uri="{FF2B5EF4-FFF2-40B4-BE49-F238E27FC236}">
                  <a16:creationId xmlns:a16="http://schemas.microsoft.com/office/drawing/2014/main" id="{E3C8588C-6CE3-E9F1-540D-2264372921A0}"/>
                </a:ext>
              </a:extLst>
            </p:cNvPr>
            <p:cNvSpPr>
              <a:spLocks/>
            </p:cNvSpPr>
            <p:nvPr/>
          </p:nvSpPr>
          <p:spPr bwMode="auto">
            <a:xfrm>
              <a:off x="3918" y="4876"/>
              <a:ext cx="21" cy="143"/>
            </a:xfrm>
            <a:custGeom>
              <a:avLst/>
              <a:gdLst>
                <a:gd name="T0" fmla="*/ 3 w 7"/>
                <a:gd name="T1" fmla="*/ 48 h 48"/>
                <a:gd name="T2" fmla="*/ 0 w 7"/>
                <a:gd name="T3" fmla="*/ 45 h 48"/>
                <a:gd name="T4" fmla="*/ 0 w 7"/>
                <a:gd name="T5" fmla="*/ 4 h 48"/>
                <a:gd name="T6" fmla="*/ 3 w 7"/>
                <a:gd name="T7" fmla="*/ 0 h 48"/>
                <a:gd name="T8" fmla="*/ 7 w 7"/>
                <a:gd name="T9" fmla="*/ 4 h 48"/>
                <a:gd name="T10" fmla="*/ 7 w 7"/>
                <a:gd name="T11" fmla="*/ 45 h 48"/>
                <a:gd name="T12" fmla="*/ 3 w 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 h="48">
                  <a:moveTo>
                    <a:pt x="3" y="48"/>
                  </a:moveTo>
                  <a:cubicBezTo>
                    <a:pt x="1" y="48"/>
                    <a:pt x="0" y="47"/>
                    <a:pt x="0" y="45"/>
                  </a:cubicBezTo>
                  <a:cubicBezTo>
                    <a:pt x="0" y="4"/>
                    <a:pt x="0" y="4"/>
                    <a:pt x="0" y="4"/>
                  </a:cubicBezTo>
                  <a:cubicBezTo>
                    <a:pt x="0" y="2"/>
                    <a:pt x="1" y="0"/>
                    <a:pt x="3" y="0"/>
                  </a:cubicBezTo>
                  <a:cubicBezTo>
                    <a:pt x="5" y="0"/>
                    <a:pt x="7" y="2"/>
                    <a:pt x="7" y="4"/>
                  </a:cubicBezTo>
                  <a:cubicBezTo>
                    <a:pt x="7" y="45"/>
                    <a:pt x="7" y="45"/>
                    <a:pt x="7" y="45"/>
                  </a:cubicBezTo>
                  <a:cubicBezTo>
                    <a:pt x="7" y="47"/>
                    <a:pt x="5" y="48"/>
                    <a:pt x="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408">
              <a:extLst>
                <a:ext uri="{FF2B5EF4-FFF2-40B4-BE49-F238E27FC236}">
                  <a16:creationId xmlns:a16="http://schemas.microsoft.com/office/drawing/2014/main" id="{1171C4B9-E26F-8098-2E6B-74E970AAA205}"/>
                </a:ext>
              </a:extLst>
            </p:cNvPr>
            <p:cNvSpPr>
              <a:spLocks/>
            </p:cNvSpPr>
            <p:nvPr/>
          </p:nvSpPr>
          <p:spPr bwMode="auto">
            <a:xfrm>
              <a:off x="4040" y="4793"/>
              <a:ext cx="143" cy="83"/>
            </a:xfrm>
            <a:custGeom>
              <a:avLst/>
              <a:gdLst>
                <a:gd name="T0" fmla="*/ 3 w 48"/>
                <a:gd name="T1" fmla="*/ 28 h 28"/>
                <a:gd name="T2" fmla="*/ 0 w 48"/>
                <a:gd name="T3" fmla="*/ 26 h 28"/>
                <a:gd name="T4" fmla="*/ 2 w 48"/>
                <a:gd name="T5" fmla="*/ 22 h 28"/>
                <a:gd name="T6" fmla="*/ 43 w 48"/>
                <a:gd name="T7" fmla="*/ 1 h 28"/>
                <a:gd name="T8" fmla="*/ 48 w 48"/>
                <a:gd name="T9" fmla="*/ 3 h 28"/>
                <a:gd name="T10" fmla="*/ 46 w 48"/>
                <a:gd name="T11" fmla="*/ 7 h 28"/>
                <a:gd name="T12" fmla="*/ 5 w 48"/>
                <a:gd name="T13" fmla="*/ 28 h 28"/>
                <a:gd name="T14" fmla="*/ 3 w 4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8">
                  <a:moveTo>
                    <a:pt x="3" y="28"/>
                  </a:moveTo>
                  <a:cubicBezTo>
                    <a:pt x="2" y="28"/>
                    <a:pt x="1" y="27"/>
                    <a:pt x="0" y="26"/>
                  </a:cubicBezTo>
                  <a:cubicBezTo>
                    <a:pt x="0" y="25"/>
                    <a:pt x="0" y="23"/>
                    <a:pt x="2" y="22"/>
                  </a:cubicBezTo>
                  <a:cubicBezTo>
                    <a:pt x="43" y="1"/>
                    <a:pt x="43" y="1"/>
                    <a:pt x="43" y="1"/>
                  </a:cubicBezTo>
                  <a:cubicBezTo>
                    <a:pt x="45" y="0"/>
                    <a:pt x="47" y="1"/>
                    <a:pt x="48" y="3"/>
                  </a:cubicBezTo>
                  <a:cubicBezTo>
                    <a:pt x="48" y="4"/>
                    <a:pt x="48" y="6"/>
                    <a:pt x="46" y="7"/>
                  </a:cubicBezTo>
                  <a:cubicBezTo>
                    <a:pt x="5" y="28"/>
                    <a:pt x="5" y="28"/>
                    <a:pt x="5" y="28"/>
                  </a:cubicBezTo>
                  <a:cubicBezTo>
                    <a:pt x="4" y="28"/>
                    <a:pt x="4"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409">
              <a:extLst>
                <a:ext uri="{FF2B5EF4-FFF2-40B4-BE49-F238E27FC236}">
                  <a16:creationId xmlns:a16="http://schemas.microsoft.com/office/drawing/2014/main" id="{B2245115-0E41-E5D4-B079-FCDECA780922}"/>
                </a:ext>
              </a:extLst>
            </p:cNvPr>
            <p:cNvSpPr>
              <a:spLocks/>
            </p:cNvSpPr>
            <p:nvPr/>
          </p:nvSpPr>
          <p:spPr bwMode="auto">
            <a:xfrm>
              <a:off x="3612" y="4897"/>
              <a:ext cx="327" cy="102"/>
            </a:xfrm>
            <a:custGeom>
              <a:avLst/>
              <a:gdLst>
                <a:gd name="T0" fmla="*/ 65 w 110"/>
                <a:gd name="T1" fmla="*/ 34 h 34"/>
                <a:gd name="T2" fmla="*/ 64 w 110"/>
                <a:gd name="T3" fmla="*/ 34 h 34"/>
                <a:gd name="T4" fmla="*/ 2 w 110"/>
                <a:gd name="T5" fmla="*/ 7 h 34"/>
                <a:gd name="T6" fmla="*/ 0 w 110"/>
                <a:gd name="T7" fmla="*/ 2 h 34"/>
                <a:gd name="T8" fmla="*/ 5 w 110"/>
                <a:gd name="T9" fmla="*/ 0 h 34"/>
                <a:gd name="T10" fmla="*/ 65 w 110"/>
                <a:gd name="T11" fmla="*/ 27 h 34"/>
                <a:gd name="T12" fmla="*/ 105 w 110"/>
                <a:gd name="T13" fmla="*/ 7 h 34"/>
                <a:gd name="T14" fmla="*/ 109 w 110"/>
                <a:gd name="T15" fmla="*/ 9 h 34"/>
                <a:gd name="T16" fmla="*/ 108 w 110"/>
                <a:gd name="T17" fmla="*/ 13 h 34"/>
                <a:gd name="T18" fmla="*/ 67 w 110"/>
                <a:gd name="T19" fmla="*/ 34 h 34"/>
                <a:gd name="T20" fmla="*/ 65 w 110"/>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4">
                  <a:moveTo>
                    <a:pt x="65" y="34"/>
                  </a:moveTo>
                  <a:cubicBezTo>
                    <a:pt x="65" y="34"/>
                    <a:pt x="64" y="34"/>
                    <a:pt x="64" y="34"/>
                  </a:cubicBezTo>
                  <a:cubicBezTo>
                    <a:pt x="2" y="7"/>
                    <a:pt x="2" y="7"/>
                    <a:pt x="2" y="7"/>
                  </a:cubicBezTo>
                  <a:cubicBezTo>
                    <a:pt x="0" y="6"/>
                    <a:pt x="0" y="4"/>
                    <a:pt x="0" y="2"/>
                  </a:cubicBezTo>
                  <a:cubicBezTo>
                    <a:pt x="1" y="0"/>
                    <a:pt x="3" y="0"/>
                    <a:pt x="5" y="0"/>
                  </a:cubicBezTo>
                  <a:cubicBezTo>
                    <a:pt x="65" y="27"/>
                    <a:pt x="65" y="27"/>
                    <a:pt x="65" y="27"/>
                  </a:cubicBezTo>
                  <a:cubicBezTo>
                    <a:pt x="105" y="7"/>
                    <a:pt x="105" y="7"/>
                    <a:pt x="105" y="7"/>
                  </a:cubicBezTo>
                  <a:cubicBezTo>
                    <a:pt x="106" y="6"/>
                    <a:pt x="109" y="7"/>
                    <a:pt x="109" y="9"/>
                  </a:cubicBezTo>
                  <a:cubicBezTo>
                    <a:pt x="110" y="10"/>
                    <a:pt x="110" y="13"/>
                    <a:pt x="108" y="13"/>
                  </a:cubicBezTo>
                  <a:cubicBezTo>
                    <a:pt x="67" y="34"/>
                    <a:pt x="67" y="34"/>
                    <a:pt x="67" y="34"/>
                  </a:cubicBezTo>
                  <a:cubicBezTo>
                    <a:pt x="66" y="34"/>
                    <a:pt x="66" y="34"/>
                    <a:pt x="6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410">
              <a:extLst>
                <a:ext uri="{FF2B5EF4-FFF2-40B4-BE49-F238E27FC236}">
                  <a16:creationId xmlns:a16="http://schemas.microsoft.com/office/drawing/2014/main" id="{04AB85A7-FE81-54AD-D915-63D6CC90B482}"/>
                </a:ext>
              </a:extLst>
            </p:cNvPr>
            <p:cNvSpPr>
              <a:spLocks/>
            </p:cNvSpPr>
            <p:nvPr/>
          </p:nvSpPr>
          <p:spPr bwMode="auto">
            <a:xfrm>
              <a:off x="4040" y="4835"/>
              <a:ext cx="143" cy="83"/>
            </a:xfrm>
            <a:custGeom>
              <a:avLst/>
              <a:gdLst>
                <a:gd name="T0" fmla="*/ 3 w 48"/>
                <a:gd name="T1" fmla="*/ 28 h 28"/>
                <a:gd name="T2" fmla="*/ 0 w 48"/>
                <a:gd name="T3" fmla="*/ 26 h 28"/>
                <a:gd name="T4" fmla="*/ 2 w 48"/>
                <a:gd name="T5" fmla="*/ 21 h 28"/>
                <a:gd name="T6" fmla="*/ 43 w 48"/>
                <a:gd name="T7" fmla="*/ 1 h 28"/>
                <a:gd name="T8" fmla="*/ 48 w 48"/>
                <a:gd name="T9" fmla="*/ 2 h 28"/>
                <a:gd name="T10" fmla="*/ 46 w 48"/>
                <a:gd name="T11" fmla="*/ 7 h 28"/>
                <a:gd name="T12" fmla="*/ 5 w 48"/>
                <a:gd name="T13" fmla="*/ 28 h 28"/>
                <a:gd name="T14" fmla="*/ 3 w 4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8">
                  <a:moveTo>
                    <a:pt x="3" y="28"/>
                  </a:moveTo>
                  <a:cubicBezTo>
                    <a:pt x="2" y="28"/>
                    <a:pt x="1" y="27"/>
                    <a:pt x="0" y="26"/>
                  </a:cubicBezTo>
                  <a:cubicBezTo>
                    <a:pt x="0" y="24"/>
                    <a:pt x="0" y="22"/>
                    <a:pt x="2" y="21"/>
                  </a:cubicBezTo>
                  <a:cubicBezTo>
                    <a:pt x="43" y="1"/>
                    <a:pt x="43" y="1"/>
                    <a:pt x="43" y="1"/>
                  </a:cubicBezTo>
                  <a:cubicBezTo>
                    <a:pt x="45" y="0"/>
                    <a:pt x="47" y="1"/>
                    <a:pt x="48" y="2"/>
                  </a:cubicBezTo>
                  <a:cubicBezTo>
                    <a:pt x="48" y="4"/>
                    <a:pt x="48" y="6"/>
                    <a:pt x="46" y="7"/>
                  </a:cubicBezTo>
                  <a:cubicBezTo>
                    <a:pt x="5" y="28"/>
                    <a:pt x="5" y="28"/>
                    <a:pt x="5" y="28"/>
                  </a:cubicBezTo>
                  <a:cubicBezTo>
                    <a:pt x="4" y="28"/>
                    <a:pt x="4"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411">
              <a:extLst>
                <a:ext uri="{FF2B5EF4-FFF2-40B4-BE49-F238E27FC236}">
                  <a16:creationId xmlns:a16="http://schemas.microsoft.com/office/drawing/2014/main" id="{AAA5B557-FF61-99D8-1A51-EB7B59CE84A2}"/>
                </a:ext>
              </a:extLst>
            </p:cNvPr>
            <p:cNvSpPr>
              <a:spLocks/>
            </p:cNvSpPr>
            <p:nvPr/>
          </p:nvSpPr>
          <p:spPr bwMode="auto">
            <a:xfrm>
              <a:off x="3612" y="4936"/>
              <a:ext cx="327" cy="104"/>
            </a:xfrm>
            <a:custGeom>
              <a:avLst/>
              <a:gdLst>
                <a:gd name="T0" fmla="*/ 65 w 110"/>
                <a:gd name="T1" fmla="*/ 35 h 35"/>
                <a:gd name="T2" fmla="*/ 64 w 110"/>
                <a:gd name="T3" fmla="*/ 35 h 35"/>
                <a:gd name="T4" fmla="*/ 2 w 110"/>
                <a:gd name="T5" fmla="*/ 7 h 35"/>
                <a:gd name="T6" fmla="*/ 0 w 110"/>
                <a:gd name="T7" fmla="*/ 3 h 35"/>
                <a:gd name="T8" fmla="*/ 5 w 110"/>
                <a:gd name="T9" fmla="*/ 1 h 35"/>
                <a:gd name="T10" fmla="*/ 65 w 110"/>
                <a:gd name="T11" fmla="*/ 28 h 35"/>
                <a:gd name="T12" fmla="*/ 105 w 110"/>
                <a:gd name="T13" fmla="*/ 8 h 35"/>
                <a:gd name="T14" fmla="*/ 109 w 110"/>
                <a:gd name="T15" fmla="*/ 9 h 35"/>
                <a:gd name="T16" fmla="*/ 108 w 110"/>
                <a:gd name="T17" fmla="*/ 14 h 35"/>
                <a:gd name="T18" fmla="*/ 67 w 110"/>
                <a:gd name="T19" fmla="*/ 35 h 35"/>
                <a:gd name="T20" fmla="*/ 65 w 110"/>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5">
                  <a:moveTo>
                    <a:pt x="65" y="35"/>
                  </a:moveTo>
                  <a:cubicBezTo>
                    <a:pt x="65" y="35"/>
                    <a:pt x="64" y="35"/>
                    <a:pt x="64" y="35"/>
                  </a:cubicBezTo>
                  <a:cubicBezTo>
                    <a:pt x="2" y="7"/>
                    <a:pt x="2" y="7"/>
                    <a:pt x="2" y="7"/>
                  </a:cubicBezTo>
                  <a:cubicBezTo>
                    <a:pt x="0" y="7"/>
                    <a:pt x="0" y="5"/>
                    <a:pt x="0" y="3"/>
                  </a:cubicBezTo>
                  <a:cubicBezTo>
                    <a:pt x="1" y="1"/>
                    <a:pt x="3" y="0"/>
                    <a:pt x="5" y="1"/>
                  </a:cubicBezTo>
                  <a:cubicBezTo>
                    <a:pt x="65" y="28"/>
                    <a:pt x="65" y="28"/>
                    <a:pt x="65" y="28"/>
                  </a:cubicBezTo>
                  <a:cubicBezTo>
                    <a:pt x="105" y="8"/>
                    <a:pt x="105" y="8"/>
                    <a:pt x="105" y="8"/>
                  </a:cubicBezTo>
                  <a:cubicBezTo>
                    <a:pt x="106" y="7"/>
                    <a:pt x="109" y="8"/>
                    <a:pt x="109" y="9"/>
                  </a:cubicBezTo>
                  <a:cubicBezTo>
                    <a:pt x="110" y="11"/>
                    <a:pt x="110" y="13"/>
                    <a:pt x="108" y="14"/>
                  </a:cubicBezTo>
                  <a:cubicBezTo>
                    <a:pt x="67" y="35"/>
                    <a:pt x="67" y="35"/>
                    <a:pt x="67" y="35"/>
                  </a:cubicBezTo>
                  <a:cubicBezTo>
                    <a:pt x="66" y="35"/>
                    <a:pt x="66" y="35"/>
                    <a:pt x="6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412">
              <a:extLst>
                <a:ext uri="{FF2B5EF4-FFF2-40B4-BE49-F238E27FC236}">
                  <a16:creationId xmlns:a16="http://schemas.microsoft.com/office/drawing/2014/main" id="{719210EB-AD25-1C1B-B322-2F2364DA1A19}"/>
                </a:ext>
              </a:extLst>
            </p:cNvPr>
            <p:cNvSpPr>
              <a:spLocks/>
            </p:cNvSpPr>
            <p:nvPr/>
          </p:nvSpPr>
          <p:spPr bwMode="auto">
            <a:xfrm>
              <a:off x="3612" y="4671"/>
              <a:ext cx="571" cy="205"/>
            </a:xfrm>
            <a:custGeom>
              <a:avLst/>
              <a:gdLst>
                <a:gd name="T0" fmla="*/ 3 w 192"/>
                <a:gd name="T1" fmla="*/ 69 h 69"/>
                <a:gd name="T2" fmla="*/ 0 w 192"/>
                <a:gd name="T3" fmla="*/ 67 h 69"/>
                <a:gd name="T4" fmla="*/ 2 w 192"/>
                <a:gd name="T5" fmla="*/ 63 h 69"/>
                <a:gd name="T6" fmla="*/ 125 w 192"/>
                <a:gd name="T7" fmla="*/ 1 h 69"/>
                <a:gd name="T8" fmla="*/ 128 w 192"/>
                <a:gd name="T9" fmla="*/ 1 h 69"/>
                <a:gd name="T10" fmla="*/ 190 w 192"/>
                <a:gd name="T11" fmla="*/ 28 h 69"/>
                <a:gd name="T12" fmla="*/ 192 w 192"/>
                <a:gd name="T13" fmla="*/ 33 h 69"/>
                <a:gd name="T14" fmla="*/ 187 w 192"/>
                <a:gd name="T15" fmla="*/ 35 h 69"/>
                <a:gd name="T16" fmla="*/ 127 w 192"/>
                <a:gd name="T17" fmla="*/ 8 h 69"/>
                <a:gd name="T18" fmla="*/ 5 w 192"/>
                <a:gd name="T19" fmla="*/ 69 h 69"/>
                <a:gd name="T20" fmla="*/ 3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3" y="69"/>
                  </a:moveTo>
                  <a:cubicBezTo>
                    <a:pt x="2" y="69"/>
                    <a:pt x="1" y="68"/>
                    <a:pt x="0" y="67"/>
                  </a:cubicBezTo>
                  <a:cubicBezTo>
                    <a:pt x="0" y="66"/>
                    <a:pt x="0" y="64"/>
                    <a:pt x="2" y="63"/>
                  </a:cubicBezTo>
                  <a:cubicBezTo>
                    <a:pt x="125" y="1"/>
                    <a:pt x="125" y="1"/>
                    <a:pt x="125" y="1"/>
                  </a:cubicBezTo>
                  <a:cubicBezTo>
                    <a:pt x="126" y="1"/>
                    <a:pt x="127" y="0"/>
                    <a:pt x="128" y="1"/>
                  </a:cubicBezTo>
                  <a:cubicBezTo>
                    <a:pt x="190" y="28"/>
                    <a:pt x="190" y="28"/>
                    <a:pt x="190" y="28"/>
                  </a:cubicBezTo>
                  <a:cubicBezTo>
                    <a:pt x="192" y="29"/>
                    <a:pt x="192" y="31"/>
                    <a:pt x="192" y="33"/>
                  </a:cubicBezTo>
                  <a:cubicBezTo>
                    <a:pt x="191" y="35"/>
                    <a:pt x="189" y="35"/>
                    <a:pt x="187" y="35"/>
                  </a:cubicBezTo>
                  <a:cubicBezTo>
                    <a:pt x="127" y="8"/>
                    <a:pt x="127" y="8"/>
                    <a:pt x="127" y="8"/>
                  </a:cubicBezTo>
                  <a:cubicBezTo>
                    <a:pt x="5" y="69"/>
                    <a:pt x="5" y="69"/>
                    <a:pt x="5" y="69"/>
                  </a:cubicBezTo>
                  <a:cubicBezTo>
                    <a:pt x="4" y="69"/>
                    <a:pt x="4" y="69"/>
                    <a:pt x="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413">
              <a:extLst>
                <a:ext uri="{FF2B5EF4-FFF2-40B4-BE49-F238E27FC236}">
                  <a16:creationId xmlns:a16="http://schemas.microsoft.com/office/drawing/2014/main" id="{9E7832BE-32D9-E099-CC56-0793AB384EF3}"/>
                </a:ext>
              </a:extLst>
            </p:cNvPr>
            <p:cNvSpPr>
              <a:spLocks noEditPoints="1"/>
            </p:cNvSpPr>
            <p:nvPr/>
          </p:nvSpPr>
          <p:spPr bwMode="auto">
            <a:xfrm>
              <a:off x="3654" y="4549"/>
              <a:ext cx="264" cy="125"/>
            </a:xfrm>
            <a:custGeom>
              <a:avLst/>
              <a:gdLst>
                <a:gd name="T0" fmla="*/ 44 w 89"/>
                <a:gd name="T1" fmla="*/ 42 h 42"/>
                <a:gd name="T2" fmla="*/ 0 w 89"/>
                <a:gd name="T3" fmla="*/ 21 h 42"/>
                <a:gd name="T4" fmla="*/ 44 w 89"/>
                <a:gd name="T5" fmla="*/ 0 h 42"/>
                <a:gd name="T6" fmla="*/ 89 w 89"/>
                <a:gd name="T7" fmla="*/ 21 h 42"/>
                <a:gd name="T8" fmla="*/ 44 w 89"/>
                <a:gd name="T9" fmla="*/ 42 h 42"/>
                <a:gd name="T10" fmla="*/ 44 w 89"/>
                <a:gd name="T11" fmla="*/ 7 h 42"/>
                <a:gd name="T12" fmla="*/ 7 w 89"/>
                <a:gd name="T13" fmla="*/ 21 h 42"/>
                <a:gd name="T14" fmla="*/ 44 w 89"/>
                <a:gd name="T15" fmla="*/ 35 h 42"/>
                <a:gd name="T16" fmla="*/ 82 w 89"/>
                <a:gd name="T17" fmla="*/ 21 h 42"/>
                <a:gd name="T18" fmla="*/ 44 w 89"/>
                <a:gd name="T19"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42">
                  <a:moveTo>
                    <a:pt x="44" y="42"/>
                  </a:moveTo>
                  <a:cubicBezTo>
                    <a:pt x="19" y="42"/>
                    <a:pt x="0" y="33"/>
                    <a:pt x="0" y="21"/>
                  </a:cubicBezTo>
                  <a:cubicBezTo>
                    <a:pt x="0" y="9"/>
                    <a:pt x="19" y="0"/>
                    <a:pt x="44" y="0"/>
                  </a:cubicBezTo>
                  <a:cubicBezTo>
                    <a:pt x="70" y="0"/>
                    <a:pt x="89" y="9"/>
                    <a:pt x="89" y="21"/>
                  </a:cubicBezTo>
                  <a:cubicBezTo>
                    <a:pt x="89" y="33"/>
                    <a:pt x="70" y="42"/>
                    <a:pt x="44" y="42"/>
                  </a:cubicBezTo>
                  <a:close/>
                  <a:moveTo>
                    <a:pt x="44" y="7"/>
                  </a:moveTo>
                  <a:cubicBezTo>
                    <a:pt x="23" y="7"/>
                    <a:pt x="7" y="15"/>
                    <a:pt x="7" y="21"/>
                  </a:cubicBezTo>
                  <a:cubicBezTo>
                    <a:pt x="7" y="28"/>
                    <a:pt x="23" y="35"/>
                    <a:pt x="44" y="35"/>
                  </a:cubicBezTo>
                  <a:cubicBezTo>
                    <a:pt x="66" y="35"/>
                    <a:pt x="82" y="28"/>
                    <a:pt x="82" y="21"/>
                  </a:cubicBezTo>
                  <a:cubicBezTo>
                    <a:pt x="82" y="15"/>
                    <a:pt x="66" y="7"/>
                    <a:pt x="4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414">
              <a:extLst>
                <a:ext uri="{FF2B5EF4-FFF2-40B4-BE49-F238E27FC236}">
                  <a16:creationId xmlns:a16="http://schemas.microsoft.com/office/drawing/2014/main" id="{66B207EA-D8AD-618A-8048-F1A449B5610F}"/>
                </a:ext>
              </a:extLst>
            </p:cNvPr>
            <p:cNvSpPr>
              <a:spLocks/>
            </p:cNvSpPr>
            <p:nvPr/>
          </p:nvSpPr>
          <p:spPr bwMode="auto">
            <a:xfrm>
              <a:off x="3651" y="4650"/>
              <a:ext cx="267" cy="63"/>
            </a:xfrm>
            <a:custGeom>
              <a:avLst/>
              <a:gdLst>
                <a:gd name="T0" fmla="*/ 45 w 90"/>
                <a:gd name="T1" fmla="*/ 21 h 21"/>
                <a:gd name="T2" fmla="*/ 1 w 90"/>
                <a:gd name="T3" fmla="*/ 6 h 21"/>
                <a:gd name="T4" fmla="*/ 3 w 90"/>
                <a:gd name="T5" fmla="*/ 1 h 21"/>
                <a:gd name="T6" fmla="*/ 7 w 90"/>
                <a:gd name="T7" fmla="*/ 3 h 21"/>
                <a:gd name="T8" fmla="*/ 45 w 90"/>
                <a:gd name="T9" fmla="*/ 14 h 21"/>
                <a:gd name="T10" fmla="*/ 83 w 90"/>
                <a:gd name="T11" fmla="*/ 3 h 21"/>
                <a:gd name="T12" fmla="*/ 88 w 90"/>
                <a:gd name="T13" fmla="*/ 1 h 21"/>
                <a:gd name="T14" fmla="*/ 90 w 90"/>
                <a:gd name="T15" fmla="*/ 6 h 21"/>
                <a:gd name="T16" fmla="*/ 45 w 90"/>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45" y="21"/>
                  </a:moveTo>
                  <a:cubicBezTo>
                    <a:pt x="24" y="21"/>
                    <a:pt x="6" y="15"/>
                    <a:pt x="1" y="6"/>
                  </a:cubicBezTo>
                  <a:cubicBezTo>
                    <a:pt x="0" y="4"/>
                    <a:pt x="1" y="2"/>
                    <a:pt x="3" y="1"/>
                  </a:cubicBezTo>
                  <a:cubicBezTo>
                    <a:pt x="4" y="0"/>
                    <a:pt x="6" y="1"/>
                    <a:pt x="7" y="3"/>
                  </a:cubicBezTo>
                  <a:cubicBezTo>
                    <a:pt x="10" y="8"/>
                    <a:pt x="25" y="14"/>
                    <a:pt x="45" y="14"/>
                  </a:cubicBezTo>
                  <a:cubicBezTo>
                    <a:pt x="65" y="14"/>
                    <a:pt x="81" y="8"/>
                    <a:pt x="83" y="3"/>
                  </a:cubicBezTo>
                  <a:cubicBezTo>
                    <a:pt x="84" y="1"/>
                    <a:pt x="86" y="0"/>
                    <a:pt x="88" y="1"/>
                  </a:cubicBezTo>
                  <a:cubicBezTo>
                    <a:pt x="90" y="2"/>
                    <a:pt x="90" y="4"/>
                    <a:pt x="90" y="6"/>
                  </a:cubicBezTo>
                  <a:cubicBezTo>
                    <a:pt x="85" y="15"/>
                    <a:pt x="67" y="21"/>
                    <a:pt x="4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415">
              <a:extLst>
                <a:ext uri="{FF2B5EF4-FFF2-40B4-BE49-F238E27FC236}">
                  <a16:creationId xmlns:a16="http://schemas.microsoft.com/office/drawing/2014/main" id="{AEE0C695-5FA2-54C5-D643-D6465641FE66}"/>
                </a:ext>
              </a:extLst>
            </p:cNvPr>
            <p:cNvSpPr>
              <a:spLocks/>
            </p:cNvSpPr>
            <p:nvPr/>
          </p:nvSpPr>
          <p:spPr bwMode="auto">
            <a:xfrm>
              <a:off x="3651" y="4692"/>
              <a:ext cx="145" cy="62"/>
            </a:xfrm>
            <a:custGeom>
              <a:avLst/>
              <a:gdLst>
                <a:gd name="T0" fmla="*/ 45 w 49"/>
                <a:gd name="T1" fmla="*/ 21 h 21"/>
                <a:gd name="T2" fmla="*/ 1 w 49"/>
                <a:gd name="T3" fmla="*/ 5 h 21"/>
                <a:gd name="T4" fmla="*/ 3 w 49"/>
                <a:gd name="T5" fmla="*/ 1 h 21"/>
                <a:gd name="T6" fmla="*/ 7 w 49"/>
                <a:gd name="T7" fmla="*/ 2 h 21"/>
                <a:gd name="T8" fmla="*/ 45 w 49"/>
                <a:gd name="T9" fmla="*/ 14 h 21"/>
                <a:gd name="T10" fmla="*/ 49 w 49"/>
                <a:gd name="T11" fmla="*/ 18 h 21"/>
                <a:gd name="T12" fmla="*/ 45 w 49"/>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49" h="21">
                  <a:moveTo>
                    <a:pt x="45" y="21"/>
                  </a:moveTo>
                  <a:cubicBezTo>
                    <a:pt x="24" y="21"/>
                    <a:pt x="6" y="15"/>
                    <a:pt x="1" y="5"/>
                  </a:cubicBezTo>
                  <a:cubicBezTo>
                    <a:pt x="0" y="4"/>
                    <a:pt x="1" y="2"/>
                    <a:pt x="3" y="1"/>
                  </a:cubicBezTo>
                  <a:cubicBezTo>
                    <a:pt x="4" y="0"/>
                    <a:pt x="6" y="1"/>
                    <a:pt x="7" y="2"/>
                  </a:cubicBezTo>
                  <a:cubicBezTo>
                    <a:pt x="10" y="8"/>
                    <a:pt x="25" y="14"/>
                    <a:pt x="45" y="14"/>
                  </a:cubicBezTo>
                  <a:cubicBezTo>
                    <a:pt x="47" y="14"/>
                    <a:pt x="49" y="16"/>
                    <a:pt x="49" y="18"/>
                  </a:cubicBezTo>
                  <a:cubicBezTo>
                    <a:pt x="49" y="19"/>
                    <a:pt x="47" y="21"/>
                    <a:pt x="4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1" name="Freeform 416">
              <a:extLst>
                <a:ext uri="{FF2B5EF4-FFF2-40B4-BE49-F238E27FC236}">
                  <a16:creationId xmlns:a16="http://schemas.microsoft.com/office/drawing/2014/main" id="{F1F1B164-7E92-28DC-6597-AC91A42F6635}"/>
                </a:ext>
              </a:extLst>
            </p:cNvPr>
            <p:cNvSpPr>
              <a:spLocks/>
            </p:cNvSpPr>
            <p:nvPr/>
          </p:nvSpPr>
          <p:spPr bwMode="auto">
            <a:xfrm>
              <a:off x="3651" y="4734"/>
              <a:ext cx="80" cy="53"/>
            </a:xfrm>
            <a:custGeom>
              <a:avLst/>
              <a:gdLst>
                <a:gd name="T0" fmla="*/ 23 w 27"/>
                <a:gd name="T1" fmla="*/ 18 h 18"/>
                <a:gd name="T2" fmla="*/ 22 w 27"/>
                <a:gd name="T3" fmla="*/ 18 h 18"/>
                <a:gd name="T4" fmla="*/ 1 w 27"/>
                <a:gd name="T5" fmla="*/ 5 h 18"/>
                <a:gd name="T6" fmla="*/ 3 w 27"/>
                <a:gd name="T7" fmla="*/ 1 h 18"/>
                <a:gd name="T8" fmla="*/ 7 w 27"/>
                <a:gd name="T9" fmla="*/ 2 h 18"/>
                <a:gd name="T10" fmla="*/ 24 w 27"/>
                <a:gd name="T11" fmla="*/ 11 h 18"/>
                <a:gd name="T12" fmla="*/ 26 w 27"/>
                <a:gd name="T13" fmla="*/ 16 h 18"/>
                <a:gd name="T14" fmla="*/ 23 w 27"/>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8">
                  <a:moveTo>
                    <a:pt x="23" y="18"/>
                  </a:moveTo>
                  <a:cubicBezTo>
                    <a:pt x="23" y="18"/>
                    <a:pt x="23" y="18"/>
                    <a:pt x="22" y="18"/>
                  </a:cubicBezTo>
                  <a:cubicBezTo>
                    <a:pt x="11" y="15"/>
                    <a:pt x="4" y="11"/>
                    <a:pt x="1" y="5"/>
                  </a:cubicBezTo>
                  <a:cubicBezTo>
                    <a:pt x="0" y="3"/>
                    <a:pt x="1" y="1"/>
                    <a:pt x="3" y="1"/>
                  </a:cubicBezTo>
                  <a:cubicBezTo>
                    <a:pt x="4" y="0"/>
                    <a:pt x="6" y="0"/>
                    <a:pt x="7" y="2"/>
                  </a:cubicBezTo>
                  <a:cubicBezTo>
                    <a:pt x="9" y="6"/>
                    <a:pt x="15" y="9"/>
                    <a:pt x="24" y="11"/>
                  </a:cubicBezTo>
                  <a:cubicBezTo>
                    <a:pt x="26" y="12"/>
                    <a:pt x="27" y="14"/>
                    <a:pt x="26" y="16"/>
                  </a:cubicBezTo>
                  <a:cubicBezTo>
                    <a:pt x="26" y="17"/>
                    <a:pt x="25" y="18"/>
                    <a:pt x="2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417">
              <a:extLst>
                <a:ext uri="{FF2B5EF4-FFF2-40B4-BE49-F238E27FC236}">
                  <a16:creationId xmlns:a16="http://schemas.microsoft.com/office/drawing/2014/main" id="{0A373CCB-23C0-EC4C-2759-48CBEDCA0CDD}"/>
                </a:ext>
              </a:extLst>
            </p:cNvPr>
            <p:cNvSpPr>
              <a:spLocks/>
            </p:cNvSpPr>
            <p:nvPr/>
          </p:nvSpPr>
          <p:spPr bwMode="auto">
            <a:xfrm>
              <a:off x="3651" y="4772"/>
              <a:ext cx="35" cy="36"/>
            </a:xfrm>
            <a:custGeom>
              <a:avLst/>
              <a:gdLst>
                <a:gd name="T0" fmla="*/ 8 w 12"/>
                <a:gd name="T1" fmla="*/ 12 h 12"/>
                <a:gd name="T2" fmla="*/ 6 w 12"/>
                <a:gd name="T3" fmla="*/ 12 h 12"/>
                <a:gd name="T4" fmla="*/ 1 w 12"/>
                <a:gd name="T5" fmla="*/ 6 h 12"/>
                <a:gd name="T6" fmla="*/ 3 w 12"/>
                <a:gd name="T7" fmla="*/ 1 h 12"/>
                <a:gd name="T8" fmla="*/ 7 w 12"/>
                <a:gd name="T9" fmla="*/ 3 h 12"/>
                <a:gd name="T10" fmla="*/ 10 w 12"/>
                <a:gd name="T11" fmla="*/ 6 h 12"/>
                <a:gd name="T12" fmla="*/ 11 w 12"/>
                <a:gd name="T13" fmla="*/ 11 h 12"/>
                <a:gd name="T14" fmla="*/ 8 w 1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12"/>
                  </a:moveTo>
                  <a:cubicBezTo>
                    <a:pt x="8" y="12"/>
                    <a:pt x="7" y="12"/>
                    <a:pt x="6" y="12"/>
                  </a:cubicBezTo>
                  <a:cubicBezTo>
                    <a:pt x="4" y="10"/>
                    <a:pt x="2" y="8"/>
                    <a:pt x="1" y="6"/>
                  </a:cubicBezTo>
                  <a:cubicBezTo>
                    <a:pt x="0" y="4"/>
                    <a:pt x="1" y="2"/>
                    <a:pt x="3" y="1"/>
                  </a:cubicBezTo>
                  <a:cubicBezTo>
                    <a:pt x="4" y="0"/>
                    <a:pt x="6" y="1"/>
                    <a:pt x="7" y="3"/>
                  </a:cubicBezTo>
                  <a:cubicBezTo>
                    <a:pt x="8" y="4"/>
                    <a:pt x="9" y="5"/>
                    <a:pt x="10" y="6"/>
                  </a:cubicBezTo>
                  <a:cubicBezTo>
                    <a:pt x="12" y="7"/>
                    <a:pt x="12" y="10"/>
                    <a:pt x="11" y="11"/>
                  </a:cubicBezTo>
                  <a:cubicBezTo>
                    <a:pt x="10" y="12"/>
                    <a:pt x="9" y="12"/>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63" name="Freeform 273" title="Medical Cross icon">
            <a:extLst>
              <a:ext uri="{FF2B5EF4-FFF2-40B4-BE49-F238E27FC236}">
                <a16:creationId xmlns:a16="http://schemas.microsoft.com/office/drawing/2014/main" id="{5ABE2ABE-3E81-EB0F-5BE7-70B37B4D15FD}"/>
              </a:ext>
            </a:extLst>
          </p:cNvPr>
          <p:cNvSpPr>
            <a:spLocks noEditPoints="1"/>
          </p:cNvSpPr>
          <p:nvPr/>
        </p:nvSpPr>
        <p:spPr bwMode="auto">
          <a:xfrm>
            <a:off x="4358140" y="1419138"/>
            <a:ext cx="806243" cy="806243"/>
          </a:xfrm>
          <a:custGeom>
            <a:avLst/>
            <a:gdLst>
              <a:gd name="T0" fmla="*/ 100 w 191"/>
              <a:gd name="T1" fmla="*/ 191 h 191"/>
              <a:gd name="T2" fmla="*/ 70 w 191"/>
              <a:gd name="T3" fmla="*/ 162 h 191"/>
              <a:gd name="T4" fmla="*/ 70 w 191"/>
              <a:gd name="T5" fmla="*/ 151 h 191"/>
              <a:gd name="T6" fmla="*/ 70 w 191"/>
              <a:gd name="T7" fmla="*/ 121 h 191"/>
              <a:gd name="T8" fmla="*/ 4 w 191"/>
              <a:gd name="T9" fmla="*/ 121 h 191"/>
              <a:gd name="T10" fmla="*/ 0 w 191"/>
              <a:gd name="T11" fmla="*/ 116 h 191"/>
              <a:gd name="T12" fmla="*/ 0 w 191"/>
              <a:gd name="T13" fmla="*/ 74 h 191"/>
              <a:gd name="T14" fmla="*/ 1 w 191"/>
              <a:gd name="T15" fmla="*/ 72 h 191"/>
              <a:gd name="T16" fmla="*/ 4 w 191"/>
              <a:gd name="T17" fmla="*/ 70 h 191"/>
              <a:gd name="T18" fmla="*/ 70 w 191"/>
              <a:gd name="T19" fmla="*/ 70 h 191"/>
              <a:gd name="T20" fmla="*/ 70 w 191"/>
              <a:gd name="T21" fmla="*/ 4 h 191"/>
              <a:gd name="T22" fmla="*/ 71 w 191"/>
              <a:gd name="T23" fmla="*/ 1 h 191"/>
              <a:gd name="T24" fmla="*/ 74 w 191"/>
              <a:gd name="T25" fmla="*/ 0 h 191"/>
              <a:gd name="T26" fmla="*/ 74 w 191"/>
              <a:gd name="T27" fmla="*/ 0 h 191"/>
              <a:gd name="T28" fmla="*/ 79 w 191"/>
              <a:gd name="T29" fmla="*/ 0 h 191"/>
              <a:gd name="T30" fmla="*/ 91 w 191"/>
              <a:gd name="T31" fmla="*/ 0 h 191"/>
              <a:gd name="T32" fmla="*/ 120 w 191"/>
              <a:gd name="T33" fmla="*/ 29 h 191"/>
              <a:gd name="T34" fmla="*/ 120 w 191"/>
              <a:gd name="T35" fmla="*/ 33 h 191"/>
              <a:gd name="T36" fmla="*/ 120 w 191"/>
              <a:gd name="T37" fmla="*/ 70 h 191"/>
              <a:gd name="T38" fmla="*/ 187 w 191"/>
              <a:gd name="T39" fmla="*/ 70 h 191"/>
              <a:gd name="T40" fmla="*/ 191 w 191"/>
              <a:gd name="T41" fmla="*/ 74 h 191"/>
              <a:gd name="T42" fmla="*/ 191 w 191"/>
              <a:gd name="T43" fmla="*/ 116 h 191"/>
              <a:gd name="T44" fmla="*/ 190 w 191"/>
              <a:gd name="T45" fmla="*/ 119 h 191"/>
              <a:gd name="T46" fmla="*/ 187 w 191"/>
              <a:gd name="T47" fmla="*/ 121 h 191"/>
              <a:gd name="T48" fmla="*/ 120 w 191"/>
              <a:gd name="T49" fmla="*/ 121 h 191"/>
              <a:gd name="T50" fmla="*/ 120 w 191"/>
              <a:gd name="T51" fmla="*/ 187 h 191"/>
              <a:gd name="T52" fmla="*/ 116 w 191"/>
              <a:gd name="T53" fmla="*/ 191 h 191"/>
              <a:gd name="T54" fmla="*/ 100 w 191"/>
              <a:gd name="T55" fmla="*/ 191 h 191"/>
              <a:gd name="T56" fmla="*/ 8 w 191"/>
              <a:gd name="T57" fmla="*/ 112 h 191"/>
              <a:gd name="T58" fmla="*/ 74 w 191"/>
              <a:gd name="T59" fmla="*/ 112 h 191"/>
              <a:gd name="T60" fmla="*/ 78 w 191"/>
              <a:gd name="T61" fmla="*/ 116 h 191"/>
              <a:gd name="T62" fmla="*/ 79 w 191"/>
              <a:gd name="T63" fmla="*/ 162 h 191"/>
              <a:gd name="T64" fmla="*/ 100 w 191"/>
              <a:gd name="T65" fmla="*/ 183 h 191"/>
              <a:gd name="T66" fmla="*/ 107 w 191"/>
              <a:gd name="T67" fmla="*/ 183 h 191"/>
              <a:gd name="T68" fmla="*/ 107 w 191"/>
              <a:gd name="T69" fmla="*/ 183 h 191"/>
              <a:gd name="T70" fmla="*/ 112 w 191"/>
              <a:gd name="T71" fmla="*/ 183 h 191"/>
              <a:gd name="T72" fmla="*/ 112 w 191"/>
              <a:gd name="T73" fmla="*/ 116 h 191"/>
              <a:gd name="T74" fmla="*/ 116 w 191"/>
              <a:gd name="T75" fmla="*/ 112 h 191"/>
              <a:gd name="T76" fmla="*/ 183 w 191"/>
              <a:gd name="T77" fmla="*/ 112 h 191"/>
              <a:gd name="T78" fmla="*/ 183 w 191"/>
              <a:gd name="T79" fmla="*/ 79 h 191"/>
              <a:gd name="T80" fmla="*/ 116 w 191"/>
              <a:gd name="T81" fmla="*/ 79 h 191"/>
              <a:gd name="T82" fmla="*/ 112 w 191"/>
              <a:gd name="T83" fmla="*/ 74 h 191"/>
              <a:gd name="T84" fmla="*/ 112 w 191"/>
              <a:gd name="T85" fmla="*/ 29 h 191"/>
              <a:gd name="T86" fmla="*/ 91 w 191"/>
              <a:gd name="T87" fmla="*/ 8 h 191"/>
              <a:gd name="T88" fmla="*/ 78 w 191"/>
              <a:gd name="T89" fmla="*/ 8 h 191"/>
              <a:gd name="T90" fmla="*/ 78 w 191"/>
              <a:gd name="T91" fmla="*/ 74 h 191"/>
              <a:gd name="T92" fmla="*/ 74 w 191"/>
              <a:gd name="T93" fmla="*/ 79 h 191"/>
              <a:gd name="T94" fmla="*/ 8 w 191"/>
              <a:gd name="T95" fmla="*/ 79 h 191"/>
              <a:gd name="T96" fmla="*/ 8 w 191"/>
              <a:gd name="T97" fmla="*/ 11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1" h="191">
                <a:moveTo>
                  <a:pt x="100" y="191"/>
                </a:moveTo>
                <a:cubicBezTo>
                  <a:pt x="84" y="191"/>
                  <a:pt x="70" y="178"/>
                  <a:pt x="70" y="162"/>
                </a:cubicBezTo>
                <a:cubicBezTo>
                  <a:pt x="70" y="151"/>
                  <a:pt x="70" y="151"/>
                  <a:pt x="70" y="151"/>
                </a:cubicBezTo>
                <a:cubicBezTo>
                  <a:pt x="70" y="121"/>
                  <a:pt x="70" y="121"/>
                  <a:pt x="70" y="121"/>
                </a:cubicBezTo>
                <a:cubicBezTo>
                  <a:pt x="4" y="121"/>
                  <a:pt x="4" y="121"/>
                  <a:pt x="4" y="121"/>
                </a:cubicBezTo>
                <a:cubicBezTo>
                  <a:pt x="1" y="121"/>
                  <a:pt x="0" y="119"/>
                  <a:pt x="0" y="116"/>
                </a:cubicBezTo>
                <a:cubicBezTo>
                  <a:pt x="0" y="74"/>
                  <a:pt x="0" y="74"/>
                  <a:pt x="0" y="74"/>
                </a:cubicBezTo>
                <a:cubicBezTo>
                  <a:pt x="0" y="73"/>
                  <a:pt x="0" y="72"/>
                  <a:pt x="1" y="72"/>
                </a:cubicBezTo>
                <a:cubicBezTo>
                  <a:pt x="2" y="71"/>
                  <a:pt x="3" y="70"/>
                  <a:pt x="4" y="70"/>
                </a:cubicBezTo>
                <a:cubicBezTo>
                  <a:pt x="70" y="70"/>
                  <a:pt x="70" y="70"/>
                  <a:pt x="70" y="70"/>
                </a:cubicBezTo>
                <a:cubicBezTo>
                  <a:pt x="70" y="4"/>
                  <a:pt x="70" y="4"/>
                  <a:pt x="70" y="4"/>
                </a:cubicBezTo>
                <a:cubicBezTo>
                  <a:pt x="70" y="3"/>
                  <a:pt x="71" y="2"/>
                  <a:pt x="71" y="1"/>
                </a:cubicBezTo>
                <a:cubicBezTo>
                  <a:pt x="72" y="0"/>
                  <a:pt x="73" y="0"/>
                  <a:pt x="74" y="0"/>
                </a:cubicBezTo>
                <a:cubicBezTo>
                  <a:pt x="74" y="0"/>
                  <a:pt x="74" y="0"/>
                  <a:pt x="74" y="0"/>
                </a:cubicBezTo>
                <a:cubicBezTo>
                  <a:pt x="79" y="0"/>
                  <a:pt x="79" y="0"/>
                  <a:pt x="79" y="0"/>
                </a:cubicBezTo>
                <a:cubicBezTo>
                  <a:pt x="91" y="0"/>
                  <a:pt x="91" y="0"/>
                  <a:pt x="91" y="0"/>
                </a:cubicBezTo>
                <a:cubicBezTo>
                  <a:pt x="107" y="0"/>
                  <a:pt x="120" y="13"/>
                  <a:pt x="120" y="29"/>
                </a:cubicBezTo>
                <a:cubicBezTo>
                  <a:pt x="120" y="33"/>
                  <a:pt x="120" y="33"/>
                  <a:pt x="120" y="33"/>
                </a:cubicBezTo>
                <a:cubicBezTo>
                  <a:pt x="120" y="70"/>
                  <a:pt x="120" y="70"/>
                  <a:pt x="120" y="70"/>
                </a:cubicBezTo>
                <a:cubicBezTo>
                  <a:pt x="187" y="70"/>
                  <a:pt x="187" y="70"/>
                  <a:pt x="187" y="70"/>
                </a:cubicBezTo>
                <a:cubicBezTo>
                  <a:pt x="189" y="70"/>
                  <a:pt x="191" y="72"/>
                  <a:pt x="191" y="74"/>
                </a:cubicBezTo>
                <a:cubicBezTo>
                  <a:pt x="191" y="116"/>
                  <a:pt x="191" y="116"/>
                  <a:pt x="191" y="116"/>
                </a:cubicBezTo>
                <a:cubicBezTo>
                  <a:pt x="191" y="118"/>
                  <a:pt x="191" y="119"/>
                  <a:pt x="190" y="119"/>
                </a:cubicBezTo>
                <a:cubicBezTo>
                  <a:pt x="189" y="120"/>
                  <a:pt x="188" y="121"/>
                  <a:pt x="187" y="121"/>
                </a:cubicBezTo>
                <a:cubicBezTo>
                  <a:pt x="120" y="121"/>
                  <a:pt x="120" y="121"/>
                  <a:pt x="120" y="121"/>
                </a:cubicBezTo>
                <a:cubicBezTo>
                  <a:pt x="120" y="187"/>
                  <a:pt x="120" y="187"/>
                  <a:pt x="120" y="187"/>
                </a:cubicBezTo>
                <a:cubicBezTo>
                  <a:pt x="120" y="189"/>
                  <a:pt x="119" y="191"/>
                  <a:pt x="116" y="191"/>
                </a:cubicBezTo>
                <a:lnTo>
                  <a:pt x="100" y="191"/>
                </a:lnTo>
                <a:close/>
                <a:moveTo>
                  <a:pt x="8" y="112"/>
                </a:moveTo>
                <a:cubicBezTo>
                  <a:pt x="74" y="112"/>
                  <a:pt x="74" y="112"/>
                  <a:pt x="74" y="112"/>
                </a:cubicBezTo>
                <a:cubicBezTo>
                  <a:pt x="77" y="112"/>
                  <a:pt x="78" y="114"/>
                  <a:pt x="78" y="116"/>
                </a:cubicBezTo>
                <a:cubicBezTo>
                  <a:pt x="79" y="162"/>
                  <a:pt x="79" y="162"/>
                  <a:pt x="79" y="162"/>
                </a:cubicBezTo>
                <a:cubicBezTo>
                  <a:pt x="79" y="174"/>
                  <a:pt x="88" y="183"/>
                  <a:pt x="100" y="183"/>
                </a:cubicBezTo>
                <a:cubicBezTo>
                  <a:pt x="107" y="183"/>
                  <a:pt x="107" y="183"/>
                  <a:pt x="107" y="183"/>
                </a:cubicBezTo>
                <a:cubicBezTo>
                  <a:pt x="107" y="183"/>
                  <a:pt x="107" y="183"/>
                  <a:pt x="107" y="183"/>
                </a:cubicBezTo>
                <a:cubicBezTo>
                  <a:pt x="112" y="183"/>
                  <a:pt x="112" y="183"/>
                  <a:pt x="112" y="183"/>
                </a:cubicBezTo>
                <a:cubicBezTo>
                  <a:pt x="112" y="116"/>
                  <a:pt x="112" y="116"/>
                  <a:pt x="112" y="116"/>
                </a:cubicBezTo>
                <a:cubicBezTo>
                  <a:pt x="112" y="114"/>
                  <a:pt x="114" y="112"/>
                  <a:pt x="116" y="112"/>
                </a:cubicBezTo>
                <a:cubicBezTo>
                  <a:pt x="183" y="112"/>
                  <a:pt x="183" y="112"/>
                  <a:pt x="183" y="112"/>
                </a:cubicBezTo>
                <a:cubicBezTo>
                  <a:pt x="183" y="79"/>
                  <a:pt x="183" y="79"/>
                  <a:pt x="183" y="79"/>
                </a:cubicBezTo>
                <a:cubicBezTo>
                  <a:pt x="116" y="79"/>
                  <a:pt x="116" y="79"/>
                  <a:pt x="116" y="79"/>
                </a:cubicBezTo>
                <a:cubicBezTo>
                  <a:pt x="114" y="79"/>
                  <a:pt x="112" y="77"/>
                  <a:pt x="112" y="74"/>
                </a:cubicBezTo>
                <a:cubicBezTo>
                  <a:pt x="112" y="29"/>
                  <a:pt x="112" y="29"/>
                  <a:pt x="112" y="29"/>
                </a:cubicBezTo>
                <a:cubicBezTo>
                  <a:pt x="112" y="17"/>
                  <a:pt x="102" y="8"/>
                  <a:pt x="91" y="8"/>
                </a:cubicBezTo>
                <a:cubicBezTo>
                  <a:pt x="78" y="8"/>
                  <a:pt x="78" y="8"/>
                  <a:pt x="78" y="8"/>
                </a:cubicBezTo>
                <a:cubicBezTo>
                  <a:pt x="78" y="74"/>
                  <a:pt x="78" y="74"/>
                  <a:pt x="78" y="74"/>
                </a:cubicBezTo>
                <a:cubicBezTo>
                  <a:pt x="78" y="77"/>
                  <a:pt x="77" y="79"/>
                  <a:pt x="74" y="79"/>
                </a:cubicBezTo>
                <a:cubicBezTo>
                  <a:pt x="8" y="79"/>
                  <a:pt x="8" y="79"/>
                  <a:pt x="8" y="79"/>
                </a:cubicBezTo>
                <a:lnTo>
                  <a:pt x="8" y="112"/>
                </a:ln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n-US" sz="1200"/>
          </a:p>
        </p:txBody>
      </p:sp>
      <p:grpSp>
        <p:nvGrpSpPr>
          <p:cNvPr id="64" name="Group 459" title="Customer Care Female icon">
            <a:extLst>
              <a:ext uri="{FF2B5EF4-FFF2-40B4-BE49-F238E27FC236}">
                <a16:creationId xmlns:a16="http://schemas.microsoft.com/office/drawing/2014/main" id="{37D0BF10-7F86-C100-CA2E-CC813930B908}"/>
              </a:ext>
            </a:extLst>
          </p:cNvPr>
          <p:cNvGrpSpPr>
            <a:grpSpLocks noChangeAspect="1"/>
          </p:cNvGrpSpPr>
          <p:nvPr/>
        </p:nvGrpSpPr>
        <p:grpSpPr bwMode="auto">
          <a:xfrm>
            <a:off x="4429875" y="3407557"/>
            <a:ext cx="734508" cy="895041"/>
            <a:chOff x="1761" y="5563"/>
            <a:chExt cx="485" cy="591"/>
          </a:xfrm>
          <a:solidFill>
            <a:schemeClr val="accent1"/>
          </a:solidFill>
        </p:grpSpPr>
        <p:sp>
          <p:nvSpPr>
            <p:cNvPr id="65" name="Freeform 460">
              <a:extLst>
                <a:ext uri="{FF2B5EF4-FFF2-40B4-BE49-F238E27FC236}">
                  <a16:creationId xmlns:a16="http://schemas.microsoft.com/office/drawing/2014/main" id="{CAB2A4B5-B56B-5FFD-6583-ADE97FBF0E21}"/>
                </a:ext>
              </a:extLst>
            </p:cNvPr>
            <p:cNvSpPr>
              <a:spLocks noEditPoints="1"/>
            </p:cNvSpPr>
            <p:nvPr/>
          </p:nvSpPr>
          <p:spPr bwMode="auto">
            <a:xfrm>
              <a:off x="1887" y="5627"/>
              <a:ext cx="233" cy="233"/>
            </a:xfrm>
            <a:custGeom>
              <a:avLst/>
              <a:gdLst>
                <a:gd name="T0" fmla="*/ 38 w 76"/>
                <a:gd name="T1" fmla="*/ 76 h 76"/>
                <a:gd name="T2" fmla="*/ 7 w 76"/>
                <a:gd name="T3" fmla="*/ 47 h 76"/>
                <a:gd name="T4" fmla="*/ 0 w 76"/>
                <a:gd name="T5" fmla="*/ 31 h 76"/>
                <a:gd name="T6" fmla="*/ 10 w 76"/>
                <a:gd name="T7" fmla="*/ 17 h 76"/>
                <a:gd name="T8" fmla="*/ 42 w 76"/>
                <a:gd name="T9" fmla="*/ 1 h 76"/>
                <a:gd name="T10" fmla="*/ 45 w 76"/>
                <a:gd name="T11" fmla="*/ 0 h 76"/>
                <a:gd name="T12" fmla="*/ 48 w 76"/>
                <a:gd name="T13" fmla="*/ 2 h 76"/>
                <a:gd name="T14" fmla="*/ 65 w 76"/>
                <a:gd name="T15" fmla="*/ 17 h 76"/>
                <a:gd name="T16" fmla="*/ 76 w 76"/>
                <a:gd name="T17" fmla="*/ 31 h 76"/>
                <a:gd name="T18" fmla="*/ 68 w 76"/>
                <a:gd name="T19" fmla="*/ 47 h 76"/>
                <a:gd name="T20" fmla="*/ 38 w 76"/>
                <a:gd name="T21" fmla="*/ 76 h 76"/>
                <a:gd name="T22" fmla="*/ 12 w 76"/>
                <a:gd name="T23" fmla="*/ 42 h 76"/>
                <a:gd name="T24" fmla="*/ 14 w 76"/>
                <a:gd name="T25" fmla="*/ 44 h 76"/>
                <a:gd name="T26" fmla="*/ 38 w 76"/>
                <a:gd name="T27" fmla="*/ 69 h 76"/>
                <a:gd name="T28" fmla="*/ 62 w 76"/>
                <a:gd name="T29" fmla="*/ 44 h 76"/>
                <a:gd name="T30" fmla="*/ 64 w 76"/>
                <a:gd name="T31" fmla="*/ 42 h 76"/>
                <a:gd name="T32" fmla="*/ 69 w 76"/>
                <a:gd name="T33" fmla="*/ 31 h 76"/>
                <a:gd name="T34" fmla="*/ 65 w 76"/>
                <a:gd name="T35" fmla="*/ 24 h 76"/>
                <a:gd name="T36" fmla="*/ 44 w 76"/>
                <a:gd name="T37" fmla="*/ 9 h 76"/>
                <a:gd name="T38" fmla="*/ 10 w 76"/>
                <a:gd name="T39" fmla="*/ 24 h 76"/>
                <a:gd name="T40" fmla="*/ 7 w 76"/>
                <a:gd name="T41" fmla="*/ 31 h 76"/>
                <a:gd name="T42" fmla="*/ 12 w 76"/>
                <a:gd name="T43" fmla="*/ 42 h 76"/>
                <a:gd name="T44" fmla="*/ 12 w 76"/>
                <a:gd name="T45" fmla="*/ 42 h 76"/>
                <a:gd name="T46" fmla="*/ 12 w 76"/>
                <a:gd name="T47" fmla="*/ 42 h 76"/>
                <a:gd name="T48" fmla="*/ 65 w 76"/>
                <a:gd name="T49" fmla="*/ 41 h 76"/>
                <a:gd name="T50" fmla="*/ 65 w 76"/>
                <a:gd name="T51" fmla="*/ 41 h 76"/>
                <a:gd name="T52" fmla="*/ 65 w 76"/>
                <a:gd name="T53" fmla="*/ 41 h 76"/>
                <a:gd name="T54" fmla="*/ 10 w 76"/>
                <a:gd name="T55" fmla="*/ 41 h 76"/>
                <a:gd name="T56" fmla="*/ 10 w 76"/>
                <a:gd name="T57" fmla="*/ 41 h 76"/>
                <a:gd name="T58" fmla="*/ 10 w 76"/>
                <a:gd name="T59" fmla="*/ 41 h 76"/>
                <a:gd name="T60" fmla="*/ 65 w 76"/>
                <a:gd name="T61" fmla="*/ 41 h 76"/>
                <a:gd name="T62" fmla="*/ 65 w 76"/>
                <a:gd name="T63" fmla="*/ 41 h 76"/>
                <a:gd name="T64" fmla="*/ 65 w 76"/>
                <a:gd name="T65" fmla="*/ 41 h 76"/>
                <a:gd name="T66" fmla="*/ 10 w 76"/>
                <a:gd name="T67" fmla="*/ 41 h 76"/>
                <a:gd name="T68" fmla="*/ 10 w 76"/>
                <a:gd name="T69" fmla="*/ 41 h 76"/>
                <a:gd name="T70" fmla="*/ 10 w 76"/>
                <a:gd name="T71"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76">
                  <a:moveTo>
                    <a:pt x="38" y="76"/>
                  </a:moveTo>
                  <a:cubicBezTo>
                    <a:pt x="26" y="76"/>
                    <a:pt x="14" y="64"/>
                    <a:pt x="7" y="47"/>
                  </a:cubicBezTo>
                  <a:cubicBezTo>
                    <a:pt x="4" y="44"/>
                    <a:pt x="0" y="36"/>
                    <a:pt x="0" y="31"/>
                  </a:cubicBezTo>
                  <a:cubicBezTo>
                    <a:pt x="0" y="22"/>
                    <a:pt x="3" y="17"/>
                    <a:pt x="10" y="17"/>
                  </a:cubicBezTo>
                  <a:cubicBezTo>
                    <a:pt x="29" y="17"/>
                    <a:pt x="42" y="2"/>
                    <a:pt x="42" y="1"/>
                  </a:cubicBezTo>
                  <a:cubicBezTo>
                    <a:pt x="43" y="0"/>
                    <a:pt x="44" y="0"/>
                    <a:pt x="45" y="0"/>
                  </a:cubicBezTo>
                  <a:cubicBezTo>
                    <a:pt x="46" y="0"/>
                    <a:pt x="47" y="1"/>
                    <a:pt x="48" y="2"/>
                  </a:cubicBezTo>
                  <a:cubicBezTo>
                    <a:pt x="48" y="2"/>
                    <a:pt x="54" y="17"/>
                    <a:pt x="65" y="17"/>
                  </a:cubicBezTo>
                  <a:cubicBezTo>
                    <a:pt x="72" y="17"/>
                    <a:pt x="76" y="22"/>
                    <a:pt x="76" y="31"/>
                  </a:cubicBezTo>
                  <a:cubicBezTo>
                    <a:pt x="76" y="36"/>
                    <a:pt x="72" y="44"/>
                    <a:pt x="68" y="47"/>
                  </a:cubicBezTo>
                  <a:cubicBezTo>
                    <a:pt x="62" y="64"/>
                    <a:pt x="50" y="76"/>
                    <a:pt x="38" y="76"/>
                  </a:cubicBezTo>
                  <a:close/>
                  <a:moveTo>
                    <a:pt x="12" y="42"/>
                  </a:moveTo>
                  <a:cubicBezTo>
                    <a:pt x="13" y="42"/>
                    <a:pt x="13" y="43"/>
                    <a:pt x="14" y="44"/>
                  </a:cubicBezTo>
                  <a:cubicBezTo>
                    <a:pt x="19" y="59"/>
                    <a:pt x="29" y="69"/>
                    <a:pt x="38" y="69"/>
                  </a:cubicBezTo>
                  <a:cubicBezTo>
                    <a:pt x="47" y="69"/>
                    <a:pt x="57" y="59"/>
                    <a:pt x="62" y="44"/>
                  </a:cubicBezTo>
                  <a:cubicBezTo>
                    <a:pt x="62" y="43"/>
                    <a:pt x="63" y="42"/>
                    <a:pt x="64" y="42"/>
                  </a:cubicBezTo>
                  <a:cubicBezTo>
                    <a:pt x="65" y="41"/>
                    <a:pt x="69" y="35"/>
                    <a:pt x="69" y="31"/>
                  </a:cubicBezTo>
                  <a:cubicBezTo>
                    <a:pt x="69" y="25"/>
                    <a:pt x="68" y="24"/>
                    <a:pt x="65" y="24"/>
                  </a:cubicBezTo>
                  <a:cubicBezTo>
                    <a:pt x="54" y="24"/>
                    <a:pt x="47" y="15"/>
                    <a:pt x="44" y="9"/>
                  </a:cubicBezTo>
                  <a:cubicBezTo>
                    <a:pt x="38" y="15"/>
                    <a:pt x="26" y="24"/>
                    <a:pt x="10" y="24"/>
                  </a:cubicBezTo>
                  <a:cubicBezTo>
                    <a:pt x="8" y="24"/>
                    <a:pt x="7" y="25"/>
                    <a:pt x="7" y="31"/>
                  </a:cubicBezTo>
                  <a:cubicBezTo>
                    <a:pt x="7" y="35"/>
                    <a:pt x="11" y="41"/>
                    <a:pt x="12" y="42"/>
                  </a:cubicBezTo>
                  <a:close/>
                  <a:moveTo>
                    <a:pt x="12" y="42"/>
                  </a:moveTo>
                  <a:cubicBezTo>
                    <a:pt x="12" y="42"/>
                    <a:pt x="12" y="42"/>
                    <a:pt x="12" y="42"/>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6" name="Freeform 461">
              <a:extLst>
                <a:ext uri="{FF2B5EF4-FFF2-40B4-BE49-F238E27FC236}">
                  <a16:creationId xmlns:a16="http://schemas.microsoft.com/office/drawing/2014/main" id="{2A148A88-EE86-BB96-0C17-BE109EF63853}"/>
                </a:ext>
              </a:extLst>
            </p:cNvPr>
            <p:cNvSpPr>
              <a:spLocks/>
            </p:cNvSpPr>
            <p:nvPr/>
          </p:nvSpPr>
          <p:spPr bwMode="auto">
            <a:xfrm>
              <a:off x="1930" y="5820"/>
              <a:ext cx="40" cy="65"/>
            </a:xfrm>
            <a:custGeom>
              <a:avLst/>
              <a:gdLst>
                <a:gd name="T0" fmla="*/ 3 w 13"/>
                <a:gd name="T1" fmla="*/ 21 h 21"/>
                <a:gd name="T2" fmla="*/ 1 w 13"/>
                <a:gd name="T3" fmla="*/ 20 h 21"/>
                <a:gd name="T4" fmla="*/ 1 w 13"/>
                <a:gd name="T5" fmla="*/ 15 h 21"/>
                <a:gd name="T6" fmla="*/ 7 w 13"/>
                <a:gd name="T7" fmla="*/ 3 h 21"/>
                <a:gd name="T8" fmla="*/ 10 w 13"/>
                <a:gd name="T9" fmla="*/ 0 h 21"/>
                <a:gd name="T10" fmla="*/ 13 w 13"/>
                <a:gd name="T11" fmla="*/ 3 h 21"/>
                <a:gd name="T12" fmla="*/ 5 w 13"/>
                <a:gd name="T13" fmla="*/ 21 h 21"/>
                <a:gd name="T14" fmla="*/ 3 w 13"/>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1">
                  <a:moveTo>
                    <a:pt x="3" y="21"/>
                  </a:moveTo>
                  <a:cubicBezTo>
                    <a:pt x="2" y="21"/>
                    <a:pt x="1" y="21"/>
                    <a:pt x="1" y="20"/>
                  </a:cubicBezTo>
                  <a:cubicBezTo>
                    <a:pt x="0" y="18"/>
                    <a:pt x="0" y="16"/>
                    <a:pt x="1" y="15"/>
                  </a:cubicBezTo>
                  <a:cubicBezTo>
                    <a:pt x="2" y="15"/>
                    <a:pt x="7" y="11"/>
                    <a:pt x="7" y="3"/>
                  </a:cubicBezTo>
                  <a:cubicBezTo>
                    <a:pt x="7" y="2"/>
                    <a:pt x="8" y="0"/>
                    <a:pt x="10" y="0"/>
                  </a:cubicBezTo>
                  <a:cubicBezTo>
                    <a:pt x="12" y="0"/>
                    <a:pt x="13" y="2"/>
                    <a:pt x="13" y="3"/>
                  </a:cubicBezTo>
                  <a:cubicBezTo>
                    <a:pt x="13" y="15"/>
                    <a:pt x="6" y="20"/>
                    <a:pt x="5" y="21"/>
                  </a:cubicBezTo>
                  <a:cubicBezTo>
                    <a:pt x="5" y="21"/>
                    <a:pt x="4" y="21"/>
                    <a:pt x="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462">
              <a:extLst>
                <a:ext uri="{FF2B5EF4-FFF2-40B4-BE49-F238E27FC236}">
                  <a16:creationId xmlns:a16="http://schemas.microsoft.com/office/drawing/2014/main" id="{8A062EF8-CDB6-A0DB-1DBC-7C412E0F938B}"/>
                </a:ext>
              </a:extLst>
            </p:cNvPr>
            <p:cNvSpPr>
              <a:spLocks/>
            </p:cNvSpPr>
            <p:nvPr/>
          </p:nvSpPr>
          <p:spPr bwMode="auto">
            <a:xfrm>
              <a:off x="2034" y="5820"/>
              <a:ext cx="43" cy="65"/>
            </a:xfrm>
            <a:custGeom>
              <a:avLst/>
              <a:gdLst>
                <a:gd name="T0" fmla="*/ 10 w 14"/>
                <a:gd name="T1" fmla="*/ 21 h 21"/>
                <a:gd name="T2" fmla="*/ 8 w 14"/>
                <a:gd name="T3" fmla="*/ 21 h 21"/>
                <a:gd name="T4" fmla="*/ 0 w 14"/>
                <a:gd name="T5" fmla="*/ 3 h 21"/>
                <a:gd name="T6" fmla="*/ 4 w 14"/>
                <a:gd name="T7" fmla="*/ 0 h 21"/>
                <a:gd name="T8" fmla="*/ 7 w 14"/>
                <a:gd name="T9" fmla="*/ 3 h 21"/>
                <a:gd name="T10" fmla="*/ 12 w 14"/>
                <a:gd name="T11" fmla="*/ 15 h 21"/>
                <a:gd name="T12" fmla="*/ 13 w 14"/>
                <a:gd name="T13" fmla="*/ 20 h 21"/>
                <a:gd name="T14" fmla="*/ 10 w 1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10" y="21"/>
                  </a:moveTo>
                  <a:cubicBezTo>
                    <a:pt x="10" y="21"/>
                    <a:pt x="9" y="21"/>
                    <a:pt x="8" y="21"/>
                  </a:cubicBezTo>
                  <a:cubicBezTo>
                    <a:pt x="8" y="20"/>
                    <a:pt x="0" y="15"/>
                    <a:pt x="0" y="3"/>
                  </a:cubicBezTo>
                  <a:cubicBezTo>
                    <a:pt x="0" y="2"/>
                    <a:pt x="2" y="0"/>
                    <a:pt x="4" y="0"/>
                  </a:cubicBezTo>
                  <a:cubicBezTo>
                    <a:pt x="6" y="0"/>
                    <a:pt x="7" y="2"/>
                    <a:pt x="7" y="3"/>
                  </a:cubicBezTo>
                  <a:cubicBezTo>
                    <a:pt x="7" y="11"/>
                    <a:pt x="12" y="15"/>
                    <a:pt x="12" y="15"/>
                  </a:cubicBezTo>
                  <a:cubicBezTo>
                    <a:pt x="14" y="16"/>
                    <a:pt x="14" y="18"/>
                    <a:pt x="13" y="20"/>
                  </a:cubicBezTo>
                  <a:cubicBezTo>
                    <a:pt x="13" y="21"/>
                    <a:pt x="11" y="21"/>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463">
              <a:extLst>
                <a:ext uri="{FF2B5EF4-FFF2-40B4-BE49-F238E27FC236}">
                  <a16:creationId xmlns:a16="http://schemas.microsoft.com/office/drawing/2014/main" id="{0C1433FF-AE9B-F0F6-8040-85B095B9BC66}"/>
                </a:ext>
              </a:extLst>
            </p:cNvPr>
            <p:cNvSpPr>
              <a:spLocks/>
            </p:cNvSpPr>
            <p:nvPr/>
          </p:nvSpPr>
          <p:spPr bwMode="auto">
            <a:xfrm>
              <a:off x="1761" y="5863"/>
              <a:ext cx="485" cy="291"/>
            </a:xfrm>
            <a:custGeom>
              <a:avLst/>
              <a:gdLst>
                <a:gd name="T0" fmla="*/ 79 w 158"/>
                <a:gd name="T1" fmla="*/ 95 h 95"/>
                <a:gd name="T2" fmla="*/ 29 w 158"/>
                <a:gd name="T3" fmla="*/ 85 h 95"/>
                <a:gd name="T4" fmla="*/ 0 w 158"/>
                <a:gd name="T5" fmla="*/ 67 h 95"/>
                <a:gd name="T6" fmla="*/ 58 w 158"/>
                <a:gd name="T7" fmla="*/ 0 h 95"/>
                <a:gd name="T8" fmla="*/ 59 w 158"/>
                <a:gd name="T9" fmla="*/ 7 h 95"/>
                <a:gd name="T10" fmla="*/ 7 w 158"/>
                <a:gd name="T11" fmla="*/ 67 h 95"/>
                <a:gd name="T12" fmla="*/ 31 w 158"/>
                <a:gd name="T13" fmla="*/ 78 h 95"/>
                <a:gd name="T14" fmla="*/ 33 w 158"/>
                <a:gd name="T15" fmla="*/ 79 h 95"/>
                <a:gd name="T16" fmla="*/ 79 w 158"/>
                <a:gd name="T17" fmla="*/ 88 h 95"/>
                <a:gd name="T18" fmla="*/ 124 w 158"/>
                <a:gd name="T19" fmla="*/ 79 h 95"/>
                <a:gd name="T20" fmla="*/ 127 w 158"/>
                <a:gd name="T21" fmla="*/ 78 h 95"/>
                <a:gd name="T22" fmla="*/ 151 w 158"/>
                <a:gd name="T23" fmla="*/ 67 h 95"/>
                <a:gd name="T24" fmla="*/ 99 w 158"/>
                <a:gd name="T25" fmla="*/ 7 h 95"/>
                <a:gd name="T26" fmla="*/ 100 w 158"/>
                <a:gd name="T27" fmla="*/ 0 h 95"/>
                <a:gd name="T28" fmla="*/ 158 w 158"/>
                <a:gd name="T29" fmla="*/ 67 h 95"/>
                <a:gd name="T30" fmla="*/ 129 w 158"/>
                <a:gd name="T31" fmla="*/ 85 h 95"/>
                <a:gd name="T32" fmla="*/ 79 w 158"/>
                <a:gd name="T3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5">
                  <a:moveTo>
                    <a:pt x="79" y="95"/>
                  </a:moveTo>
                  <a:cubicBezTo>
                    <a:pt x="66" y="95"/>
                    <a:pt x="38" y="94"/>
                    <a:pt x="29" y="85"/>
                  </a:cubicBezTo>
                  <a:cubicBezTo>
                    <a:pt x="20" y="84"/>
                    <a:pt x="0" y="82"/>
                    <a:pt x="0" y="67"/>
                  </a:cubicBezTo>
                  <a:cubicBezTo>
                    <a:pt x="0" y="50"/>
                    <a:pt x="5" y="9"/>
                    <a:pt x="58" y="0"/>
                  </a:cubicBezTo>
                  <a:cubicBezTo>
                    <a:pt x="59" y="7"/>
                    <a:pt x="59" y="7"/>
                    <a:pt x="59" y="7"/>
                  </a:cubicBezTo>
                  <a:cubicBezTo>
                    <a:pt x="13" y="15"/>
                    <a:pt x="7" y="48"/>
                    <a:pt x="7" y="67"/>
                  </a:cubicBezTo>
                  <a:cubicBezTo>
                    <a:pt x="7" y="73"/>
                    <a:pt x="15" y="77"/>
                    <a:pt x="31" y="78"/>
                  </a:cubicBezTo>
                  <a:cubicBezTo>
                    <a:pt x="32" y="78"/>
                    <a:pt x="33" y="78"/>
                    <a:pt x="33" y="79"/>
                  </a:cubicBezTo>
                  <a:cubicBezTo>
                    <a:pt x="38" y="85"/>
                    <a:pt x="60" y="88"/>
                    <a:pt x="79" y="88"/>
                  </a:cubicBezTo>
                  <a:cubicBezTo>
                    <a:pt x="98" y="88"/>
                    <a:pt x="120" y="85"/>
                    <a:pt x="124" y="79"/>
                  </a:cubicBezTo>
                  <a:cubicBezTo>
                    <a:pt x="125" y="78"/>
                    <a:pt x="126" y="78"/>
                    <a:pt x="127" y="78"/>
                  </a:cubicBezTo>
                  <a:cubicBezTo>
                    <a:pt x="143" y="77"/>
                    <a:pt x="151" y="73"/>
                    <a:pt x="151" y="67"/>
                  </a:cubicBezTo>
                  <a:cubicBezTo>
                    <a:pt x="151" y="48"/>
                    <a:pt x="144" y="15"/>
                    <a:pt x="99" y="7"/>
                  </a:cubicBezTo>
                  <a:cubicBezTo>
                    <a:pt x="100" y="0"/>
                    <a:pt x="100" y="0"/>
                    <a:pt x="100" y="0"/>
                  </a:cubicBezTo>
                  <a:cubicBezTo>
                    <a:pt x="152" y="9"/>
                    <a:pt x="158" y="50"/>
                    <a:pt x="158" y="67"/>
                  </a:cubicBezTo>
                  <a:cubicBezTo>
                    <a:pt x="158" y="82"/>
                    <a:pt x="137" y="84"/>
                    <a:pt x="129" y="85"/>
                  </a:cubicBezTo>
                  <a:cubicBezTo>
                    <a:pt x="120" y="94"/>
                    <a:pt x="91" y="95"/>
                    <a:pt x="79"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464">
              <a:extLst>
                <a:ext uri="{FF2B5EF4-FFF2-40B4-BE49-F238E27FC236}">
                  <a16:creationId xmlns:a16="http://schemas.microsoft.com/office/drawing/2014/main" id="{2437A2BB-CD53-B95C-6E78-4B64083504E0}"/>
                </a:ext>
              </a:extLst>
            </p:cNvPr>
            <p:cNvSpPr>
              <a:spLocks/>
            </p:cNvSpPr>
            <p:nvPr/>
          </p:nvSpPr>
          <p:spPr bwMode="auto">
            <a:xfrm>
              <a:off x="1844" y="5964"/>
              <a:ext cx="21" cy="159"/>
            </a:xfrm>
            <a:custGeom>
              <a:avLst/>
              <a:gdLst>
                <a:gd name="T0" fmla="*/ 4 w 7"/>
                <a:gd name="T1" fmla="*/ 52 h 52"/>
                <a:gd name="T2" fmla="*/ 0 w 7"/>
                <a:gd name="T3" fmla="*/ 48 h 52"/>
                <a:gd name="T4" fmla="*/ 0 w 7"/>
                <a:gd name="T5" fmla="*/ 4 h 52"/>
                <a:gd name="T6" fmla="*/ 4 w 7"/>
                <a:gd name="T7" fmla="*/ 0 h 52"/>
                <a:gd name="T8" fmla="*/ 7 w 7"/>
                <a:gd name="T9" fmla="*/ 4 h 52"/>
                <a:gd name="T10" fmla="*/ 7 w 7"/>
                <a:gd name="T11" fmla="*/ 48 h 52"/>
                <a:gd name="T12" fmla="*/ 4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4" y="52"/>
                  </a:moveTo>
                  <a:cubicBezTo>
                    <a:pt x="2" y="52"/>
                    <a:pt x="0" y="50"/>
                    <a:pt x="0" y="48"/>
                  </a:cubicBezTo>
                  <a:cubicBezTo>
                    <a:pt x="0" y="4"/>
                    <a:pt x="0" y="4"/>
                    <a:pt x="0" y="4"/>
                  </a:cubicBezTo>
                  <a:cubicBezTo>
                    <a:pt x="0" y="2"/>
                    <a:pt x="2" y="0"/>
                    <a:pt x="4" y="0"/>
                  </a:cubicBezTo>
                  <a:cubicBezTo>
                    <a:pt x="6" y="0"/>
                    <a:pt x="7" y="2"/>
                    <a:pt x="7" y="4"/>
                  </a:cubicBezTo>
                  <a:cubicBezTo>
                    <a:pt x="7" y="48"/>
                    <a:pt x="7" y="48"/>
                    <a:pt x="7" y="48"/>
                  </a:cubicBezTo>
                  <a:cubicBezTo>
                    <a:pt x="7" y="50"/>
                    <a:pt x="6" y="52"/>
                    <a:pt x="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0" name="Freeform 465">
              <a:extLst>
                <a:ext uri="{FF2B5EF4-FFF2-40B4-BE49-F238E27FC236}">
                  <a16:creationId xmlns:a16="http://schemas.microsoft.com/office/drawing/2014/main" id="{AF55BD85-2C1E-418D-FD1F-91185F4EA9FC}"/>
                </a:ext>
              </a:extLst>
            </p:cNvPr>
            <p:cNvSpPr>
              <a:spLocks/>
            </p:cNvSpPr>
            <p:nvPr/>
          </p:nvSpPr>
          <p:spPr bwMode="auto">
            <a:xfrm>
              <a:off x="2139" y="5964"/>
              <a:ext cx="21" cy="159"/>
            </a:xfrm>
            <a:custGeom>
              <a:avLst/>
              <a:gdLst>
                <a:gd name="T0" fmla="*/ 4 w 7"/>
                <a:gd name="T1" fmla="*/ 52 h 52"/>
                <a:gd name="T2" fmla="*/ 0 w 7"/>
                <a:gd name="T3" fmla="*/ 48 h 52"/>
                <a:gd name="T4" fmla="*/ 0 w 7"/>
                <a:gd name="T5" fmla="*/ 4 h 52"/>
                <a:gd name="T6" fmla="*/ 4 w 7"/>
                <a:gd name="T7" fmla="*/ 0 h 52"/>
                <a:gd name="T8" fmla="*/ 7 w 7"/>
                <a:gd name="T9" fmla="*/ 4 h 52"/>
                <a:gd name="T10" fmla="*/ 7 w 7"/>
                <a:gd name="T11" fmla="*/ 48 h 52"/>
                <a:gd name="T12" fmla="*/ 4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4" y="52"/>
                  </a:moveTo>
                  <a:cubicBezTo>
                    <a:pt x="2" y="52"/>
                    <a:pt x="0" y="50"/>
                    <a:pt x="0" y="48"/>
                  </a:cubicBezTo>
                  <a:cubicBezTo>
                    <a:pt x="0" y="4"/>
                    <a:pt x="0" y="4"/>
                    <a:pt x="0" y="4"/>
                  </a:cubicBezTo>
                  <a:cubicBezTo>
                    <a:pt x="0" y="2"/>
                    <a:pt x="2" y="0"/>
                    <a:pt x="4" y="0"/>
                  </a:cubicBezTo>
                  <a:cubicBezTo>
                    <a:pt x="6" y="0"/>
                    <a:pt x="7" y="2"/>
                    <a:pt x="7" y="4"/>
                  </a:cubicBezTo>
                  <a:cubicBezTo>
                    <a:pt x="7" y="48"/>
                    <a:pt x="7" y="48"/>
                    <a:pt x="7" y="48"/>
                  </a:cubicBezTo>
                  <a:cubicBezTo>
                    <a:pt x="7" y="50"/>
                    <a:pt x="6" y="52"/>
                    <a:pt x="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1" name="Freeform 466">
              <a:extLst>
                <a:ext uri="{FF2B5EF4-FFF2-40B4-BE49-F238E27FC236}">
                  <a16:creationId xmlns:a16="http://schemas.microsoft.com/office/drawing/2014/main" id="{09D3D3F9-D778-A2CA-FE80-4A6CE5F8CA96}"/>
                </a:ext>
              </a:extLst>
            </p:cNvPr>
            <p:cNvSpPr>
              <a:spLocks/>
            </p:cNvSpPr>
            <p:nvPr/>
          </p:nvSpPr>
          <p:spPr bwMode="auto">
            <a:xfrm>
              <a:off x="1844" y="5563"/>
              <a:ext cx="319" cy="349"/>
            </a:xfrm>
            <a:custGeom>
              <a:avLst/>
              <a:gdLst>
                <a:gd name="T0" fmla="*/ 100 w 104"/>
                <a:gd name="T1" fmla="*/ 114 h 114"/>
                <a:gd name="T2" fmla="*/ 97 w 104"/>
                <a:gd name="T3" fmla="*/ 112 h 114"/>
                <a:gd name="T4" fmla="*/ 83 w 104"/>
                <a:gd name="T5" fmla="*/ 45 h 114"/>
                <a:gd name="T6" fmla="*/ 52 w 104"/>
                <a:gd name="T7" fmla="*/ 7 h 114"/>
                <a:gd name="T8" fmla="*/ 21 w 104"/>
                <a:gd name="T9" fmla="*/ 45 h 114"/>
                <a:gd name="T10" fmla="*/ 7 w 104"/>
                <a:gd name="T11" fmla="*/ 112 h 114"/>
                <a:gd name="T12" fmla="*/ 2 w 104"/>
                <a:gd name="T13" fmla="*/ 114 h 114"/>
                <a:gd name="T14" fmla="*/ 0 w 104"/>
                <a:gd name="T15" fmla="*/ 109 h 114"/>
                <a:gd name="T16" fmla="*/ 14 w 104"/>
                <a:gd name="T17" fmla="*/ 45 h 114"/>
                <a:gd name="T18" fmla="*/ 52 w 104"/>
                <a:gd name="T19" fmla="*/ 0 h 114"/>
                <a:gd name="T20" fmla="*/ 90 w 104"/>
                <a:gd name="T21" fmla="*/ 45 h 114"/>
                <a:gd name="T22" fmla="*/ 103 w 104"/>
                <a:gd name="T23" fmla="*/ 109 h 114"/>
                <a:gd name="T24" fmla="*/ 101 w 104"/>
                <a:gd name="T25" fmla="*/ 114 h 114"/>
                <a:gd name="T26" fmla="*/ 100 w 104"/>
                <a:gd name="T2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14">
                  <a:moveTo>
                    <a:pt x="100" y="114"/>
                  </a:moveTo>
                  <a:cubicBezTo>
                    <a:pt x="99" y="114"/>
                    <a:pt x="97" y="113"/>
                    <a:pt x="97" y="112"/>
                  </a:cubicBezTo>
                  <a:cubicBezTo>
                    <a:pt x="83" y="77"/>
                    <a:pt x="83" y="46"/>
                    <a:pt x="83" y="45"/>
                  </a:cubicBezTo>
                  <a:cubicBezTo>
                    <a:pt x="83" y="34"/>
                    <a:pt x="80" y="7"/>
                    <a:pt x="52" y="7"/>
                  </a:cubicBezTo>
                  <a:cubicBezTo>
                    <a:pt x="24" y="7"/>
                    <a:pt x="21" y="34"/>
                    <a:pt x="21" y="45"/>
                  </a:cubicBezTo>
                  <a:cubicBezTo>
                    <a:pt x="21" y="46"/>
                    <a:pt x="21" y="77"/>
                    <a:pt x="7" y="112"/>
                  </a:cubicBezTo>
                  <a:cubicBezTo>
                    <a:pt x="6" y="114"/>
                    <a:pt x="4" y="114"/>
                    <a:pt x="2" y="114"/>
                  </a:cubicBezTo>
                  <a:cubicBezTo>
                    <a:pt x="1" y="113"/>
                    <a:pt x="0" y="111"/>
                    <a:pt x="0" y="109"/>
                  </a:cubicBezTo>
                  <a:cubicBezTo>
                    <a:pt x="14" y="76"/>
                    <a:pt x="14" y="45"/>
                    <a:pt x="14" y="45"/>
                  </a:cubicBezTo>
                  <a:cubicBezTo>
                    <a:pt x="14" y="17"/>
                    <a:pt x="28" y="0"/>
                    <a:pt x="52" y="0"/>
                  </a:cubicBezTo>
                  <a:cubicBezTo>
                    <a:pt x="75" y="0"/>
                    <a:pt x="90" y="17"/>
                    <a:pt x="90" y="45"/>
                  </a:cubicBezTo>
                  <a:cubicBezTo>
                    <a:pt x="90" y="45"/>
                    <a:pt x="90" y="76"/>
                    <a:pt x="103" y="109"/>
                  </a:cubicBezTo>
                  <a:cubicBezTo>
                    <a:pt x="104" y="111"/>
                    <a:pt x="103" y="113"/>
                    <a:pt x="101" y="114"/>
                  </a:cubicBezTo>
                  <a:cubicBezTo>
                    <a:pt x="101" y="114"/>
                    <a:pt x="100" y="114"/>
                    <a:pt x="10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2" name="Freeform 467">
              <a:extLst>
                <a:ext uri="{FF2B5EF4-FFF2-40B4-BE49-F238E27FC236}">
                  <a16:creationId xmlns:a16="http://schemas.microsoft.com/office/drawing/2014/main" id="{002209BF-83D6-6FB9-1862-757F877EA0C6}"/>
                </a:ext>
              </a:extLst>
            </p:cNvPr>
            <p:cNvSpPr>
              <a:spLocks/>
            </p:cNvSpPr>
            <p:nvPr/>
          </p:nvSpPr>
          <p:spPr bwMode="auto">
            <a:xfrm>
              <a:off x="1930" y="5863"/>
              <a:ext cx="86" cy="123"/>
            </a:xfrm>
            <a:custGeom>
              <a:avLst/>
              <a:gdLst>
                <a:gd name="T0" fmla="*/ 24 w 28"/>
                <a:gd name="T1" fmla="*/ 40 h 40"/>
                <a:gd name="T2" fmla="*/ 22 w 28"/>
                <a:gd name="T3" fmla="*/ 40 h 40"/>
                <a:gd name="T4" fmla="*/ 0 w 28"/>
                <a:gd name="T5" fmla="*/ 4 h 40"/>
                <a:gd name="T6" fmla="*/ 3 w 28"/>
                <a:gd name="T7" fmla="*/ 0 h 40"/>
                <a:gd name="T8" fmla="*/ 7 w 28"/>
                <a:gd name="T9" fmla="*/ 4 h 40"/>
                <a:gd name="T10" fmla="*/ 25 w 28"/>
                <a:gd name="T11" fmla="*/ 33 h 40"/>
                <a:gd name="T12" fmla="*/ 27 w 28"/>
                <a:gd name="T13" fmla="*/ 38 h 40"/>
                <a:gd name="T14" fmla="*/ 2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24" y="40"/>
                  </a:moveTo>
                  <a:cubicBezTo>
                    <a:pt x="23" y="40"/>
                    <a:pt x="23" y="40"/>
                    <a:pt x="22" y="40"/>
                  </a:cubicBezTo>
                  <a:cubicBezTo>
                    <a:pt x="21" y="39"/>
                    <a:pt x="0" y="28"/>
                    <a:pt x="0" y="4"/>
                  </a:cubicBezTo>
                  <a:cubicBezTo>
                    <a:pt x="0" y="2"/>
                    <a:pt x="1" y="0"/>
                    <a:pt x="3" y="0"/>
                  </a:cubicBezTo>
                  <a:cubicBezTo>
                    <a:pt x="5" y="0"/>
                    <a:pt x="7" y="2"/>
                    <a:pt x="7" y="4"/>
                  </a:cubicBezTo>
                  <a:cubicBezTo>
                    <a:pt x="7" y="24"/>
                    <a:pt x="25" y="33"/>
                    <a:pt x="25" y="33"/>
                  </a:cubicBezTo>
                  <a:cubicBezTo>
                    <a:pt x="27" y="34"/>
                    <a:pt x="28" y="36"/>
                    <a:pt x="27" y="38"/>
                  </a:cubicBezTo>
                  <a:cubicBezTo>
                    <a:pt x="26" y="39"/>
                    <a:pt x="25" y="40"/>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3" name="Freeform 468">
              <a:extLst>
                <a:ext uri="{FF2B5EF4-FFF2-40B4-BE49-F238E27FC236}">
                  <a16:creationId xmlns:a16="http://schemas.microsoft.com/office/drawing/2014/main" id="{677A07B2-8DD4-F2E5-A31C-7A5783ABE0F3}"/>
                </a:ext>
              </a:extLst>
            </p:cNvPr>
            <p:cNvSpPr>
              <a:spLocks/>
            </p:cNvSpPr>
            <p:nvPr/>
          </p:nvSpPr>
          <p:spPr bwMode="auto">
            <a:xfrm>
              <a:off x="1991" y="5863"/>
              <a:ext cx="86" cy="123"/>
            </a:xfrm>
            <a:custGeom>
              <a:avLst/>
              <a:gdLst>
                <a:gd name="T0" fmla="*/ 4 w 28"/>
                <a:gd name="T1" fmla="*/ 40 h 40"/>
                <a:gd name="T2" fmla="*/ 1 w 28"/>
                <a:gd name="T3" fmla="*/ 38 h 40"/>
                <a:gd name="T4" fmla="*/ 2 w 28"/>
                <a:gd name="T5" fmla="*/ 33 h 40"/>
                <a:gd name="T6" fmla="*/ 21 w 28"/>
                <a:gd name="T7" fmla="*/ 4 h 40"/>
                <a:gd name="T8" fmla="*/ 24 w 28"/>
                <a:gd name="T9" fmla="*/ 0 h 40"/>
                <a:gd name="T10" fmla="*/ 28 w 28"/>
                <a:gd name="T11" fmla="*/ 4 h 40"/>
                <a:gd name="T12" fmla="*/ 5 w 28"/>
                <a:gd name="T13" fmla="*/ 40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2" y="40"/>
                    <a:pt x="1" y="39"/>
                    <a:pt x="1" y="38"/>
                  </a:cubicBezTo>
                  <a:cubicBezTo>
                    <a:pt x="0" y="36"/>
                    <a:pt x="1" y="34"/>
                    <a:pt x="2" y="33"/>
                  </a:cubicBezTo>
                  <a:cubicBezTo>
                    <a:pt x="3" y="33"/>
                    <a:pt x="21" y="24"/>
                    <a:pt x="21" y="4"/>
                  </a:cubicBezTo>
                  <a:cubicBezTo>
                    <a:pt x="21" y="2"/>
                    <a:pt x="22" y="0"/>
                    <a:pt x="24" y="0"/>
                  </a:cubicBezTo>
                  <a:cubicBezTo>
                    <a:pt x="26" y="0"/>
                    <a:pt x="28" y="2"/>
                    <a:pt x="28" y="4"/>
                  </a:cubicBezTo>
                  <a:cubicBezTo>
                    <a:pt x="28" y="28"/>
                    <a:pt x="6" y="39"/>
                    <a:pt x="5" y="40"/>
                  </a:cubicBezTo>
                  <a:cubicBezTo>
                    <a:pt x="5" y="40"/>
                    <a:pt x="4"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4" name="Freeform 469">
              <a:extLst>
                <a:ext uri="{FF2B5EF4-FFF2-40B4-BE49-F238E27FC236}">
                  <a16:creationId xmlns:a16="http://schemas.microsoft.com/office/drawing/2014/main" id="{3D4BB021-9A20-D55C-A1BC-5FE0AB7DE2D0}"/>
                </a:ext>
              </a:extLst>
            </p:cNvPr>
            <p:cNvSpPr>
              <a:spLocks/>
            </p:cNvSpPr>
            <p:nvPr/>
          </p:nvSpPr>
          <p:spPr bwMode="auto">
            <a:xfrm>
              <a:off x="2004" y="5753"/>
              <a:ext cx="95" cy="55"/>
            </a:xfrm>
            <a:custGeom>
              <a:avLst/>
              <a:gdLst>
                <a:gd name="T0" fmla="*/ 3 w 31"/>
                <a:gd name="T1" fmla="*/ 18 h 18"/>
                <a:gd name="T2" fmla="*/ 0 w 31"/>
                <a:gd name="T3" fmla="*/ 14 h 18"/>
                <a:gd name="T4" fmla="*/ 3 w 31"/>
                <a:gd name="T5" fmla="*/ 11 h 18"/>
                <a:gd name="T6" fmla="*/ 25 w 31"/>
                <a:gd name="T7" fmla="*/ 1 h 18"/>
                <a:gd name="T8" fmla="*/ 30 w 31"/>
                <a:gd name="T9" fmla="*/ 1 h 18"/>
                <a:gd name="T10" fmla="*/ 30 w 31"/>
                <a:gd name="T11" fmla="*/ 6 h 18"/>
                <a:gd name="T12" fmla="*/ 3 w 31"/>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 y="18"/>
                  </a:moveTo>
                  <a:cubicBezTo>
                    <a:pt x="1" y="18"/>
                    <a:pt x="0" y="16"/>
                    <a:pt x="0" y="14"/>
                  </a:cubicBezTo>
                  <a:cubicBezTo>
                    <a:pt x="0" y="12"/>
                    <a:pt x="1" y="11"/>
                    <a:pt x="3" y="11"/>
                  </a:cubicBezTo>
                  <a:cubicBezTo>
                    <a:pt x="3" y="11"/>
                    <a:pt x="16" y="10"/>
                    <a:pt x="25" y="1"/>
                  </a:cubicBezTo>
                  <a:cubicBezTo>
                    <a:pt x="26" y="0"/>
                    <a:pt x="28" y="0"/>
                    <a:pt x="30" y="1"/>
                  </a:cubicBezTo>
                  <a:cubicBezTo>
                    <a:pt x="31" y="3"/>
                    <a:pt x="31" y="5"/>
                    <a:pt x="30" y="6"/>
                  </a:cubicBezTo>
                  <a:cubicBezTo>
                    <a:pt x="19" y="17"/>
                    <a:pt x="4"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5" name="Freeform 470">
              <a:extLst>
                <a:ext uri="{FF2B5EF4-FFF2-40B4-BE49-F238E27FC236}">
                  <a16:creationId xmlns:a16="http://schemas.microsoft.com/office/drawing/2014/main" id="{AA18F0FA-0169-B4FE-EAAD-E1CC89267222}"/>
                </a:ext>
              </a:extLst>
            </p:cNvPr>
            <p:cNvSpPr>
              <a:spLocks noEditPoints="1"/>
            </p:cNvSpPr>
            <p:nvPr/>
          </p:nvSpPr>
          <p:spPr bwMode="auto">
            <a:xfrm>
              <a:off x="1991" y="5774"/>
              <a:ext cx="43" cy="43"/>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76" name="Group 473" title="Customer Care Male icon">
            <a:extLst>
              <a:ext uri="{FF2B5EF4-FFF2-40B4-BE49-F238E27FC236}">
                <a16:creationId xmlns:a16="http://schemas.microsoft.com/office/drawing/2014/main" id="{17564708-549E-12AE-2EC0-272D77968D04}"/>
              </a:ext>
            </a:extLst>
          </p:cNvPr>
          <p:cNvGrpSpPr>
            <a:grpSpLocks noChangeAspect="1"/>
          </p:cNvGrpSpPr>
          <p:nvPr/>
        </p:nvGrpSpPr>
        <p:grpSpPr bwMode="auto">
          <a:xfrm>
            <a:off x="1644415" y="3407557"/>
            <a:ext cx="823039" cy="925109"/>
            <a:chOff x="2689" y="5575"/>
            <a:chExt cx="508" cy="571"/>
          </a:xfrm>
          <a:solidFill>
            <a:schemeClr val="accent1"/>
          </a:solidFill>
        </p:grpSpPr>
        <p:sp>
          <p:nvSpPr>
            <p:cNvPr id="77" name="Freeform 474">
              <a:extLst>
                <a:ext uri="{FF2B5EF4-FFF2-40B4-BE49-F238E27FC236}">
                  <a16:creationId xmlns:a16="http://schemas.microsoft.com/office/drawing/2014/main" id="{F3B34E41-DE61-4760-1B29-CB5B6F95B750}"/>
                </a:ext>
              </a:extLst>
            </p:cNvPr>
            <p:cNvSpPr>
              <a:spLocks noEditPoints="1"/>
            </p:cNvSpPr>
            <p:nvPr/>
          </p:nvSpPr>
          <p:spPr bwMode="auto">
            <a:xfrm>
              <a:off x="2832" y="5637"/>
              <a:ext cx="225" cy="224"/>
            </a:xfrm>
            <a:custGeom>
              <a:avLst/>
              <a:gdLst>
                <a:gd name="T0" fmla="*/ 38 w 76"/>
                <a:gd name="T1" fmla="*/ 75 h 75"/>
                <a:gd name="T2" fmla="*/ 8 w 76"/>
                <a:gd name="T3" fmla="*/ 46 h 75"/>
                <a:gd name="T4" fmla="*/ 0 w 76"/>
                <a:gd name="T5" fmla="*/ 31 h 75"/>
                <a:gd name="T6" fmla="*/ 11 w 76"/>
                <a:gd name="T7" fmla="*/ 17 h 75"/>
                <a:gd name="T8" fmla="*/ 42 w 76"/>
                <a:gd name="T9" fmla="*/ 1 h 75"/>
                <a:gd name="T10" fmla="*/ 45 w 76"/>
                <a:gd name="T11" fmla="*/ 0 h 75"/>
                <a:gd name="T12" fmla="*/ 48 w 76"/>
                <a:gd name="T13" fmla="*/ 2 h 75"/>
                <a:gd name="T14" fmla="*/ 65 w 76"/>
                <a:gd name="T15" fmla="*/ 17 h 75"/>
                <a:gd name="T16" fmla="*/ 76 w 76"/>
                <a:gd name="T17" fmla="*/ 31 h 75"/>
                <a:gd name="T18" fmla="*/ 68 w 76"/>
                <a:gd name="T19" fmla="*/ 46 h 75"/>
                <a:gd name="T20" fmla="*/ 38 w 76"/>
                <a:gd name="T21" fmla="*/ 75 h 75"/>
                <a:gd name="T22" fmla="*/ 12 w 76"/>
                <a:gd name="T23" fmla="*/ 41 h 75"/>
                <a:gd name="T24" fmla="*/ 14 w 76"/>
                <a:gd name="T25" fmla="*/ 43 h 75"/>
                <a:gd name="T26" fmla="*/ 38 w 76"/>
                <a:gd name="T27" fmla="*/ 68 h 75"/>
                <a:gd name="T28" fmla="*/ 62 w 76"/>
                <a:gd name="T29" fmla="*/ 43 h 75"/>
                <a:gd name="T30" fmla="*/ 64 w 76"/>
                <a:gd name="T31" fmla="*/ 41 h 75"/>
                <a:gd name="T32" fmla="*/ 69 w 76"/>
                <a:gd name="T33" fmla="*/ 31 h 75"/>
                <a:gd name="T34" fmla="*/ 65 w 76"/>
                <a:gd name="T35" fmla="*/ 24 h 75"/>
                <a:gd name="T36" fmla="*/ 44 w 76"/>
                <a:gd name="T37" fmla="*/ 9 h 75"/>
                <a:gd name="T38" fmla="*/ 11 w 76"/>
                <a:gd name="T39" fmla="*/ 24 h 75"/>
                <a:gd name="T40" fmla="*/ 7 w 76"/>
                <a:gd name="T41" fmla="*/ 31 h 75"/>
                <a:gd name="T42" fmla="*/ 12 w 76"/>
                <a:gd name="T43" fmla="*/ 41 h 75"/>
                <a:gd name="T44" fmla="*/ 12 w 76"/>
                <a:gd name="T45" fmla="*/ 41 h 75"/>
                <a:gd name="T46" fmla="*/ 12 w 76"/>
                <a:gd name="T47" fmla="*/ 41 h 75"/>
                <a:gd name="T48" fmla="*/ 65 w 76"/>
                <a:gd name="T49" fmla="*/ 41 h 75"/>
                <a:gd name="T50" fmla="*/ 65 w 76"/>
                <a:gd name="T51" fmla="*/ 41 h 75"/>
                <a:gd name="T52" fmla="*/ 65 w 76"/>
                <a:gd name="T53" fmla="*/ 41 h 75"/>
                <a:gd name="T54" fmla="*/ 11 w 76"/>
                <a:gd name="T55" fmla="*/ 41 h 75"/>
                <a:gd name="T56" fmla="*/ 11 w 76"/>
                <a:gd name="T57" fmla="*/ 41 h 75"/>
                <a:gd name="T58" fmla="*/ 11 w 76"/>
                <a:gd name="T59" fmla="*/ 41 h 75"/>
                <a:gd name="T60" fmla="*/ 65 w 76"/>
                <a:gd name="T61" fmla="*/ 41 h 75"/>
                <a:gd name="T62" fmla="*/ 65 w 76"/>
                <a:gd name="T63" fmla="*/ 41 h 75"/>
                <a:gd name="T64" fmla="*/ 65 w 76"/>
                <a:gd name="T65" fmla="*/ 41 h 75"/>
                <a:gd name="T66" fmla="*/ 11 w 76"/>
                <a:gd name="T67" fmla="*/ 41 h 75"/>
                <a:gd name="T68" fmla="*/ 11 w 76"/>
                <a:gd name="T69" fmla="*/ 41 h 75"/>
                <a:gd name="T70" fmla="*/ 11 w 76"/>
                <a:gd name="T7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75">
                  <a:moveTo>
                    <a:pt x="38" y="75"/>
                  </a:moveTo>
                  <a:cubicBezTo>
                    <a:pt x="26" y="75"/>
                    <a:pt x="14" y="64"/>
                    <a:pt x="8" y="46"/>
                  </a:cubicBezTo>
                  <a:cubicBezTo>
                    <a:pt x="4" y="43"/>
                    <a:pt x="0" y="36"/>
                    <a:pt x="0" y="31"/>
                  </a:cubicBezTo>
                  <a:cubicBezTo>
                    <a:pt x="0" y="22"/>
                    <a:pt x="4" y="17"/>
                    <a:pt x="11" y="17"/>
                  </a:cubicBezTo>
                  <a:cubicBezTo>
                    <a:pt x="29" y="17"/>
                    <a:pt x="42" y="1"/>
                    <a:pt x="42" y="1"/>
                  </a:cubicBezTo>
                  <a:cubicBezTo>
                    <a:pt x="43" y="0"/>
                    <a:pt x="44" y="0"/>
                    <a:pt x="45" y="0"/>
                  </a:cubicBezTo>
                  <a:cubicBezTo>
                    <a:pt x="46" y="0"/>
                    <a:pt x="47" y="1"/>
                    <a:pt x="48" y="2"/>
                  </a:cubicBezTo>
                  <a:cubicBezTo>
                    <a:pt x="48" y="2"/>
                    <a:pt x="54" y="17"/>
                    <a:pt x="65" y="17"/>
                  </a:cubicBezTo>
                  <a:cubicBezTo>
                    <a:pt x="72" y="17"/>
                    <a:pt x="76" y="22"/>
                    <a:pt x="76" y="31"/>
                  </a:cubicBezTo>
                  <a:cubicBezTo>
                    <a:pt x="76" y="36"/>
                    <a:pt x="72" y="43"/>
                    <a:pt x="68" y="46"/>
                  </a:cubicBezTo>
                  <a:cubicBezTo>
                    <a:pt x="62" y="64"/>
                    <a:pt x="50" y="75"/>
                    <a:pt x="38" y="75"/>
                  </a:cubicBezTo>
                  <a:close/>
                  <a:moveTo>
                    <a:pt x="12" y="41"/>
                  </a:moveTo>
                  <a:cubicBezTo>
                    <a:pt x="13" y="42"/>
                    <a:pt x="13" y="42"/>
                    <a:pt x="14" y="43"/>
                  </a:cubicBezTo>
                  <a:cubicBezTo>
                    <a:pt x="19" y="58"/>
                    <a:pt x="29" y="68"/>
                    <a:pt x="38" y="68"/>
                  </a:cubicBezTo>
                  <a:cubicBezTo>
                    <a:pt x="47" y="68"/>
                    <a:pt x="57" y="58"/>
                    <a:pt x="62" y="43"/>
                  </a:cubicBezTo>
                  <a:cubicBezTo>
                    <a:pt x="62" y="42"/>
                    <a:pt x="63" y="42"/>
                    <a:pt x="64" y="41"/>
                  </a:cubicBezTo>
                  <a:cubicBezTo>
                    <a:pt x="65" y="40"/>
                    <a:pt x="69" y="35"/>
                    <a:pt x="69" y="31"/>
                  </a:cubicBezTo>
                  <a:cubicBezTo>
                    <a:pt x="69" y="25"/>
                    <a:pt x="68" y="24"/>
                    <a:pt x="65" y="24"/>
                  </a:cubicBezTo>
                  <a:cubicBezTo>
                    <a:pt x="54" y="24"/>
                    <a:pt x="47" y="15"/>
                    <a:pt x="44" y="9"/>
                  </a:cubicBezTo>
                  <a:cubicBezTo>
                    <a:pt x="38" y="15"/>
                    <a:pt x="26" y="24"/>
                    <a:pt x="11" y="24"/>
                  </a:cubicBezTo>
                  <a:cubicBezTo>
                    <a:pt x="8" y="24"/>
                    <a:pt x="7" y="25"/>
                    <a:pt x="7" y="31"/>
                  </a:cubicBezTo>
                  <a:cubicBezTo>
                    <a:pt x="7" y="35"/>
                    <a:pt x="11" y="40"/>
                    <a:pt x="12" y="41"/>
                  </a:cubicBezTo>
                  <a:close/>
                  <a:moveTo>
                    <a:pt x="12" y="41"/>
                  </a:moveTo>
                  <a:cubicBezTo>
                    <a:pt x="12" y="41"/>
                    <a:pt x="12" y="41"/>
                    <a:pt x="12" y="41"/>
                  </a:cubicBezTo>
                  <a:close/>
                  <a:moveTo>
                    <a:pt x="65" y="41"/>
                  </a:moveTo>
                  <a:cubicBezTo>
                    <a:pt x="65" y="41"/>
                    <a:pt x="65" y="41"/>
                    <a:pt x="65" y="41"/>
                  </a:cubicBezTo>
                  <a:cubicBezTo>
                    <a:pt x="65" y="41"/>
                    <a:pt x="65" y="41"/>
                    <a:pt x="65" y="41"/>
                  </a:cubicBezTo>
                  <a:close/>
                  <a:moveTo>
                    <a:pt x="11" y="41"/>
                  </a:moveTo>
                  <a:cubicBezTo>
                    <a:pt x="11" y="41"/>
                    <a:pt x="11" y="41"/>
                    <a:pt x="11" y="41"/>
                  </a:cubicBezTo>
                  <a:cubicBezTo>
                    <a:pt x="11" y="41"/>
                    <a:pt x="11" y="41"/>
                    <a:pt x="11" y="41"/>
                  </a:cubicBezTo>
                  <a:close/>
                  <a:moveTo>
                    <a:pt x="65" y="41"/>
                  </a:moveTo>
                  <a:cubicBezTo>
                    <a:pt x="65" y="41"/>
                    <a:pt x="65" y="41"/>
                    <a:pt x="65" y="41"/>
                  </a:cubicBezTo>
                  <a:cubicBezTo>
                    <a:pt x="65" y="41"/>
                    <a:pt x="65" y="41"/>
                    <a:pt x="65" y="41"/>
                  </a:cubicBezTo>
                  <a:close/>
                  <a:moveTo>
                    <a:pt x="11" y="41"/>
                  </a:moveTo>
                  <a:cubicBezTo>
                    <a:pt x="11" y="41"/>
                    <a:pt x="11" y="41"/>
                    <a:pt x="11" y="41"/>
                  </a:cubicBezTo>
                  <a:cubicBezTo>
                    <a:pt x="11" y="41"/>
                    <a:pt x="11" y="41"/>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8" name="Freeform 475">
              <a:extLst>
                <a:ext uri="{FF2B5EF4-FFF2-40B4-BE49-F238E27FC236}">
                  <a16:creationId xmlns:a16="http://schemas.microsoft.com/office/drawing/2014/main" id="{87FEC64D-A8A0-0C62-1AFA-74A46C2B0B96}"/>
                </a:ext>
              </a:extLst>
            </p:cNvPr>
            <p:cNvSpPr>
              <a:spLocks/>
            </p:cNvSpPr>
            <p:nvPr/>
          </p:nvSpPr>
          <p:spPr bwMode="auto">
            <a:xfrm>
              <a:off x="2832" y="5575"/>
              <a:ext cx="225" cy="143"/>
            </a:xfrm>
            <a:custGeom>
              <a:avLst/>
              <a:gdLst>
                <a:gd name="T0" fmla="*/ 72 w 76"/>
                <a:gd name="T1" fmla="*/ 48 h 48"/>
                <a:gd name="T2" fmla="*/ 69 w 76"/>
                <a:gd name="T3" fmla="*/ 45 h 48"/>
                <a:gd name="T4" fmla="*/ 38 w 76"/>
                <a:gd name="T5" fmla="*/ 7 h 48"/>
                <a:gd name="T6" fmla="*/ 7 w 76"/>
                <a:gd name="T7" fmla="*/ 45 h 48"/>
                <a:gd name="T8" fmla="*/ 4 w 76"/>
                <a:gd name="T9" fmla="*/ 48 h 48"/>
                <a:gd name="T10" fmla="*/ 0 w 76"/>
                <a:gd name="T11" fmla="*/ 45 h 48"/>
                <a:gd name="T12" fmla="*/ 38 w 76"/>
                <a:gd name="T13" fmla="*/ 0 h 48"/>
                <a:gd name="T14" fmla="*/ 76 w 76"/>
                <a:gd name="T15" fmla="*/ 45 h 48"/>
                <a:gd name="T16" fmla="*/ 72 w 76"/>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48">
                  <a:moveTo>
                    <a:pt x="72" y="48"/>
                  </a:moveTo>
                  <a:cubicBezTo>
                    <a:pt x="70" y="48"/>
                    <a:pt x="69" y="47"/>
                    <a:pt x="69" y="45"/>
                  </a:cubicBezTo>
                  <a:cubicBezTo>
                    <a:pt x="69" y="34"/>
                    <a:pt x="66" y="7"/>
                    <a:pt x="38" y="7"/>
                  </a:cubicBezTo>
                  <a:cubicBezTo>
                    <a:pt x="10" y="7"/>
                    <a:pt x="7" y="34"/>
                    <a:pt x="7" y="45"/>
                  </a:cubicBezTo>
                  <a:cubicBezTo>
                    <a:pt x="7" y="47"/>
                    <a:pt x="6" y="48"/>
                    <a:pt x="4" y="48"/>
                  </a:cubicBezTo>
                  <a:cubicBezTo>
                    <a:pt x="2" y="48"/>
                    <a:pt x="0" y="47"/>
                    <a:pt x="0" y="45"/>
                  </a:cubicBezTo>
                  <a:cubicBezTo>
                    <a:pt x="0" y="17"/>
                    <a:pt x="14" y="0"/>
                    <a:pt x="38" y="0"/>
                  </a:cubicBezTo>
                  <a:cubicBezTo>
                    <a:pt x="62" y="0"/>
                    <a:pt x="76" y="17"/>
                    <a:pt x="76" y="45"/>
                  </a:cubicBezTo>
                  <a:cubicBezTo>
                    <a:pt x="76" y="47"/>
                    <a:pt x="74" y="48"/>
                    <a:pt x="7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9" name="Freeform 476">
              <a:extLst>
                <a:ext uri="{FF2B5EF4-FFF2-40B4-BE49-F238E27FC236}">
                  <a16:creationId xmlns:a16="http://schemas.microsoft.com/office/drawing/2014/main" id="{A7567E1B-4E12-DD5D-CF43-DF011C7BF5E2}"/>
                </a:ext>
              </a:extLst>
            </p:cNvPr>
            <p:cNvSpPr>
              <a:spLocks/>
            </p:cNvSpPr>
            <p:nvPr/>
          </p:nvSpPr>
          <p:spPr bwMode="auto">
            <a:xfrm>
              <a:off x="2689" y="5869"/>
              <a:ext cx="508" cy="277"/>
            </a:xfrm>
            <a:custGeom>
              <a:avLst/>
              <a:gdLst>
                <a:gd name="T0" fmla="*/ 86 w 171"/>
                <a:gd name="T1" fmla="*/ 93 h 93"/>
                <a:gd name="T2" fmla="*/ 29 w 171"/>
                <a:gd name="T3" fmla="*/ 83 h 93"/>
                <a:gd name="T4" fmla="*/ 0 w 171"/>
                <a:gd name="T5" fmla="*/ 66 h 93"/>
                <a:gd name="T6" fmla="*/ 58 w 171"/>
                <a:gd name="T7" fmla="*/ 0 h 93"/>
                <a:gd name="T8" fmla="*/ 60 w 171"/>
                <a:gd name="T9" fmla="*/ 7 h 93"/>
                <a:gd name="T10" fmla="*/ 7 w 171"/>
                <a:gd name="T11" fmla="*/ 66 h 93"/>
                <a:gd name="T12" fmla="*/ 31 w 171"/>
                <a:gd name="T13" fmla="*/ 76 h 93"/>
                <a:gd name="T14" fmla="*/ 34 w 171"/>
                <a:gd name="T15" fmla="*/ 77 h 93"/>
                <a:gd name="T16" fmla="*/ 86 w 171"/>
                <a:gd name="T17" fmla="*/ 86 h 93"/>
                <a:gd name="T18" fmla="*/ 137 w 171"/>
                <a:gd name="T19" fmla="*/ 77 h 93"/>
                <a:gd name="T20" fmla="*/ 139 w 171"/>
                <a:gd name="T21" fmla="*/ 76 h 93"/>
                <a:gd name="T22" fmla="*/ 165 w 171"/>
                <a:gd name="T23" fmla="*/ 66 h 93"/>
                <a:gd name="T24" fmla="*/ 112 w 171"/>
                <a:gd name="T25" fmla="*/ 7 h 93"/>
                <a:gd name="T26" fmla="*/ 114 w 171"/>
                <a:gd name="T27" fmla="*/ 0 h 93"/>
                <a:gd name="T28" fmla="*/ 171 w 171"/>
                <a:gd name="T29" fmla="*/ 66 h 93"/>
                <a:gd name="T30" fmla="*/ 141 w 171"/>
                <a:gd name="T31" fmla="*/ 83 h 93"/>
                <a:gd name="T32" fmla="*/ 86 w 171"/>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 h="93">
                  <a:moveTo>
                    <a:pt x="86" y="93"/>
                  </a:moveTo>
                  <a:cubicBezTo>
                    <a:pt x="72" y="93"/>
                    <a:pt x="39" y="92"/>
                    <a:pt x="29" y="83"/>
                  </a:cubicBezTo>
                  <a:cubicBezTo>
                    <a:pt x="21" y="82"/>
                    <a:pt x="0" y="80"/>
                    <a:pt x="0" y="66"/>
                  </a:cubicBezTo>
                  <a:cubicBezTo>
                    <a:pt x="0" y="41"/>
                    <a:pt x="15" y="10"/>
                    <a:pt x="58" y="0"/>
                  </a:cubicBezTo>
                  <a:cubicBezTo>
                    <a:pt x="60" y="7"/>
                    <a:pt x="60" y="7"/>
                    <a:pt x="60" y="7"/>
                  </a:cubicBezTo>
                  <a:cubicBezTo>
                    <a:pt x="21" y="15"/>
                    <a:pt x="7" y="44"/>
                    <a:pt x="7" y="66"/>
                  </a:cubicBezTo>
                  <a:cubicBezTo>
                    <a:pt x="7" y="71"/>
                    <a:pt x="15" y="75"/>
                    <a:pt x="31" y="76"/>
                  </a:cubicBezTo>
                  <a:cubicBezTo>
                    <a:pt x="32" y="76"/>
                    <a:pt x="33" y="77"/>
                    <a:pt x="34" y="77"/>
                  </a:cubicBezTo>
                  <a:cubicBezTo>
                    <a:pt x="38" y="83"/>
                    <a:pt x="63" y="86"/>
                    <a:pt x="86" y="86"/>
                  </a:cubicBezTo>
                  <a:cubicBezTo>
                    <a:pt x="108" y="86"/>
                    <a:pt x="133" y="83"/>
                    <a:pt x="137" y="77"/>
                  </a:cubicBezTo>
                  <a:cubicBezTo>
                    <a:pt x="137" y="77"/>
                    <a:pt x="138" y="76"/>
                    <a:pt x="139" y="76"/>
                  </a:cubicBezTo>
                  <a:cubicBezTo>
                    <a:pt x="156" y="75"/>
                    <a:pt x="165" y="71"/>
                    <a:pt x="165" y="66"/>
                  </a:cubicBezTo>
                  <a:cubicBezTo>
                    <a:pt x="165" y="44"/>
                    <a:pt x="151" y="15"/>
                    <a:pt x="112" y="7"/>
                  </a:cubicBezTo>
                  <a:cubicBezTo>
                    <a:pt x="114" y="0"/>
                    <a:pt x="114" y="0"/>
                    <a:pt x="114" y="0"/>
                  </a:cubicBezTo>
                  <a:cubicBezTo>
                    <a:pt x="156" y="10"/>
                    <a:pt x="171" y="41"/>
                    <a:pt x="171" y="66"/>
                  </a:cubicBezTo>
                  <a:cubicBezTo>
                    <a:pt x="171" y="80"/>
                    <a:pt x="150" y="82"/>
                    <a:pt x="141" y="83"/>
                  </a:cubicBezTo>
                  <a:cubicBezTo>
                    <a:pt x="132" y="92"/>
                    <a:pt x="100" y="93"/>
                    <a:pt x="8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0" name="Freeform 477">
              <a:extLst>
                <a:ext uri="{FF2B5EF4-FFF2-40B4-BE49-F238E27FC236}">
                  <a16:creationId xmlns:a16="http://schemas.microsoft.com/office/drawing/2014/main" id="{085BFD59-9639-372D-9B54-1D988ACC3F19}"/>
                </a:ext>
              </a:extLst>
            </p:cNvPr>
            <p:cNvSpPr>
              <a:spLocks/>
            </p:cNvSpPr>
            <p:nvPr/>
          </p:nvSpPr>
          <p:spPr bwMode="auto">
            <a:xfrm>
              <a:off x="2772" y="5982"/>
              <a:ext cx="21" cy="134"/>
            </a:xfrm>
            <a:custGeom>
              <a:avLst/>
              <a:gdLst>
                <a:gd name="T0" fmla="*/ 3 w 7"/>
                <a:gd name="T1" fmla="*/ 45 h 45"/>
                <a:gd name="T2" fmla="*/ 0 w 7"/>
                <a:gd name="T3" fmla="*/ 41 h 45"/>
                <a:gd name="T4" fmla="*/ 0 w 7"/>
                <a:gd name="T5" fmla="*/ 4 h 45"/>
                <a:gd name="T6" fmla="*/ 3 w 7"/>
                <a:gd name="T7" fmla="*/ 0 h 45"/>
                <a:gd name="T8" fmla="*/ 7 w 7"/>
                <a:gd name="T9" fmla="*/ 4 h 45"/>
                <a:gd name="T10" fmla="*/ 7 w 7"/>
                <a:gd name="T11" fmla="*/ 41 h 45"/>
                <a:gd name="T12" fmla="*/ 3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3" y="45"/>
                  </a:moveTo>
                  <a:cubicBezTo>
                    <a:pt x="1" y="45"/>
                    <a:pt x="0" y="43"/>
                    <a:pt x="0" y="41"/>
                  </a:cubicBezTo>
                  <a:cubicBezTo>
                    <a:pt x="0" y="4"/>
                    <a:pt x="0" y="4"/>
                    <a:pt x="0" y="4"/>
                  </a:cubicBezTo>
                  <a:cubicBezTo>
                    <a:pt x="0" y="2"/>
                    <a:pt x="1" y="0"/>
                    <a:pt x="3" y="0"/>
                  </a:cubicBezTo>
                  <a:cubicBezTo>
                    <a:pt x="5" y="0"/>
                    <a:pt x="7" y="2"/>
                    <a:pt x="7" y="4"/>
                  </a:cubicBezTo>
                  <a:cubicBezTo>
                    <a:pt x="7" y="41"/>
                    <a:pt x="7" y="41"/>
                    <a:pt x="7" y="41"/>
                  </a:cubicBezTo>
                  <a:cubicBezTo>
                    <a:pt x="7" y="43"/>
                    <a:pt x="5" y="45"/>
                    <a:pt x="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1" name="Freeform 478">
              <a:extLst>
                <a:ext uri="{FF2B5EF4-FFF2-40B4-BE49-F238E27FC236}">
                  <a16:creationId xmlns:a16="http://schemas.microsoft.com/office/drawing/2014/main" id="{BEFFDFF6-3EB3-9C7D-547D-452F8DA2C03F}"/>
                </a:ext>
              </a:extLst>
            </p:cNvPr>
            <p:cNvSpPr>
              <a:spLocks/>
            </p:cNvSpPr>
            <p:nvPr/>
          </p:nvSpPr>
          <p:spPr bwMode="auto">
            <a:xfrm>
              <a:off x="3096" y="5982"/>
              <a:ext cx="21" cy="134"/>
            </a:xfrm>
            <a:custGeom>
              <a:avLst/>
              <a:gdLst>
                <a:gd name="T0" fmla="*/ 4 w 7"/>
                <a:gd name="T1" fmla="*/ 45 h 45"/>
                <a:gd name="T2" fmla="*/ 0 w 7"/>
                <a:gd name="T3" fmla="*/ 41 h 45"/>
                <a:gd name="T4" fmla="*/ 0 w 7"/>
                <a:gd name="T5" fmla="*/ 4 h 45"/>
                <a:gd name="T6" fmla="*/ 4 w 7"/>
                <a:gd name="T7" fmla="*/ 0 h 45"/>
                <a:gd name="T8" fmla="*/ 7 w 7"/>
                <a:gd name="T9" fmla="*/ 4 h 45"/>
                <a:gd name="T10" fmla="*/ 7 w 7"/>
                <a:gd name="T11" fmla="*/ 41 h 45"/>
                <a:gd name="T12" fmla="*/ 4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4" y="45"/>
                  </a:moveTo>
                  <a:cubicBezTo>
                    <a:pt x="2" y="45"/>
                    <a:pt x="0" y="43"/>
                    <a:pt x="0" y="41"/>
                  </a:cubicBezTo>
                  <a:cubicBezTo>
                    <a:pt x="0" y="4"/>
                    <a:pt x="0" y="4"/>
                    <a:pt x="0" y="4"/>
                  </a:cubicBezTo>
                  <a:cubicBezTo>
                    <a:pt x="0" y="2"/>
                    <a:pt x="2" y="0"/>
                    <a:pt x="4" y="0"/>
                  </a:cubicBezTo>
                  <a:cubicBezTo>
                    <a:pt x="6" y="0"/>
                    <a:pt x="7" y="2"/>
                    <a:pt x="7" y="4"/>
                  </a:cubicBezTo>
                  <a:cubicBezTo>
                    <a:pt x="7" y="41"/>
                    <a:pt x="7" y="41"/>
                    <a:pt x="7" y="41"/>
                  </a:cubicBezTo>
                  <a:cubicBezTo>
                    <a:pt x="7" y="43"/>
                    <a:pt x="6" y="45"/>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2" name="Freeform 479">
              <a:extLst>
                <a:ext uri="{FF2B5EF4-FFF2-40B4-BE49-F238E27FC236}">
                  <a16:creationId xmlns:a16="http://schemas.microsoft.com/office/drawing/2014/main" id="{7C88F917-A85E-9B7D-72F8-C71FCD042DC1}"/>
                </a:ext>
              </a:extLst>
            </p:cNvPr>
            <p:cNvSpPr>
              <a:spLocks noEditPoints="1"/>
            </p:cNvSpPr>
            <p:nvPr/>
          </p:nvSpPr>
          <p:spPr bwMode="auto">
            <a:xfrm>
              <a:off x="2852" y="5840"/>
              <a:ext cx="185" cy="125"/>
            </a:xfrm>
            <a:custGeom>
              <a:avLst/>
              <a:gdLst>
                <a:gd name="T0" fmla="*/ 49 w 62"/>
                <a:gd name="T1" fmla="*/ 42 h 42"/>
                <a:gd name="T2" fmla="*/ 46 w 62"/>
                <a:gd name="T3" fmla="*/ 40 h 42"/>
                <a:gd name="T4" fmla="*/ 31 w 62"/>
                <a:gd name="T5" fmla="*/ 23 h 42"/>
                <a:gd name="T6" fmla="*/ 16 w 62"/>
                <a:gd name="T7" fmla="*/ 40 h 42"/>
                <a:gd name="T8" fmla="*/ 13 w 62"/>
                <a:gd name="T9" fmla="*/ 42 h 42"/>
                <a:gd name="T10" fmla="*/ 10 w 62"/>
                <a:gd name="T11" fmla="*/ 39 h 42"/>
                <a:gd name="T12" fmla="*/ 0 w 62"/>
                <a:gd name="T13" fmla="*/ 12 h 42"/>
                <a:gd name="T14" fmla="*/ 0 w 62"/>
                <a:gd name="T15" fmla="*/ 9 h 42"/>
                <a:gd name="T16" fmla="*/ 4 w 62"/>
                <a:gd name="T17" fmla="*/ 2 h 42"/>
                <a:gd name="T18" fmla="*/ 6 w 62"/>
                <a:gd name="T19" fmla="*/ 0 h 42"/>
                <a:gd name="T20" fmla="*/ 9 w 62"/>
                <a:gd name="T21" fmla="*/ 1 h 42"/>
                <a:gd name="T22" fmla="*/ 31 w 62"/>
                <a:gd name="T23" fmla="*/ 13 h 42"/>
                <a:gd name="T24" fmla="*/ 53 w 62"/>
                <a:gd name="T25" fmla="*/ 1 h 42"/>
                <a:gd name="T26" fmla="*/ 56 w 62"/>
                <a:gd name="T27" fmla="*/ 0 h 42"/>
                <a:gd name="T28" fmla="*/ 58 w 62"/>
                <a:gd name="T29" fmla="*/ 2 h 42"/>
                <a:gd name="T30" fmla="*/ 61 w 62"/>
                <a:gd name="T31" fmla="*/ 9 h 42"/>
                <a:gd name="T32" fmla="*/ 62 w 62"/>
                <a:gd name="T33" fmla="*/ 12 h 42"/>
                <a:gd name="T34" fmla="*/ 52 w 62"/>
                <a:gd name="T35" fmla="*/ 39 h 42"/>
                <a:gd name="T36" fmla="*/ 50 w 62"/>
                <a:gd name="T37" fmla="*/ 42 h 42"/>
                <a:gd name="T38" fmla="*/ 49 w 62"/>
                <a:gd name="T39" fmla="*/ 42 h 42"/>
                <a:gd name="T40" fmla="*/ 36 w 62"/>
                <a:gd name="T41" fmla="*/ 18 h 42"/>
                <a:gd name="T42" fmla="*/ 48 w 62"/>
                <a:gd name="T43" fmla="*/ 31 h 42"/>
                <a:gd name="T44" fmla="*/ 55 w 62"/>
                <a:gd name="T45" fmla="*/ 11 h 42"/>
                <a:gd name="T46" fmla="*/ 53 w 62"/>
                <a:gd name="T47" fmla="*/ 9 h 42"/>
                <a:gd name="T48" fmla="*/ 36 w 62"/>
                <a:gd name="T49" fmla="*/ 18 h 42"/>
                <a:gd name="T50" fmla="*/ 7 w 62"/>
                <a:gd name="T51" fmla="*/ 11 h 42"/>
                <a:gd name="T52" fmla="*/ 15 w 62"/>
                <a:gd name="T53" fmla="*/ 31 h 42"/>
                <a:gd name="T54" fmla="*/ 26 w 62"/>
                <a:gd name="T55" fmla="*/ 18 h 42"/>
                <a:gd name="T56" fmla="*/ 8 w 62"/>
                <a:gd name="T57" fmla="*/ 9 h 42"/>
                <a:gd name="T58" fmla="*/ 7 w 62"/>
                <a:gd name="T5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 h="42">
                  <a:moveTo>
                    <a:pt x="49" y="42"/>
                  </a:moveTo>
                  <a:cubicBezTo>
                    <a:pt x="48" y="42"/>
                    <a:pt x="47" y="41"/>
                    <a:pt x="46" y="40"/>
                  </a:cubicBezTo>
                  <a:cubicBezTo>
                    <a:pt x="31" y="23"/>
                    <a:pt x="31" y="23"/>
                    <a:pt x="31" y="23"/>
                  </a:cubicBezTo>
                  <a:cubicBezTo>
                    <a:pt x="16" y="40"/>
                    <a:pt x="16" y="40"/>
                    <a:pt x="16" y="40"/>
                  </a:cubicBezTo>
                  <a:cubicBezTo>
                    <a:pt x="15" y="41"/>
                    <a:pt x="14" y="42"/>
                    <a:pt x="13" y="42"/>
                  </a:cubicBezTo>
                  <a:cubicBezTo>
                    <a:pt x="12" y="41"/>
                    <a:pt x="11" y="41"/>
                    <a:pt x="10" y="39"/>
                  </a:cubicBezTo>
                  <a:cubicBezTo>
                    <a:pt x="0" y="12"/>
                    <a:pt x="0" y="12"/>
                    <a:pt x="0" y="12"/>
                  </a:cubicBezTo>
                  <a:cubicBezTo>
                    <a:pt x="0" y="11"/>
                    <a:pt x="0" y="10"/>
                    <a:pt x="0" y="9"/>
                  </a:cubicBezTo>
                  <a:cubicBezTo>
                    <a:pt x="4" y="2"/>
                    <a:pt x="4" y="2"/>
                    <a:pt x="4" y="2"/>
                  </a:cubicBezTo>
                  <a:cubicBezTo>
                    <a:pt x="4" y="1"/>
                    <a:pt x="5" y="1"/>
                    <a:pt x="6" y="0"/>
                  </a:cubicBezTo>
                  <a:cubicBezTo>
                    <a:pt x="7" y="0"/>
                    <a:pt x="8" y="0"/>
                    <a:pt x="9" y="1"/>
                  </a:cubicBezTo>
                  <a:cubicBezTo>
                    <a:pt x="31" y="13"/>
                    <a:pt x="31" y="13"/>
                    <a:pt x="31" y="13"/>
                  </a:cubicBezTo>
                  <a:cubicBezTo>
                    <a:pt x="53" y="1"/>
                    <a:pt x="53" y="1"/>
                    <a:pt x="53" y="1"/>
                  </a:cubicBezTo>
                  <a:cubicBezTo>
                    <a:pt x="54" y="0"/>
                    <a:pt x="55" y="0"/>
                    <a:pt x="56" y="0"/>
                  </a:cubicBezTo>
                  <a:cubicBezTo>
                    <a:pt x="57" y="1"/>
                    <a:pt x="58" y="1"/>
                    <a:pt x="58" y="2"/>
                  </a:cubicBezTo>
                  <a:cubicBezTo>
                    <a:pt x="61" y="9"/>
                    <a:pt x="61" y="9"/>
                    <a:pt x="61" y="9"/>
                  </a:cubicBezTo>
                  <a:cubicBezTo>
                    <a:pt x="62" y="10"/>
                    <a:pt x="62" y="11"/>
                    <a:pt x="62" y="12"/>
                  </a:cubicBezTo>
                  <a:cubicBezTo>
                    <a:pt x="52" y="39"/>
                    <a:pt x="52" y="39"/>
                    <a:pt x="52" y="39"/>
                  </a:cubicBezTo>
                  <a:cubicBezTo>
                    <a:pt x="52" y="41"/>
                    <a:pt x="51" y="41"/>
                    <a:pt x="50" y="42"/>
                  </a:cubicBezTo>
                  <a:cubicBezTo>
                    <a:pt x="49" y="42"/>
                    <a:pt x="49" y="42"/>
                    <a:pt x="49" y="42"/>
                  </a:cubicBezTo>
                  <a:close/>
                  <a:moveTo>
                    <a:pt x="36" y="18"/>
                  </a:moveTo>
                  <a:cubicBezTo>
                    <a:pt x="48" y="31"/>
                    <a:pt x="48" y="31"/>
                    <a:pt x="48" y="31"/>
                  </a:cubicBezTo>
                  <a:cubicBezTo>
                    <a:pt x="55" y="11"/>
                    <a:pt x="55" y="11"/>
                    <a:pt x="55" y="11"/>
                  </a:cubicBezTo>
                  <a:cubicBezTo>
                    <a:pt x="53" y="9"/>
                    <a:pt x="53" y="9"/>
                    <a:pt x="53" y="9"/>
                  </a:cubicBezTo>
                  <a:lnTo>
                    <a:pt x="36" y="18"/>
                  </a:lnTo>
                  <a:close/>
                  <a:moveTo>
                    <a:pt x="7" y="11"/>
                  </a:moveTo>
                  <a:cubicBezTo>
                    <a:pt x="15" y="31"/>
                    <a:pt x="15" y="31"/>
                    <a:pt x="15" y="31"/>
                  </a:cubicBezTo>
                  <a:cubicBezTo>
                    <a:pt x="26" y="18"/>
                    <a:pt x="26" y="18"/>
                    <a:pt x="26" y="18"/>
                  </a:cubicBezTo>
                  <a:cubicBezTo>
                    <a:pt x="8" y="9"/>
                    <a:pt x="8" y="9"/>
                    <a:pt x="8" y="9"/>
                  </a:cubicBezTo>
                  <a:lnTo>
                    <a:pt x="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3" name="Freeform 480">
              <a:extLst>
                <a:ext uri="{FF2B5EF4-FFF2-40B4-BE49-F238E27FC236}">
                  <a16:creationId xmlns:a16="http://schemas.microsoft.com/office/drawing/2014/main" id="{400C0692-CBB4-A20D-CB71-8DD9EEBED90B}"/>
                </a:ext>
              </a:extLst>
            </p:cNvPr>
            <p:cNvSpPr>
              <a:spLocks/>
            </p:cNvSpPr>
            <p:nvPr/>
          </p:nvSpPr>
          <p:spPr bwMode="auto">
            <a:xfrm>
              <a:off x="2867" y="5801"/>
              <a:ext cx="27" cy="62"/>
            </a:xfrm>
            <a:custGeom>
              <a:avLst/>
              <a:gdLst>
                <a:gd name="T0" fmla="*/ 4 w 9"/>
                <a:gd name="T1" fmla="*/ 21 h 21"/>
                <a:gd name="T2" fmla="*/ 3 w 9"/>
                <a:gd name="T3" fmla="*/ 21 h 21"/>
                <a:gd name="T4" fmla="*/ 1 w 9"/>
                <a:gd name="T5" fmla="*/ 17 h 21"/>
                <a:gd name="T6" fmla="*/ 2 w 9"/>
                <a:gd name="T7" fmla="*/ 10 h 21"/>
                <a:gd name="T8" fmla="*/ 2 w 9"/>
                <a:gd name="T9" fmla="*/ 3 h 21"/>
                <a:gd name="T10" fmla="*/ 5 w 9"/>
                <a:gd name="T11" fmla="*/ 0 h 21"/>
                <a:gd name="T12" fmla="*/ 9 w 9"/>
                <a:gd name="T13" fmla="*/ 3 h 21"/>
                <a:gd name="T14" fmla="*/ 9 w 9"/>
                <a:gd name="T15" fmla="*/ 10 h 21"/>
                <a:gd name="T16" fmla="*/ 7 w 9"/>
                <a:gd name="T17" fmla="*/ 19 h 21"/>
                <a:gd name="T18" fmla="*/ 4 w 9"/>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4" y="21"/>
                  </a:moveTo>
                  <a:cubicBezTo>
                    <a:pt x="4" y="21"/>
                    <a:pt x="3" y="21"/>
                    <a:pt x="3" y="21"/>
                  </a:cubicBezTo>
                  <a:cubicBezTo>
                    <a:pt x="1" y="20"/>
                    <a:pt x="0" y="18"/>
                    <a:pt x="1" y="17"/>
                  </a:cubicBezTo>
                  <a:cubicBezTo>
                    <a:pt x="2" y="14"/>
                    <a:pt x="2" y="12"/>
                    <a:pt x="2" y="10"/>
                  </a:cubicBezTo>
                  <a:cubicBezTo>
                    <a:pt x="2" y="3"/>
                    <a:pt x="2" y="3"/>
                    <a:pt x="2" y="3"/>
                  </a:cubicBezTo>
                  <a:cubicBezTo>
                    <a:pt x="2" y="1"/>
                    <a:pt x="3" y="0"/>
                    <a:pt x="5" y="0"/>
                  </a:cubicBezTo>
                  <a:cubicBezTo>
                    <a:pt x="7" y="0"/>
                    <a:pt x="9" y="1"/>
                    <a:pt x="9" y="3"/>
                  </a:cubicBezTo>
                  <a:cubicBezTo>
                    <a:pt x="9" y="10"/>
                    <a:pt x="9" y="10"/>
                    <a:pt x="9" y="10"/>
                  </a:cubicBezTo>
                  <a:cubicBezTo>
                    <a:pt x="9" y="13"/>
                    <a:pt x="8" y="16"/>
                    <a:pt x="7" y="19"/>
                  </a:cubicBezTo>
                  <a:cubicBezTo>
                    <a:pt x="7" y="20"/>
                    <a:pt x="5" y="21"/>
                    <a:pt x="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4" name="Freeform 481">
              <a:extLst>
                <a:ext uri="{FF2B5EF4-FFF2-40B4-BE49-F238E27FC236}">
                  <a16:creationId xmlns:a16="http://schemas.microsoft.com/office/drawing/2014/main" id="{C74879C5-4F05-F722-E38F-163E2B896D3E}"/>
                </a:ext>
              </a:extLst>
            </p:cNvPr>
            <p:cNvSpPr>
              <a:spLocks/>
            </p:cNvSpPr>
            <p:nvPr/>
          </p:nvSpPr>
          <p:spPr bwMode="auto">
            <a:xfrm>
              <a:off x="2995" y="5801"/>
              <a:ext cx="27" cy="62"/>
            </a:xfrm>
            <a:custGeom>
              <a:avLst/>
              <a:gdLst>
                <a:gd name="T0" fmla="*/ 5 w 9"/>
                <a:gd name="T1" fmla="*/ 21 h 21"/>
                <a:gd name="T2" fmla="*/ 2 w 9"/>
                <a:gd name="T3" fmla="*/ 19 h 21"/>
                <a:gd name="T4" fmla="*/ 0 w 9"/>
                <a:gd name="T5" fmla="*/ 10 h 21"/>
                <a:gd name="T6" fmla="*/ 0 w 9"/>
                <a:gd name="T7" fmla="*/ 3 h 21"/>
                <a:gd name="T8" fmla="*/ 3 w 9"/>
                <a:gd name="T9" fmla="*/ 0 h 21"/>
                <a:gd name="T10" fmla="*/ 7 w 9"/>
                <a:gd name="T11" fmla="*/ 3 h 21"/>
                <a:gd name="T12" fmla="*/ 7 w 9"/>
                <a:gd name="T13" fmla="*/ 10 h 21"/>
                <a:gd name="T14" fmla="*/ 8 w 9"/>
                <a:gd name="T15" fmla="*/ 17 h 21"/>
                <a:gd name="T16" fmla="*/ 6 w 9"/>
                <a:gd name="T17" fmla="*/ 21 h 21"/>
                <a:gd name="T18" fmla="*/ 5 w 9"/>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5" y="21"/>
                  </a:moveTo>
                  <a:cubicBezTo>
                    <a:pt x="4" y="21"/>
                    <a:pt x="2" y="20"/>
                    <a:pt x="2" y="19"/>
                  </a:cubicBezTo>
                  <a:cubicBezTo>
                    <a:pt x="1" y="16"/>
                    <a:pt x="0" y="13"/>
                    <a:pt x="0" y="10"/>
                  </a:cubicBezTo>
                  <a:cubicBezTo>
                    <a:pt x="0" y="3"/>
                    <a:pt x="0" y="3"/>
                    <a:pt x="0" y="3"/>
                  </a:cubicBezTo>
                  <a:cubicBezTo>
                    <a:pt x="0" y="1"/>
                    <a:pt x="2" y="0"/>
                    <a:pt x="3" y="0"/>
                  </a:cubicBezTo>
                  <a:cubicBezTo>
                    <a:pt x="5" y="0"/>
                    <a:pt x="7" y="1"/>
                    <a:pt x="7" y="3"/>
                  </a:cubicBezTo>
                  <a:cubicBezTo>
                    <a:pt x="7" y="10"/>
                    <a:pt x="7" y="10"/>
                    <a:pt x="7" y="10"/>
                  </a:cubicBezTo>
                  <a:cubicBezTo>
                    <a:pt x="7" y="12"/>
                    <a:pt x="7" y="14"/>
                    <a:pt x="8" y="17"/>
                  </a:cubicBezTo>
                  <a:cubicBezTo>
                    <a:pt x="9" y="18"/>
                    <a:pt x="8" y="20"/>
                    <a:pt x="6" y="21"/>
                  </a:cubicBezTo>
                  <a:cubicBezTo>
                    <a:pt x="6" y="21"/>
                    <a:pt x="5"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5" name="Freeform 482">
              <a:extLst>
                <a:ext uri="{FF2B5EF4-FFF2-40B4-BE49-F238E27FC236}">
                  <a16:creationId xmlns:a16="http://schemas.microsoft.com/office/drawing/2014/main" id="{390635C1-8D8B-0997-42BC-9384A83938C6}"/>
                </a:ext>
              </a:extLst>
            </p:cNvPr>
            <p:cNvSpPr>
              <a:spLocks/>
            </p:cNvSpPr>
            <p:nvPr/>
          </p:nvSpPr>
          <p:spPr bwMode="auto">
            <a:xfrm>
              <a:off x="2944" y="5759"/>
              <a:ext cx="93" cy="51"/>
            </a:xfrm>
            <a:custGeom>
              <a:avLst/>
              <a:gdLst>
                <a:gd name="T0" fmla="*/ 3 w 31"/>
                <a:gd name="T1" fmla="*/ 17 h 17"/>
                <a:gd name="T2" fmla="*/ 0 w 31"/>
                <a:gd name="T3" fmla="*/ 14 h 17"/>
                <a:gd name="T4" fmla="*/ 3 w 31"/>
                <a:gd name="T5" fmla="*/ 10 h 17"/>
                <a:gd name="T6" fmla="*/ 25 w 31"/>
                <a:gd name="T7" fmla="*/ 1 h 17"/>
                <a:gd name="T8" fmla="*/ 30 w 31"/>
                <a:gd name="T9" fmla="*/ 1 h 17"/>
                <a:gd name="T10" fmla="*/ 30 w 31"/>
                <a:gd name="T11" fmla="*/ 6 h 17"/>
                <a:gd name="T12" fmla="*/ 3 w 3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3" y="17"/>
                  </a:moveTo>
                  <a:cubicBezTo>
                    <a:pt x="1" y="17"/>
                    <a:pt x="0" y="16"/>
                    <a:pt x="0" y="14"/>
                  </a:cubicBezTo>
                  <a:cubicBezTo>
                    <a:pt x="0" y="12"/>
                    <a:pt x="1" y="10"/>
                    <a:pt x="3" y="10"/>
                  </a:cubicBezTo>
                  <a:cubicBezTo>
                    <a:pt x="4" y="10"/>
                    <a:pt x="16" y="10"/>
                    <a:pt x="25" y="1"/>
                  </a:cubicBezTo>
                  <a:cubicBezTo>
                    <a:pt x="26" y="0"/>
                    <a:pt x="28" y="0"/>
                    <a:pt x="30" y="1"/>
                  </a:cubicBezTo>
                  <a:cubicBezTo>
                    <a:pt x="31" y="2"/>
                    <a:pt x="31" y="4"/>
                    <a:pt x="30" y="6"/>
                  </a:cubicBezTo>
                  <a:cubicBezTo>
                    <a:pt x="19" y="17"/>
                    <a:pt x="4" y="17"/>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6" name="Freeform 483">
              <a:extLst>
                <a:ext uri="{FF2B5EF4-FFF2-40B4-BE49-F238E27FC236}">
                  <a16:creationId xmlns:a16="http://schemas.microsoft.com/office/drawing/2014/main" id="{F8064F7A-7C4D-A089-9E9B-000050DB81C4}"/>
                </a:ext>
              </a:extLst>
            </p:cNvPr>
            <p:cNvSpPr>
              <a:spLocks noEditPoints="1"/>
            </p:cNvSpPr>
            <p:nvPr/>
          </p:nvSpPr>
          <p:spPr bwMode="auto">
            <a:xfrm>
              <a:off x="2933" y="5780"/>
              <a:ext cx="41" cy="39"/>
            </a:xfrm>
            <a:custGeom>
              <a:avLst/>
              <a:gdLst>
                <a:gd name="T0" fmla="*/ 7 w 14"/>
                <a:gd name="T1" fmla="*/ 13 h 13"/>
                <a:gd name="T2" fmla="*/ 0 w 14"/>
                <a:gd name="T3" fmla="*/ 7 h 13"/>
                <a:gd name="T4" fmla="*/ 7 w 14"/>
                <a:gd name="T5" fmla="*/ 0 h 13"/>
                <a:gd name="T6" fmla="*/ 14 w 14"/>
                <a:gd name="T7" fmla="*/ 7 h 13"/>
                <a:gd name="T8" fmla="*/ 7 w 14"/>
                <a:gd name="T9" fmla="*/ 13 h 13"/>
                <a:gd name="T10" fmla="*/ 7 w 14"/>
                <a:gd name="T11" fmla="*/ 7 h 13"/>
                <a:gd name="T12" fmla="*/ 7 w 14"/>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7" y="13"/>
                  </a:moveTo>
                  <a:cubicBezTo>
                    <a:pt x="4" y="13"/>
                    <a:pt x="0" y="10"/>
                    <a:pt x="0" y="7"/>
                  </a:cubicBezTo>
                  <a:cubicBezTo>
                    <a:pt x="0" y="3"/>
                    <a:pt x="4" y="0"/>
                    <a:pt x="7" y="0"/>
                  </a:cubicBezTo>
                  <a:cubicBezTo>
                    <a:pt x="11" y="0"/>
                    <a:pt x="14" y="3"/>
                    <a:pt x="14" y="7"/>
                  </a:cubicBezTo>
                  <a:cubicBezTo>
                    <a:pt x="14" y="10"/>
                    <a:pt x="11" y="13"/>
                    <a:pt x="7" y="13"/>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7" name="Freeform 484">
              <a:extLst>
                <a:ext uri="{FF2B5EF4-FFF2-40B4-BE49-F238E27FC236}">
                  <a16:creationId xmlns:a16="http://schemas.microsoft.com/office/drawing/2014/main" id="{6B76F7CB-538A-6515-2589-8CBCFDCC682A}"/>
                </a:ext>
              </a:extLst>
            </p:cNvPr>
            <p:cNvSpPr>
              <a:spLocks/>
            </p:cNvSpPr>
            <p:nvPr/>
          </p:nvSpPr>
          <p:spPr bwMode="auto">
            <a:xfrm>
              <a:off x="2933" y="5881"/>
              <a:ext cx="20" cy="265"/>
            </a:xfrm>
            <a:custGeom>
              <a:avLst/>
              <a:gdLst>
                <a:gd name="T0" fmla="*/ 4 w 7"/>
                <a:gd name="T1" fmla="*/ 89 h 89"/>
                <a:gd name="T2" fmla="*/ 0 w 7"/>
                <a:gd name="T3" fmla="*/ 86 h 89"/>
                <a:gd name="T4" fmla="*/ 0 w 7"/>
                <a:gd name="T5" fmla="*/ 3 h 89"/>
                <a:gd name="T6" fmla="*/ 4 w 7"/>
                <a:gd name="T7" fmla="*/ 0 h 89"/>
                <a:gd name="T8" fmla="*/ 7 w 7"/>
                <a:gd name="T9" fmla="*/ 3 h 89"/>
                <a:gd name="T10" fmla="*/ 7 w 7"/>
                <a:gd name="T11" fmla="*/ 86 h 89"/>
                <a:gd name="T12" fmla="*/ 4 w 7"/>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7" h="89">
                  <a:moveTo>
                    <a:pt x="4" y="89"/>
                  </a:moveTo>
                  <a:cubicBezTo>
                    <a:pt x="2" y="89"/>
                    <a:pt x="0" y="87"/>
                    <a:pt x="0" y="86"/>
                  </a:cubicBezTo>
                  <a:cubicBezTo>
                    <a:pt x="0" y="3"/>
                    <a:pt x="0" y="3"/>
                    <a:pt x="0" y="3"/>
                  </a:cubicBezTo>
                  <a:cubicBezTo>
                    <a:pt x="0" y="2"/>
                    <a:pt x="2" y="0"/>
                    <a:pt x="4" y="0"/>
                  </a:cubicBezTo>
                  <a:cubicBezTo>
                    <a:pt x="6" y="0"/>
                    <a:pt x="7" y="2"/>
                    <a:pt x="7" y="3"/>
                  </a:cubicBezTo>
                  <a:cubicBezTo>
                    <a:pt x="7" y="86"/>
                    <a:pt x="7" y="86"/>
                    <a:pt x="7" y="86"/>
                  </a:cubicBezTo>
                  <a:cubicBezTo>
                    <a:pt x="7" y="87"/>
                    <a:pt x="6" y="89"/>
                    <a:pt x="4"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88" name="Group 4" title="Home icon">
            <a:extLst>
              <a:ext uri="{FF2B5EF4-FFF2-40B4-BE49-F238E27FC236}">
                <a16:creationId xmlns:a16="http://schemas.microsoft.com/office/drawing/2014/main" id="{4F9E11E9-466B-E599-CFDB-6425419DA21F}"/>
              </a:ext>
            </a:extLst>
          </p:cNvPr>
          <p:cNvGrpSpPr>
            <a:grpSpLocks noChangeAspect="1"/>
          </p:cNvGrpSpPr>
          <p:nvPr/>
        </p:nvGrpSpPr>
        <p:grpSpPr bwMode="auto">
          <a:xfrm>
            <a:off x="1570354" y="1355962"/>
            <a:ext cx="863365" cy="847268"/>
            <a:chOff x="738" y="1344"/>
            <a:chExt cx="590" cy="579"/>
          </a:xfrm>
          <a:solidFill>
            <a:schemeClr val="accent1"/>
          </a:solidFill>
        </p:grpSpPr>
        <p:sp>
          <p:nvSpPr>
            <p:cNvPr id="89" name="Freeform 5">
              <a:extLst>
                <a:ext uri="{FF2B5EF4-FFF2-40B4-BE49-F238E27FC236}">
                  <a16:creationId xmlns:a16="http://schemas.microsoft.com/office/drawing/2014/main" id="{6E553236-B9E3-3110-FE53-64300D71A42F}"/>
                </a:ext>
              </a:extLst>
            </p:cNvPr>
            <p:cNvSpPr>
              <a:spLocks/>
            </p:cNvSpPr>
            <p:nvPr/>
          </p:nvSpPr>
          <p:spPr bwMode="auto">
            <a:xfrm>
              <a:off x="738" y="1344"/>
              <a:ext cx="590" cy="306"/>
            </a:xfrm>
            <a:custGeom>
              <a:avLst/>
              <a:gdLst>
                <a:gd name="T0" fmla="*/ 191 w 195"/>
                <a:gd name="T1" fmla="*/ 101 h 101"/>
                <a:gd name="T2" fmla="*/ 189 w 195"/>
                <a:gd name="T3" fmla="*/ 100 h 101"/>
                <a:gd name="T4" fmla="*/ 98 w 195"/>
                <a:gd name="T5" fmla="*/ 9 h 101"/>
                <a:gd name="T6" fmla="*/ 7 w 195"/>
                <a:gd name="T7" fmla="*/ 100 h 101"/>
                <a:gd name="T8" fmla="*/ 1 w 195"/>
                <a:gd name="T9" fmla="*/ 100 h 101"/>
                <a:gd name="T10" fmla="*/ 1 w 195"/>
                <a:gd name="T11" fmla="*/ 95 h 101"/>
                <a:gd name="T12" fmla="*/ 95 w 195"/>
                <a:gd name="T13" fmla="*/ 1 h 101"/>
                <a:gd name="T14" fmla="*/ 100 w 195"/>
                <a:gd name="T15" fmla="*/ 1 h 101"/>
                <a:gd name="T16" fmla="*/ 194 w 195"/>
                <a:gd name="T17" fmla="*/ 95 h 101"/>
                <a:gd name="T18" fmla="*/ 194 w 195"/>
                <a:gd name="T19" fmla="*/ 100 h 101"/>
                <a:gd name="T20" fmla="*/ 191 w 195"/>
                <a:gd name="T21"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01">
                  <a:moveTo>
                    <a:pt x="191" y="101"/>
                  </a:moveTo>
                  <a:cubicBezTo>
                    <a:pt x="190" y="101"/>
                    <a:pt x="189" y="101"/>
                    <a:pt x="189" y="100"/>
                  </a:cubicBezTo>
                  <a:cubicBezTo>
                    <a:pt x="98" y="9"/>
                    <a:pt x="98" y="9"/>
                    <a:pt x="98" y="9"/>
                  </a:cubicBezTo>
                  <a:cubicBezTo>
                    <a:pt x="7" y="100"/>
                    <a:pt x="7" y="100"/>
                    <a:pt x="7" y="100"/>
                  </a:cubicBezTo>
                  <a:cubicBezTo>
                    <a:pt x="5" y="101"/>
                    <a:pt x="3" y="101"/>
                    <a:pt x="1" y="100"/>
                  </a:cubicBezTo>
                  <a:cubicBezTo>
                    <a:pt x="0" y="98"/>
                    <a:pt x="0" y="96"/>
                    <a:pt x="1" y="95"/>
                  </a:cubicBezTo>
                  <a:cubicBezTo>
                    <a:pt x="95" y="1"/>
                    <a:pt x="95" y="1"/>
                    <a:pt x="95" y="1"/>
                  </a:cubicBezTo>
                  <a:cubicBezTo>
                    <a:pt x="97" y="0"/>
                    <a:pt x="99" y="0"/>
                    <a:pt x="100" y="1"/>
                  </a:cubicBezTo>
                  <a:cubicBezTo>
                    <a:pt x="194" y="95"/>
                    <a:pt x="194" y="95"/>
                    <a:pt x="194" y="95"/>
                  </a:cubicBezTo>
                  <a:cubicBezTo>
                    <a:pt x="195" y="96"/>
                    <a:pt x="195" y="98"/>
                    <a:pt x="194" y="100"/>
                  </a:cubicBezTo>
                  <a:cubicBezTo>
                    <a:pt x="193" y="101"/>
                    <a:pt x="192" y="101"/>
                    <a:pt x="19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0" name="Freeform 6">
              <a:extLst>
                <a:ext uri="{FF2B5EF4-FFF2-40B4-BE49-F238E27FC236}">
                  <a16:creationId xmlns:a16="http://schemas.microsoft.com/office/drawing/2014/main" id="{6B1D566E-F7CD-C892-2812-B382F0E2FE42}"/>
                </a:ext>
              </a:extLst>
            </p:cNvPr>
            <p:cNvSpPr>
              <a:spLocks/>
            </p:cNvSpPr>
            <p:nvPr/>
          </p:nvSpPr>
          <p:spPr bwMode="auto">
            <a:xfrm>
              <a:off x="780" y="1638"/>
              <a:ext cx="506" cy="285"/>
            </a:xfrm>
            <a:custGeom>
              <a:avLst/>
              <a:gdLst>
                <a:gd name="T0" fmla="*/ 163 w 167"/>
                <a:gd name="T1" fmla="*/ 94 h 94"/>
                <a:gd name="T2" fmla="*/ 101 w 167"/>
                <a:gd name="T3" fmla="*/ 94 h 94"/>
                <a:gd name="T4" fmla="*/ 97 w 167"/>
                <a:gd name="T5" fmla="*/ 90 h 94"/>
                <a:gd name="T6" fmla="*/ 97 w 167"/>
                <a:gd name="T7" fmla="*/ 39 h 94"/>
                <a:gd name="T8" fmla="*/ 70 w 167"/>
                <a:gd name="T9" fmla="*/ 39 h 94"/>
                <a:gd name="T10" fmla="*/ 70 w 167"/>
                <a:gd name="T11" fmla="*/ 90 h 94"/>
                <a:gd name="T12" fmla="*/ 66 w 167"/>
                <a:gd name="T13" fmla="*/ 94 h 94"/>
                <a:gd name="T14" fmla="*/ 4 w 167"/>
                <a:gd name="T15" fmla="*/ 94 h 94"/>
                <a:gd name="T16" fmla="*/ 0 w 167"/>
                <a:gd name="T17" fmla="*/ 90 h 94"/>
                <a:gd name="T18" fmla="*/ 0 w 167"/>
                <a:gd name="T19" fmla="*/ 4 h 94"/>
                <a:gd name="T20" fmla="*/ 4 w 167"/>
                <a:gd name="T21" fmla="*/ 0 h 94"/>
                <a:gd name="T22" fmla="*/ 8 w 167"/>
                <a:gd name="T23" fmla="*/ 4 h 94"/>
                <a:gd name="T24" fmla="*/ 8 w 167"/>
                <a:gd name="T25" fmla="*/ 87 h 94"/>
                <a:gd name="T26" fmla="*/ 63 w 167"/>
                <a:gd name="T27" fmla="*/ 87 h 94"/>
                <a:gd name="T28" fmla="*/ 63 w 167"/>
                <a:gd name="T29" fmla="*/ 35 h 94"/>
                <a:gd name="T30" fmla="*/ 66 w 167"/>
                <a:gd name="T31" fmla="*/ 31 h 94"/>
                <a:gd name="T32" fmla="*/ 101 w 167"/>
                <a:gd name="T33" fmla="*/ 31 h 94"/>
                <a:gd name="T34" fmla="*/ 105 w 167"/>
                <a:gd name="T35" fmla="*/ 35 h 94"/>
                <a:gd name="T36" fmla="*/ 105 w 167"/>
                <a:gd name="T37" fmla="*/ 87 h 94"/>
                <a:gd name="T38" fmla="*/ 160 w 167"/>
                <a:gd name="T39" fmla="*/ 87 h 94"/>
                <a:gd name="T40" fmla="*/ 160 w 167"/>
                <a:gd name="T41" fmla="*/ 4 h 94"/>
                <a:gd name="T42" fmla="*/ 163 w 167"/>
                <a:gd name="T43" fmla="*/ 0 h 94"/>
                <a:gd name="T44" fmla="*/ 167 w 167"/>
                <a:gd name="T45" fmla="*/ 4 h 94"/>
                <a:gd name="T46" fmla="*/ 167 w 167"/>
                <a:gd name="T47" fmla="*/ 90 h 94"/>
                <a:gd name="T48" fmla="*/ 163 w 167"/>
                <a:gd name="T49"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94">
                  <a:moveTo>
                    <a:pt x="163" y="94"/>
                  </a:moveTo>
                  <a:cubicBezTo>
                    <a:pt x="101" y="94"/>
                    <a:pt x="101" y="94"/>
                    <a:pt x="101" y="94"/>
                  </a:cubicBezTo>
                  <a:cubicBezTo>
                    <a:pt x="99" y="94"/>
                    <a:pt x="97" y="93"/>
                    <a:pt x="97" y="90"/>
                  </a:cubicBezTo>
                  <a:cubicBezTo>
                    <a:pt x="97" y="39"/>
                    <a:pt x="97" y="39"/>
                    <a:pt x="97" y="39"/>
                  </a:cubicBezTo>
                  <a:cubicBezTo>
                    <a:pt x="70" y="39"/>
                    <a:pt x="70" y="39"/>
                    <a:pt x="70" y="39"/>
                  </a:cubicBezTo>
                  <a:cubicBezTo>
                    <a:pt x="70" y="90"/>
                    <a:pt x="70" y="90"/>
                    <a:pt x="70" y="90"/>
                  </a:cubicBezTo>
                  <a:cubicBezTo>
                    <a:pt x="70" y="93"/>
                    <a:pt x="68" y="94"/>
                    <a:pt x="66" y="94"/>
                  </a:cubicBezTo>
                  <a:cubicBezTo>
                    <a:pt x="4" y="94"/>
                    <a:pt x="4" y="94"/>
                    <a:pt x="4" y="94"/>
                  </a:cubicBezTo>
                  <a:cubicBezTo>
                    <a:pt x="2" y="94"/>
                    <a:pt x="0" y="93"/>
                    <a:pt x="0" y="90"/>
                  </a:cubicBezTo>
                  <a:cubicBezTo>
                    <a:pt x="0" y="4"/>
                    <a:pt x="0" y="4"/>
                    <a:pt x="0" y="4"/>
                  </a:cubicBezTo>
                  <a:cubicBezTo>
                    <a:pt x="0" y="2"/>
                    <a:pt x="2" y="0"/>
                    <a:pt x="4" y="0"/>
                  </a:cubicBezTo>
                  <a:cubicBezTo>
                    <a:pt x="6" y="0"/>
                    <a:pt x="8" y="2"/>
                    <a:pt x="8" y="4"/>
                  </a:cubicBezTo>
                  <a:cubicBezTo>
                    <a:pt x="8" y="87"/>
                    <a:pt x="8" y="87"/>
                    <a:pt x="8" y="87"/>
                  </a:cubicBezTo>
                  <a:cubicBezTo>
                    <a:pt x="63" y="87"/>
                    <a:pt x="63" y="87"/>
                    <a:pt x="63" y="87"/>
                  </a:cubicBezTo>
                  <a:cubicBezTo>
                    <a:pt x="63" y="35"/>
                    <a:pt x="63" y="35"/>
                    <a:pt x="63" y="35"/>
                  </a:cubicBezTo>
                  <a:cubicBezTo>
                    <a:pt x="63" y="33"/>
                    <a:pt x="64" y="31"/>
                    <a:pt x="66" y="31"/>
                  </a:cubicBezTo>
                  <a:cubicBezTo>
                    <a:pt x="101" y="31"/>
                    <a:pt x="101" y="31"/>
                    <a:pt x="101" y="31"/>
                  </a:cubicBezTo>
                  <a:cubicBezTo>
                    <a:pt x="103" y="31"/>
                    <a:pt x="105" y="33"/>
                    <a:pt x="105" y="35"/>
                  </a:cubicBezTo>
                  <a:cubicBezTo>
                    <a:pt x="105" y="87"/>
                    <a:pt x="105" y="87"/>
                    <a:pt x="105" y="87"/>
                  </a:cubicBezTo>
                  <a:cubicBezTo>
                    <a:pt x="160" y="87"/>
                    <a:pt x="160" y="87"/>
                    <a:pt x="160" y="87"/>
                  </a:cubicBezTo>
                  <a:cubicBezTo>
                    <a:pt x="160" y="4"/>
                    <a:pt x="160" y="4"/>
                    <a:pt x="160" y="4"/>
                  </a:cubicBezTo>
                  <a:cubicBezTo>
                    <a:pt x="160" y="2"/>
                    <a:pt x="161" y="0"/>
                    <a:pt x="163" y="0"/>
                  </a:cubicBezTo>
                  <a:cubicBezTo>
                    <a:pt x="165" y="0"/>
                    <a:pt x="167" y="2"/>
                    <a:pt x="167" y="4"/>
                  </a:cubicBezTo>
                  <a:cubicBezTo>
                    <a:pt x="167" y="90"/>
                    <a:pt x="167" y="90"/>
                    <a:pt x="167" y="90"/>
                  </a:cubicBezTo>
                  <a:cubicBezTo>
                    <a:pt x="167" y="93"/>
                    <a:pt x="165" y="94"/>
                    <a:pt x="163"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1" name="Freeform 7">
              <a:extLst>
                <a:ext uri="{FF2B5EF4-FFF2-40B4-BE49-F238E27FC236}">
                  <a16:creationId xmlns:a16="http://schemas.microsoft.com/office/drawing/2014/main" id="{C2405411-84F3-E935-C099-7254899D66C2}"/>
                </a:ext>
              </a:extLst>
            </p:cNvPr>
            <p:cNvSpPr>
              <a:spLocks/>
            </p:cNvSpPr>
            <p:nvPr/>
          </p:nvSpPr>
          <p:spPr bwMode="auto">
            <a:xfrm>
              <a:off x="1180" y="1395"/>
              <a:ext cx="106" cy="161"/>
            </a:xfrm>
            <a:custGeom>
              <a:avLst/>
              <a:gdLst>
                <a:gd name="T0" fmla="*/ 31 w 35"/>
                <a:gd name="T1" fmla="*/ 53 h 53"/>
                <a:gd name="T2" fmla="*/ 28 w 35"/>
                <a:gd name="T3" fmla="*/ 49 h 53"/>
                <a:gd name="T4" fmla="*/ 28 w 35"/>
                <a:gd name="T5" fmla="*/ 8 h 53"/>
                <a:gd name="T6" fmla="*/ 7 w 35"/>
                <a:gd name="T7" fmla="*/ 8 h 53"/>
                <a:gd name="T8" fmla="*/ 7 w 35"/>
                <a:gd name="T9" fmla="*/ 21 h 53"/>
                <a:gd name="T10" fmla="*/ 4 w 35"/>
                <a:gd name="T11" fmla="*/ 25 h 53"/>
                <a:gd name="T12" fmla="*/ 0 w 35"/>
                <a:gd name="T13" fmla="*/ 21 h 53"/>
                <a:gd name="T14" fmla="*/ 0 w 35"/>
                <a:gd name="T15" fmla="*/ 4 h 53"/>
                <a:gd name="T16" fmla="*/ 4 w 35"/>
                <a:gd name="T17" fmla="*/ 0 h 53"/>
                <a:gd name="T18" fmla="*/ 31 w 35"/>
                <a:gd name="T19" fmla="*/ 0 h 53"/>
                <a:gd name="T20" fmla="*/ 35 w 35"/>
                <a:gd name="T21" fmla="*/ 4 h 53"/>
                <a:gd name="T22" fmla="*/ 35 w 35"/>
                <a:gd name="T23" fmla="*/ 49 h 53"/>
                <a:gd name="T24" fmla="*/ 31 w 35"/>
                <a:gd name="T2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53">
                  <a:moveTo>
                    <a:pt x="31" y="53"/>
                  </a:moveTo>
                  <a:cubicBezTo>
                    <a:pt x="29" y="53"/>
                    <a:pt x="28" y="51"/>
                    <a:pt x="28" y="49"/>
                  </a:cubicBezTo>
                  <a:cubicBezTo>
                    <a:pt x="28" y="8"/>
                    <a:pt x="28" y="8"/>
                    <a:pt x="28" y="8"/>
                  </a:cubicBezTo>
                  <a:cubicBezTo>
                    <a:pt x="7" y="8"/>
                    <a:pt x="7" y="8"/>
                    <a:pt x="7" y="8"/>
                  </a:cubicBezTo>
                  <a:cubicBezTo>
                    <a:pt x="7" y="21"/>
                    <a:pt x="7" y="21"/>
                    <a:pt x="7" y="21"/>
                  </a:cubicBezTo>
                  <a:cubicBezTo>
                    <a:pt x="7" y="23"/>
                    <a:pt x="6" y="25"/>
                    <a:pt x="4" y="25"/>
                  </a:cubicBezTo>
                  <a:cubicBezTo>
                    <a:pt x="2" y="25"/>
                    <a:pt x="0" y="23"/>
                    <a:pt x="0" y="21"/>
                  </a:cubicBezTo>
                  <a:cubicBezTo>
                    <a:pt x="0" y="4"/>
                    <a:pt x="0" y="4"/>
                    <a:pt x="0" y="4"/>
                  </a:cubicBezTo>
                  <a:cubicBezTo>
                    <a:pt x="0" y="2"/>
                    <a:pt x="2" y="0"/>
                    <a:pt x="4" y="0"/>
                  </a:cubicBezTo>
                  <a:cubicBezTo>
                    <a:pt x="31" y="0"/>
                    <a:pt x="31" y="0"/>
                    <a:pt x="31" y="0"/>
                  </a:cubicBezTo>
                  <a:cubicBezTo>
                    <a:pt x="33" y="0"/>
                    <a:pt x="35" y="2"/>
                    <a:pt x="35" y="4"/>
                  </a:cubicBezTo>
                  <a:cubicBezTo>
                    <a:pt x="35" y="49"/>
                    <a:pt x="35" y="49"/>
                    <a:pt x="35" y="49"/>
                  </a:cubicBezTo>
                  <a:cubicBezTo>
                    <a:pt x="35" y="51"/>
                    <a:pt x="33" y="53"/>
                    <a:pt x="3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92" name="Group 411" title="Users icon">
            <a:extLst>
              <a:ext uri="{FF2B5EF4-FFF2-40B4-BE49-F238E27FC236}">
                <a16:creationId xmlns:a16="http://schemas.microsoft.com/office/drawing/2014/main" id="{EF6D931E-1AFB-DEE7-2174-BB485752CDDE}"/>
              </a:ext>
            </a:extLst>
          </p:cNvPr>
          <p:cNvGrpSpPr>
            <a:grpSpLocks noChangeAspect="1"/>
          </p:cNvGrpSpPr>
          <p:nvPr/>
        </p:nvGrpSpPr>
        <p:grpSpPr bwMode="auto">
          <a:xfrm>
            <a:off x="6879368" y="3437576"/>
            <a:ext cx="1156586" cy="862656"/>
            <a:chOff x="8324" y="4558"/>
            <a:chExt cx="665" cy="496"/>
          </a:xfrm>
          <a:solidFill>
            <a:schemeClr val="accent1"/>
          </a:solidFill>
        </p:grpSpPr>
        <p:sp>
          <p:nvSpPr>
            <p:cNvPr id="93" name="Freeform 412">
              <a:extLst>
                <a:ext uri="{FF2B5EF4-FFF2-40B4-BE49-F238E27FC236}">
                  <a16:creationId xmlns:a16="http://schemas.microsoft.com/office/drawing/2014/main" id="{592168C5-3912-F647-F32C-8C29666D7F79}"/>
                </a:ext>
              </a:extLst>
            </p:cNvPr>
            <p:cNvSpPr>
              <a:spLocks noEditPoints="1"/>
            </p:cNvSpPr>
            <p:nvPr/>
          </p:nvSpPr>
          <p:spPr bwMode="auto">
            <a:xfrm>
              <a:off x="8555" y="4619"/>
              <a:ext cx="203" cy="274"/>
            </a:xfrm>
            <a:custGeom>
              <a:avLst/>
              <a:gdLst>
                <a:gd name="T0" fmla="*/ 34 w 67"/>
                <a:gd name="T1" fmla="*/ 90 h 90"/>
                <a:gd name="T2" fmla="*/ 0 w 67"/>
                <a:gd name="T3" fmla="*/ 37 h 90"/>
                <a:gd name="T4" fmla="*/ 34 w 67"/>
                <a:gd name="T5" fmla="*/ 0 h 90"/>
                <a:gd name="T6" fmla="*/ 67 w 67"/>
                <a:gd name="T7" fmla="*/ 37 h 90"/>
                <a:gd name="T8" fmla="*/ 34 w 67"/>
                <a:gd name="T9" fmla="*/ 90 h 90"/>
                <a:gd name="T10" fmla="*/ 34 w 67"/>
                <a:gd name="T11" fmla="*/ 8 h 90"/>
                <a:gd name="T12" fmla="*/ 7 w 67"/>
                <a:gd name="T13" fmla="*/ 37 h 90"/>
                <a:gd name="T14" fmla="*/ 34 w 67"/>
                <a:gd name="T15" fmla="*/ 83 h 90"/>
                <a:gd name="T16" fmla="*/ 60 w 67"/>
                <a:gd name="T17" fmla="*/ 37 h 90"/>
                <a:gd name="T18" fmla="*/ 34 w 67"/>
                <a:gd name="T19"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90">
                  <a:moveTo>
                    <a:pt x="34" y="90"/>
                  </a:moveTo>
                  <a:cubicBezTo>
                    <a:pt x="7" y="90"/>
                    <a:pt x="0" y="55"/>
                    <a:pt x="0" y="37"/>
                  </a:cubicBezTo>
                  <a:cubicBezTo>
                    <a:pt x="0" y="13"/>
                    <a:pt x="12" y="0"/>
                    <a:pt x="34" y="0"/>
                  </a:cubicBezTo>
                  <a:cubicBezTo>
                    <a:pt x="55" y="0"/>
                    <a:pt x="67" y="13"/>
                    <a:pt x="67" y="37"/>
                  </a:cubicBezTo>
                  <a:cubicBezTo>
                    <a:pt x="67" y="55"/>
                    <a:pt x="60" y="90"/>
                    <a:pt x="34" y="90"/>
                  </a:cubicBezTo>
                  <a:close/>
                  <a:moveTo>
                    <a:pt x="34" y="8"/>
                  </a:moveTo>
                  <a:cubicBezTo>
                    <a:pt x="16" y="8"/>
                    <a:pt x="7" y="17"/>
                    <a:pt x="7" y="37"/>
                  </a:cubicBezTo>
                  <a:cubicBezTo>
                    <a:pt x="7" y="50"/>
                    <a:pt x="12" y="83"/>
                    <a:pt x="34" y="83"/>
                  </a:cubicBezTo>
                  <a:cubicBezTo>
                    <a:pt x="55" y="83"/>
                    <a:pt x="60" y="50"/>
                    <a:pt x="60" y="37"/>
                  </a:cubicBezTo>
                  <a:cubicBezTo>
                    <a:pt x="60" y="17"/>
                    <a:pt x="51"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4" name="Freeform 413">
              <a:extLst>
                <a:ext uri="{FF2B5EF4-FFF2-40B4-BE49-F238E27FC236}">
                  <a16:creationId xmlns:a16="http://schemas.microsoft.com/office/drawing/2014/main" id="{23805AF5-1E63-E470-77FD-9F7E148A8AC3}"/>
                </a:ext>
              </a:extLst>
            </p:cNvPr>
            <p:cNvSpPr>
              <a:spLocks noEditPoints="1"/>
            </p:cNvSpPr>
            <p:nvPr/>
          </p:nvSpPr>
          <p:spPr bwMode="auto">
            <a:xfrm>
              <a:off x="8430" y="4862"/>
              <a:ext cx="456" cy="192"/>
            </a:xfrm>
            <a:custGeom>
              <a:avLst/>
              <a:gdLst>
                <a:gd name="T0" fmla="*/ 75 w 150"/>
                <a:gd name="T1" fmla="*/ 63 h 63"/>
                <a:gd name="T2" fmla="*/ 0 w 150"/>
                <a:gd name="T3" fmla="*/ 49 h 63"/>
                <a:gd name="T4" fmla="*/ 0 w 150"/>
                <a:gd name="T5" fmla="*/ 48 h 63"/>
                <a:gd name="T6" fmla="*/ 16 w 150"/>
                <a:gd name="T7" fmla="*/ 8 h 63"/>
                <a:gd name="T8" fmla="*/ 43 w 150"/>
                <a:gd name="T9" fmla="*/ 0 h 63"/>
                <a:gd name="T10" fmla="*/ 47 w 150"/>
                <a:gd name="T11" fmla="*/ 4 h 63"/>
                <a:gd name="T12" fmla="*/ 44 w 150"/>
                <a:gd name="T13" fmla="*/ 7 h 63"/>
                <a:gd name="T14" fmla="*/ 20 w 150"/>
                <a:gd name="T15" fmla="*/ 14 h 63"/>
                <a:gd name="T16" fmla="*/ 7 w 150"/>
                <a:gd name="T17" fmla="*/ 47 h 63"/>
                <a:gd name="T18" fmla="*/ 75 w 150"/>
                <a:gd name="T19" fmla="*/ 55 h 63"/>
                <a:gd name="T20" fmla="*/ 142 w 150"/>
                <a:gd name="T21" fmla="*/ 47 h 63"/>
                <a:gd name="T22" fmla="*/ 129 w 150"/>
                <a:gd name="T23" fmla="*/ 14 h 63"/>
                <a:gd name="T24" fmla="*/ 106 w 150"/>
                <a:gd name="T25" fmla="*/ 8 h 63"/>
                <a:gd name="T26" fmla="*/ 102 w 150"/>
                <a:gd name="T27" fmla="*/ 4 h 63"/>
                <a:gd name="T28" fmla="*/ 106 w 150"/>
                <a:gd name="T29" fmla="*/ 0 h 63"/>
                <a:gd name="T30" fmla="*/ 133 w 150"/>
                <a:gd name="T31" fmla="*/ 8 h 63"/>
                <a:gd name="T32" fmla="*/ 150 w 150"/>
                <a:gd name="T33" fmla="*/ 48 h 63"/>
                <a:gd name="T34" fmla="*/ 150 w 150"/>
                <a:gd name="T35" fmla="*/ 49 h 63"/>
                <a:gd name="T36" fmla="*/ 75 w 150"/>
                <a:gd name="T37" fmla="*/ 63 h 63"/>
                <a:gd name="T38" fmla="*/ 143 w 150"/>
                <a:gd name="T39" fmla="*/ 47 h 63"/>
                <a:gd name="T40" fmla="*/ 143 w 150"/>
                <a:gd name="T41" fmla="*/ 47 h 63"/>
                <a:gd name="T42" fmla="*/ 6 w 150"/>
                <a:gd name="T43" fmla="*/ 47 h 63"/>
                <a:gd name="T44" fmla="*/ 6 w 150"/>
                <a:gd name="T45" fmla="*/ 47 h 63"/>
                <a:gd name="T46" fmla="*/ 6 w 150"/>
                <a:gd name="T47"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63">
                  <a:moveTo>
                    <a:pt x="75" y="63"/>
                  </a:moveTo>
                  <a:cubicBezTo>
                    <a:pt x="12" y="63"/>
                    <a:pt x="1" y="54"/>
                    <a:pt x="0" y="49"/>
                  </a:cubicBezTo>
                  <a:cubicBezTo>
                    <a:pt x="0" y="49"/>
                    <a:pt x="0" y="49"/>
                    <a:pt x="0" y="48"/>
                  </a:cubicBezTo>
                  <a:cubicBezTo>
                    <a:pt x="1" y="30"/>
                    <a:pt x="5" y="16"/>
                    <a:pt x="16" y="8"/>
                  </a:cubicBezTo>
                  <a:cubicBezTo>
                    <a:pt x="24" y="2"/>
                    <a:pt x="38" y="1"/>
                    <a:pt x="43" y="0"/>
                  </a:cubicBezTo>
                  <a:cubicBezTo>
                    <a:pt x="45" y="0"/>
                    <a:pt x="47" y="2"/>
                    <a:pt x="47" y="4"/>
                  </a:cubicBezTo>
                  <a:cubicBezTo>
                    <a:pt x="47" y="6"/>
                    <a:pt x="46" y="7"/>
                    <a:pt x="44" y="7"/>
                  </a:cubicBezTo>
                  <a:cubicBezTo>
                    <a:pt x="40" y="8"/>
                    <a:pt x="27" y="9"/>
                    <a:pt x="20" y="14"/>
                  </a:cubicBezTo>
                  <a:cubicBezTo>
                    <a:pt x="13" y="20"/>
                    <a:pt x="9" y="29"/>
                    <a:pt x="7" y="47"/>
                  </a:cubicBezTo>
                  <a:cubicBezTo>
                    <a:pt x="9" y="49"/>
                    <a:pt x="22" y="55"/>
                    <a:pt x="75" y="55"/>
                  </a:cubicBezTo>
                  <a:cubicBezTo>
                    <a:pt x="128" y="55"/>
                    <a:pt x="140" y="49"/>
                    <a:pt x="142" y="47"/>
                  </a:cubicBezTo>
                  <a:cubicBezTo>
                    <a:pt x="140" y="29"/>
                    <a:pt x="137" y="20"/>
                    <a:pt x="129" y="14"/>
                  </a:cubicBezTo>
                  <a:cubicBezTo>
                    <a:pt x="122" y="9"/>
                    <a:pt x="109" y="8"/>
                    <a:pt x="106" y="8"/>
                  </a:cubicBezTo>
                  <a:cubicBezTo>
                    <a:pt x="104" y="7"/>
                    <a:pt x="102" y="6"/>
                    <a:pt x="102" y="4"/>
                  </a:cubicBezTo>
                  <a:cubicBezTo>
                    <a:pt x="102" y="2"/>
                    <a:pt x="104" y="0"/>
                    <a:pt x="106" y="0"/>
                  </a:cubicBezTo>
                  <a:cubicBezTo>
                    <a:pt x="112" y="1"/>
                    <a:pt x="125" y="2"/>
                    <a:pt x="133" y="8"/>
                  </a:cubicBezTo>
                  <a:cubicBezTo>
                    <a:pt x="144" y="16"/>
                    <a:pt x="148" y="30"/>
                    <a:pt x="150" y="48"/>
                  </a:cubicBezTo>
                  <a:cubicBezTo>
                    <a:pt x="150" y="49"/>
                    <a:pt x="150" y="49"/>
                    <a:pt x="150" y="49"/>
                  </a:cubicBezTo>
                  <a:cubicBezTo>
                    <a:pt x="148" y="54"/>
                    <a:pt x="137" y="63"/>
                    <a:pt x="75" y="63"/>
                  </a:cubicBezTo>
                  <a:close/>
                  <a:moveTo>
                    <a:pt x="143" y="47"/>
                  </a:moveTo>
                  <a:cubicBezTo>
                    <a:pt x="143" y="47"/>
                    <a:pt x="143" y="47"/>
                    <a:pt x="143" y="47"/>
                  </a:cubicBezTo>
                  <a:close/>
                  <a:moveTo>
                    <a:pt x="6" y="47"/>
                  </a:moveTo>
                  <a:cubicBezTo>
                    <a:pt x="6" y="47"/>
                    <a:pt x="6" y="47"/>
                    <a:pt x="6" y="47"/>
                  </a:cubicBezTo>
                  <a:cubicBezTo>
                    <a:pt x="6" y="47"/>
                    <a:pt x="6" y="47"/>
                    <a:pt x="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5" name="Freeform 414">
              <a:extLst>
                <a:ext uri="{FF2B5EF4-FFF2-40B4-BE49-F238E27FC236}">
                  <a16:creationId xmlns:a16="http://schemas.microsoft.com/office/drawing/2014/main" id="{3A12331A-2061-D0C7-0AD0-48AEE97D0406}"/>
                </a:ext>
              </a:extLst>
            </p:cNvPr>
            <p:cNvSpPr>
              <a:spLocks/>
            </p:cNvSpPr>
            <p:nvPr/>
          </p:nvSpPr>
          <p:spPr bwMode="auto">
            <a:xfrm>
              <a:off x="8719" y="4558"/>
              <a:ext cx="164" cy="228"/>
            </a:xfrm>
            <a:custGeom>
              <a:avLst/>
              <a:gdLst>
                <a:gd name="T0" fmla="*/ 32 w 54"/>
                <a:gd name="T1" fmla="*/ 75 h 75"/>
                <a:gd name="T2" fmla="*/ 29 w 54"/>
                <a:gd name="T3" fmla="*/ 73 h 75"/>
                <a:gd name="T4" fmla="*/ 31 w 54"/>
                <a:gd name="T5" fmla="*/ 68 h 75"/>
                <a:gd name="T6" fmla="*/ 47 w 54"/>
                <a:gd name="T7" fmla="*/ 31 h 75"/>
                <a:gd name="T8" fmla="*/ 26 w 54"/>
                <a:gd name="T9" fmla="*/ 7 h 75"/>
                <a:gd name="T10" fmla="*/ 8 w 54"/>
                <a:gd name="T11" fmla="*/ 15 h 75"/>
                <a:gd name="T12" fmla="*/ 3 w 54"/>
                <a:gd name="T13" fmla="*/ 16 h 75"/>
                <a:gd name="T14" fmla="*/ 1 w 54"/>
                <a:gd name="T15" fmla="*/ 11 h 75"/>
                <a:gd name="T16" fmla="*/ 26 w 54"/>
                <a:gd name="T17" fmla="*/ 0 h 75"/>
                <a:gd name="T18" fmla="*/ 54 w 54"/>
                <a:gd name="T19" fmla="*/ 31 h 75"/>
                <a:gd name="T20" fmla="*/ 34 w 54"/>
                <a:gd name="T21" fmla="*/ 75 h 75"/>
                <a:gd name="T22" fmla="*/ 3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32" y="75"/>
                  </a:moveTo>
                  <a:cubicBezTo>
                    <a:pt x="31" y="75"/>
                    <a:pt x="29" y="74"/>
                    <a:pt x="29" y="73"/>
                  </a:cubicBezTo>
                  <a:cubicBezTo>
                    <a:pt x="28" y="71"/>
                    <a:pt x="29" y="69"/>
                    <a:pt x="31" y="68"/>
                  </a:cubicBezTo>
                  <a:cubicBezTo>
                    <a:pt x="44" y="63"/>
                    <a:pt x="47" y="42"/>
                    <a:pt x="47" y="31"/>
                  </a:cubicBezTo>
                  <a:cubicBezTo>
                    <a:pt x="47" y="15"/>
                    <a:pt x="40" y="7"/>
                    <a:pt x="26" y="7"/>
                  </a:cubicBezTo>
                  <a:cubicBezTo>
                    <a:pt x="17" y="7"/>
                    <a:pt x="11" y="10"/>
                    <a:pt x="8" y="15"/>
                  </a:cubicBezTo>
                  <a:cubicBezTo>
                    <a:pt x="7" y="17"/>
                    <a:pt x="4" y="17"/>
                    <a:pt x="3" y="16"/>
                  </a:cubicBezTo>
                  <a:cubicBezTo>
                    <a:pt x="1" y="15"/>
                    <a:pt x="0" y="13"/>
                    <a:pt x="1" y="11"/>
                  </a:cubicBezTo>
                  <a:cubicBezTo>
                    <a:pt x="6" y="4"/>
                    <a:pt x="14" y="0"/>
                    <a:pt x="26" y="0"/>
                  </a:cubicBezTo>
                  <a:cubicBezTo>
                    <a:pt x="44" y="0"/>
                    <a:pt x="54" y="11"/>
                    <a:pt x="54" y="31"/>
                  </a:cubicBezTo>
                  <a:cubicBezTo>
                    <a:pt x="54" y="44"/>
                    <a:pt x="50" y="69"/>
                    <a:pt x="34" y="75"/>
                  </a:cubicBezTo>
                  <a:cubicBezTo>
                    <a:pt x="33" y="75"/>
                    <a:pt x="33" y="75"/>
                    <a:pt x="3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6" name="Freeform 415">
              <a:extLst>
                <a:ext uri="{FF2B5EF4-FFF2-40B4-BE49-F238E27FC236}">
                  <a16:creationId xmlns:a16="http://schemas.microsoft.com/office/drawing/2014/main" id="{02115C63-1AF8-22C2-5E18-710951C1F9D2}"/>
                </a:ext>
              </a:extLst>
            </p:cNvPr>
            <p:cNvSpPr>
              <a:spLocks noEditPoints="1"/>
            </p:cNvSpPr>
            <p:nvPr/>
          </p:nvSpPr>
          <p:spPr bwMode="auto">
            <a:xfrm>
              <a:off x="8874" y="4762"/>
              <a:ext cx="115" cy="158"/>
            </a:xfrm>
            <a:custGeom>
              <a:avLst/>
              <a:gdLst>
                <a:gd name="T0" fmla="*/ 7 w 38"/>
                <a:gd name="T1" fmla="*/ 52 h 52"/>
                <a:gd name="T2" fmla="*/ 3 w 38"/>
                <a:gd name="T3" fmla="*/ 49 h 52"/>
                <a:gd name="T4" fmla="*/ 6 w 38"/>
                <a:gd name="T5" fmla="*/ 45 h 52"/>
                <a:gd name="T6" fmla="*/ 31 w 38"/>
                <a:gd name="T7" fmla="*/ 40 h 52"/>
                <a:gd name="T8" fmla="*/ 20 w 38"/>
                <a:gd name="T9" fmla="*/ 12 h 52"/>
                <a:gd name="T10" fmla="*/ 3 w 38"/>
                <a:gd name="T11" fmla="*/ 7 h 52"/>
                <a:gd name="T12" fmla="*/ 0 w 38"/>
                <a:gd name="T13" fmla="*/ 3 h 52"/>
                <a:gd name="T14" fmla="*/ 4 w 38"/>
                <a:gd name="T15" fmla="*/ 0 h 52"/>
                <a:gd name="T16" fmla="*/ 24 w 38"/>
                <a:gd name="T17" fmla="*/ 7 h 52"/>
                <a:gd name="T18" fmla="*/ 38 w 38"/>
                <a:gd name="T19" fmla="*/ 41 h 52"/>
                <a:gd name="T20" fmla="*/ 38 w 38"/>
                <a:gd name="T21" fmla="*/ 42 h 52"/>
                <a:gd name="T22" fmla="*/ 7 w 38"/>
                <a:gd name="T23" fmla="*/ 52 h 52"/>
                <a:gd name="T24" fmla="*/ 7 w 38"/>
                <a:gd name="T25" fmla="*/ 52 h 52"/>
                <a:gd name="T26" fmla="*/ 32 w 38"/>
                <a:gd name="T27" fmla="*/ 39 h 52"/>
                <a:gd name="T28" fmla="*/ 32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7" y="52"/>
                  </a:moveTo>
                  <a:cubicBezTo>
                    <a:pt x="5" y="52"/>
                    <a:pt x="3" y="51"/>
                    <a:pt x="3" y="49"/>
                  </a:cubicBezTo>
                  <a:cubicBezTo>
                    <a:pt x="3" y="47"/>
                    <a:pt x="4" y="45"/>
                    <a:pt x="6" y="45"/>
                  </a:cubicBezTo>
                  <a:cubicBezTo>
                    <a:pt x="24" y="43"/>
                    <a:pt x="29" y="41"/>
                    <a:pt x="31" y="40"/>
                  </a:cubicBezTo>
                  <a:cubicBezTo>
                    <a:pt x="29" y="25"/>
                    <a:pt x="26" y="17"/>
                    <a:pt x="20" y="12"/>
                  </a:cubicBezTo>
                  <a:cubicBezTo>
                    <a:pt x="15" y="9"/>
                    <a:pt x="8" y="8"/>
                    <a:pt x="3" y="7"/>
                  </a:cubicBezTo>
                  <a:cubicBezTo>
                    <a:pt x="1" y="7"/>
                    <a:pt x="0" y="5"/>
                    <a:pt x="0" y="3"/>
                  </a:cubicBezTo>
                  <a:cubicBezTo>
                    <a:pt x="0" y="1"/>
                    <a:pt x="2" y="0"/>
                    <a:pt x="4" y="0"/>
                  </a:cubicBezTo>
                  <a:cubicBezTo>
                    <a:pt x="10" y="1"/>
                    <a:pt x="19" y="3"/>
                    <a:pt x="24" y="7"/>
                  </a:cubicBezTo>
                  <a:cubicBezTo>
                    <a:pt x="34" y="14"/>
                    <a:pt x="37" y="25"/>
                    <a:pt x="38" y="41"/>
                  </a:cubicBezTo>
                  <a:cubicBezTo>
                    <a:pt x="38" y="41"/>
                    <a:pt x="38" y="41"/>
                    <a:pt x="38" y="42"/>
                  </a:cubicBezTo>
                  <a:cubicBezTo>
                    <a:pt x="37" y="47"/>
                    <a:pt x="26" y="50"/>
                    <a:pt x="7" y="52"/>
                  </a:cubicBezTo>
                  <a:cubicBezTo>
                    <a:pt x="7" y="52"/>
                    <a:pt x="7" y="52"/>
                    <a:pt x="7" y="52"/>
                  </a:cubicBezTo>
                  <a:close/>
                  <a:moveTo>
                    <a:pt x="32" y="39"/>
                  </a:moveTo>
                  <a:cubicBezTo>
                    <a:pt x="32" y="39"/>
                    <a:pt x="32" y="39"/>
                    <a:pt x="3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7" name="Freeform 416">
              <a:extLst>
                <a:ext uri="{FF2B5EF4-FFF2-40B4-BE49-F238E27FC236}">
                  <a16:creationId xmlns:a16="http://schemas.microsoft.com/office/drawing/2014/main" id="{91B40AF6-F62F-8C88-149E-137ADFDDC91C}"/>
                </a:ext>
              </a:extLst>
            </p:cNvPr>
            <p:cNvSpPr>
              <a:spLocks/>
            </p:cNvSpPr>
            <p:nvPr/>
          </p:nvSpPr>
          <p:spPr bwMode="auto">
            <a:xfrm>
              <a:off x="8430" y="4558"/>
              <a:ext cx="164" cy="228"/>
            </a:xfrm>
            <a:custGeom>
              <a:avLst/>
              <a:gdLst>
                <a:gd name="T0" fmla="*/ 22 w 54"/>
                <a:gd name="T1" fmla="*/ 75 h 75"/>
                <a:gd name="T2" fmla="*/ 21 w 54"/>
                <a:gd name="T3" fmla="*/ 75 h 75"/>
                <a:gd name="T4" fmla="*/ 0 w 54"/>
                <a:gd name="T5" fmla="*/ 31 h 75"/>
                <a:gd name="T6" fmla="*/ 29 w 54"/>
                <a:gd name="T7" fmla="*/ 0 h 75"/>
                <a:gd name="T8" fmla="*/ 53 w 54"/>
                <a:gd name="T9" fmla="*/ 11 h 75"/>
                <a:gd name="T10" fmla="*/ 52 w 54"/>
                <a:gd name="T11" fmla="*/ 16 h 75"/>
                <a:gd name="T12" fmla="*/ 47 w 54"/>
                <a:gd name="T13" fmla="*/ 15 h 75"/>
                <a:gd name="T14" fmla="*/ 29 w 54"/>
                <a:gd name="T15" fmla="*/ 7 h 75"/>
                <a:gd name="T16" fmla="*/ 7 w 54"/>
                <a:gd name="T17" fmla="*/ 31 h 75"/>
                <a:gd name="T18" fmla="*/ 23 w 54"/>
                <a:gd name="T19" fmla="*/ 68 h 75"/>
                <a:gd name="T20" fmla="*/ 25 w 54"/>
                <a:gd name="T21" fmla="*/ 73 h 75"/>
                <a:gd name="T22" fmla="*/ 2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22" y="75"/>
                  </a:moveTo>
                  <a:cubicBezTo>
                    <a:pt x="22" y="75"/>
                    <a:pt x="21" y="75"/>
                    <a:pt x="21" y="75"/>
                  </a:cubicBezTo>
                  <a:cubicBezTo>
                    <a:pt x="4" y="69"/>
                    <a:pt x="0" y="44"/>
                    <a:pt x="0" y="31"/>
                  </a:cubicBezTo>
                  <a:cubicBezTo>
                    <a:pt x="0" y="11"/>
                    <a:pt x="10" y="0"/>
                    <a:pt x="29" y="0"/>
                  </a:cubicBezTo>
                  <a:cubicBezTo>
                    <a:pt x="40" y="0"/>
                    <a:pt x="48" y="4"/>
                    <a:pt x="53" y="11"/>
                  </a:cubicBezTo>
                  <a:cubicBezTo>
                    <a:pt x="54" y="13"/>
                    <a:pt x="53" y="15"/>
                    <a:pt x="52" y="16"/>
                  </a:cubicBezTo>
                  <a:cubicBezTo>
                    <a:pt x="50" y="17"/>
                    <a:pt x="48" y="17"/>
                    <a:pt x="47" y="15"/>
                  </a:cubicBezTo>
                  <a:cubicBezTo>
                    <a:pt x="43" y="10"/>
                    <a:pt x="37" y="7"/>
                    <a:pt x="29" y="7"/>
                  </a:cubicBezTo>
                  <a:cubicBezTo>
                    <a:pt x="14" y="7"/>
                    <a:pt x="7" y="15"/>
                    <a:pt x="7" y="31"/>
                  </a:cubicBezTo>
                  <a:cubicBezTo>
                    <a:pt x="7" y="42"/>
                    <a:pt x="11" y="63"/>
                    <a:pt x="23" y="68"/>
                  </a:cubicBezTo>
                  <a:cubicBezTo>
                    <a:pt x="25" y="69"/>
                    <a:pt x="26" y="71"/>
                    <a:pt x="25" y="73"/>
                  </a:cubicBezTo>
                  <a:cubicBezTo>
                    <a:pt x="25" y="74"/>
                    <a:pt x="23" y="75"/>
                    <a:pt x="2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8" name="Freeform 417">
              <a:extLst>
                <a:ext uri="{FF2B5EF4-FFF2-40B4-BE49-F238E27FC236}">
                  <a16:creationId xmlns:a16="http://schemas.microsoft.com/office/drawing/2014/main" id="{A1F7F43A-A220-F79D-A6FA-01CFA12CA9E1}"/>
                </a:ext>
              </a:extLst>
            </p:cNvPr>
            <p:cNvSpPr>
              <a:spLocks noEditPoints="1"/>
            </p:cNvSpPr>
            <p:nvPr/>
          </p:nvSpPr>
          <p:spPr bwMode="auto">
            <a:xfrm>
              <a:off x="8324" y="4762"/>
              <a:ext cx="115" cy="158"/>
            </a:xfrm>
            <a:custGeom>
              <a:avLst/>
              <a:gdLst>
                <a:gd name="T0" fmla="*/ 32 w 38"/>
                <a:gd name="T1" fmla="*/ 52 h 52"/>
                <a:gd name="T2" fmla="*/ 31 w 38"/>
                <a:gd name="T3" fmla="*/ 52 h 52"/>
                <a:gd name="T4" fmla="*/ 0 w 38"/>
                <a:gd name="T5" fmla="*/ 42 h 52"/>
                <a:gd name="T6" fmla="*/ 0 w 38"/>
                <a:gd name="T7" fmla="*/ 41 h 52"/>
                <a:gd name="T8" fmla="*/ 14 w 38"/>
                <a:gd name="T9" fmla="*/ 7 h 52"/>
                <a:gd name="T10" fmla="*/ 34 w 38"/>
                <a:gd name="T11" fmla="*/ 0 h 52"/>
                <a:gd name="T12" fmla="*/ 38 w 38"/>
                <a:gd name="T13" fmla="*/ 3 h 52"/>
                <a:gd name="T14" fmla="*/ 35 w 38"/>
                <a:gd name="T15" fmla="*/ 7 h 52"/>
                <a:gd name="T16" fmla="*/ 18 w 38"/>
                <a:gd name="T17" fmla="*/ 12 h 52"/>
                <a:gd name="T18" fmla="*/ 7 w 38"/>
                <a:gd name="T19" fmla="*/ 40 h 52"/>
                <a:gd name="T20" fmla="*/ 32 w 38"/>
                <a:gd name="T21" fmla="*/ 45 h 52"/>
                <a:gd name="T22" fmla="*/ 35 w 38"/>
                <a:gd name="T23" fmla="*/ 49 h 52"/>
                <a:gd name="T24" fmla="*/ 32 w 38"/>
                <a:gd name="T25" fmla="*/ 52 h 52"/>
                <a:gd name="T26" fmla="*/ 7 w 38"/>
                <a:gd name="T27" fmla="*/ 39 h 52"/>
                <a:gd name="T28" fmla="*/ 7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32" y="52"/>
                  </a:moveTo>
                  <a:cubicBezTo>
                    <a:pt x="31" y="52"/>
                    <a:pt x="31" y="52"/>
                    <a:pt x="31" y="52"/>
                  </a:cubicBezTo>
                  <a:cubicBezTo>
                    <a:pt x="12" y="50"/>
                    <a:pt x="1" y="47"/>
                    <a:pt x="0" y="42"/>
                  </a:cubicBezTo>
                  <a:cubicBezTo>
                    <a:pt x="0" y="41"/>
                    <a:pt x="0" y="41"/>
                    <a:pt x="0" y="41"/>
                  </a:cubicBezTo>
                  <a:cubicBezTo>
                    <a:pt x="1" y="25"/>
                    <a:pt x="4" y="14"/>
                    <a:pt x="14" y="7"/>
                  </a:cubicBezTo>
                  <a:cubicBezTo>
                    <a:pt x="20" y="3"/>
                    <a:pt x="28" y="1"/>
                    <a:pt x="34" y="0"/>
                  </a:cubicBezTo>
                  <a:cubicBezTo>
                    <a:pt x="36" y="0"/>
                    <a:pt x="38" y="1"/>
                    <a:pt x="38" y="3"/>
                  </a:cubicBezTo>
                  <a:cubicBezTo>
                    <a:pt x="38" y="5"/>
                    <a:pt x="37" y="7"/>
                    <a:pt x="35" y="7"/>
                  </a:cubicBezTo>
                  <a:cubicBezTo>
                    <a:pt x="31" y="8"/>
                    <a:pt x="23" y="9"/>
                    <a:pt x="18" y="12"/>
                  </a:cubicBezTo>
                  <a:cubicBezTo>
                    <a:pt x="12" y="17"/>
                    <a:pt x="9" y="25"/>
                    <a:pt x="7" y="40"/>
                  </a:cubicBezTo>
                  <a:cubicBezTo>
                    <a:pt x="9" y="41"/>
                    <a:pt x="15" y="43"/>
                    <a:pt x="32" y="45"/>
                  </a:cubicBezTo>
                  <a:cubicBezTo>
                    <a:pt x="34" y="45"/>
                    <a:pt x="35" y="47"/>
                    <a:pt x="35" y="49"/>
                  </a:cubicBezTo>
                  <a:cubicBezTo>
                    <a:pt x="35" y="51"/>
                    <a:pt x="33" y="52"/>
                    <a:pt x="32" y="52"/>
                  </a:cubicBezTo>
                  <a:close/>
                  <a:moveTo>
                    <a:pt x="7" y="39"/>
                  </a:moveTo>
                  <a:cubicBezTo>
                    <a:pt x="7" y="39"/>
                    <a:pt x="7" y="39"/>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2" name="Slide Number Placeholder 3">
            <a:extLst>
              <a:ext uri="{FF2B5EF4-FFF2-40B4-BE49-F238E27FC236}">
                <a16:creationId xmlns:a16="http://schemas.microsoft.com/office/drawing/2014/main" id="{8C686175-673D-125E-53FF-809A16F0E7F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n-US" sz="1200" b="1">
                <a:solidFill>
                  <a:schemeClr val="accent1"/>
                </a:solidFill>
              </a:rPr>
              <a:t>|</a:t>
            </a:r>
            <a:r>
              <a:rPr lang="en-US" sz="1200"/>
              <a:t> </a:t>
            </a:r>
            <a:fld id="{37D409AB-2201-4E18-8A34-C31753AD9B06}" type="slidenum">
              <a:rPr lang="en-US" sz="1200" smtClean="0"/>
              <a:pPr algn="r"/>
              <a:t>9</a:t>
            </a:fld>
            <a:endParaRPr lang="en-US" sz="1200"/>
          </a:p>
        </p:txBody>
      </p:sp>
    </p:spTree>
    <p:extLst>
      <p:ext uri="{BB962C8B-B14F-4D97-AF65-F5344CB8AC3E}">
        <p14:creationId xmlns:p14="http://schemas.microsoft.com/office/powerpoint/2010/main" val="620040876"/>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Enterprise_Template_4.1" id="{805B4C97-D61A-A442-81F7-7462D216A0E2}" vid="{4B16B5A2-40B3-DB44-807F-B1C494A870B4}"/>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8D479CF1-E2F2-174B-8686-CF7D0ED42796}"/>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E91DC2A6-CCC5-B140-AD25-B1C5895F404D}"/>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5D749829-1C3C-564D-9D6C-257A49D97B15}"/>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4722F25F-C21B-324B-9717-FF91AF4FFD7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09d0e43e-15cf-4af3-8a13-c3883c332804">
      <UserInfo>
        <DisplayName>c:0u.c|tenant|a29dcac13ecb01a2a605564e3d5adc6e0eb37ab0f9204c45dc9981744bc2f97f</DisplayName>
        <AccountId>2475</AccountId>
        <AccountType/>
      </UserInfo>
      <UserInfo>
        <DisplayName>Victoria Mendoza</DisplayName>
        <AccountId>5938</AccountId>
        <AccountType/>
      </UserInfo>
    </SharedWithUsers>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Props1.xml><?xml version="1.0" encoding="utf-8"?>
<ds:datastoreItem xmlns:ds="http://schemas.openxmlformats.org/officeDocument/2006/customXml" ds:itemID="{C73F29D3-19B7-4CDF-814A-B6DA6AAF5C79}">
  <ds:schemaRefs>
    <ds:schemaRef ds:uri="http://schemas.microsoft.com/sharepoint/v3/contenttype/forms"/>
  </ds:schemaRefs>
</ds:datastoreItem>
</file>

<file path=customXml/itemProps2.xml><?xml version="1.0" encoding="utf-8"?>
<ds:datastoreItem xmlns:ds="http://schemas.openxmlformats.org/officeDocument/2006/customXml" ds:itemID="{CE4C1960-A1FC-4443-8C33-C5070482F9C9}">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FD38D66-407A-4708-B471-4EE3C8E0866F}">
  <ds:schemaRefs>
    <ds:schemaRef ds:uri="09d0e43e-15cf-4af3-8a13-c3883c332804"/>
    <ds:schemaRef ds:uri="e4e07194-0b75-4e7a-9826-68e4c98ce6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HUMANA - TITLE SLIDES - WHITE</Template>
  <Application>Microsoft Office PowerPoint</Application>
  <PresentationFormat>Widescreen</PresentationFormat>
  <Slides>37</Slides>
  <Notes>36</Notes>
  <HiddenSlides>0</HiddenSlides>
  <ScaleCrop>false</ScaleCrop>
  <HeadingPairs>
    <vt:vector size="4" baseType="variant">
      <vt:variant>
        <vt:lpstr>Theme</vt:lpstr>
      </vt:variant>
      <vt:variant>
        <vt:i4>5</vt:i4>
      </vt:variant>
      <vt:variant>
        <vt:lpstr>Slide Titles</vt:lpstr>
      </vt:variant>
      <vt:variant>
        <vt:i4>37</vt:i4>
      </vt:variant>
    </vt:vector>
  </HeadingPairs>
  <TitlesOfParts>
    <vt:vector size="42" baseType="lpstr">
      <vt:lpstr>HUMANA - TITLE SLIDES - WHITE</vt:lpstr>
      <vt:lpstr>2022_HUMANA MASTER SLIDES</vt:lpstr>
      <vt:lpstr>2022_HUMANA - SECTION SLIDES</vt:lpstr>
      <vt:lpstr>2022_HUMANA - SOLID BACKGROUNDS</vt:lpstr>
      <vt:lpstr>BLANK</vt:lpstr>
      <vt:lpstr>PowerPoint Presentation</vt:lpstr>
      <vt:lpstr>Today’s speakers</vt:lpstr>
      <vt:lpstr>Agenda</vt:lpstr>
      <vt:lpstr>PowerPoint Presentation</vt:lpstr>
      <vt:lpstr>PowerPoint Presentation</vt:lpstr>
      <vt:lpstr>Why referrals matter</vt:lpstr>
      <vt:lpstr>Word of mouth: a powerful tool</vt:lpstr>
      <vt:lpstr>PowerPoint Presentation</vt:lpstr>
      <vt:lpstr>Potential B2B referral opportunities</vt:lpstr>
      <vt:lpstr>Asking for B2B referrals</vt:lpstr>
      <vt:lpstr>PowerPoint Presentation</vt:lpstr>
      <vt:lpstr>Potential B2C referral opportunities</vt:lpstr>
      <vt:lpstr>PowerPoint Presentation</vt:lpstr>
      <vt:lpstr>PowerPoint Presentation</vt:lpstr>
      <vt:lpstr>PowerPoint Presentation</vt:lpstr>
      <vt:lpstr>Grassroots efforts can help you:</vt:lpstr>
      <vt:lpstr>Grassroots best practices</vt:lpstr>
      <vt:lpstr>PowerPoint Presentation</vt:lpstr>
      <vt:lpstr>PowerPoint Presentation</vt:lpstr>
      <vt:lpstr>Understanding your Dual Eligible Special Needs plan (DSNP) audience</vt:lpstr>
      <vt:lpstr>Understanding your Medicare Supplement plan (Med Supp) audience</vt:lpstr>
      <vt:lpstr>Understanding your veteran audience</vt:lpstr>
      <vt:lpstr>Understanding your age-in audience</vt:lpstr>
      <vt:lpstr>PowerPoint Presentation</vt:lpstr>
      <vt:lpstr>Before the event</vt:lpstr>
      <vt:lpstr>PowerPoint Presentation</vt:lpstr>
      <vt:lpstr>PowerPoint Presentation</vt:lpstr>
      <vt:lpstr>PowerPoint Presentation</vt:lpstr>
      <vt:lpstr>Plant the seed for referrals</vt:lpstr>
      <vt:lpstr>Plant the seed for referrals</vt:lpstr>
      <vt:lpstr>PowerPoint Presentation</vt:lpstr>
      <vt:lpstr>IgniteWithHumana.com</vt:lpstr>
      <vt:lpstr>PowerPoint Presentation</vt:lpstr>
      <vt:lpstr>PowerPoint Presentation</vt:lpstr>
      <vt:lpstr>PowerPoint Presentation</vt:lpstr>
      <vt:lpstr>PowerPoint Presentation</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Lucas Ledbetter</dc:creator>
  <cp:revision>2</cp:revision>
  <cp:lastPrinted>2019-10-21T19:04:23Z</cp:lastPrinted>
  <dcterms:created xsi:type="dcterms:W3CDTF">2023-03-02T18:31:45Z</dcterms:created>
  <dcterms:modified xsi:type="dcterms:W3CDTF">2023-06-20T18:40:29Z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4e6a6d12-8428-4797-a8df-e09fa98f5449</vt:lpwstr>
  </property>
  <property fmtid="{D5CDD505-2E9C-101B-9397-08002B2CF9AE}" pid="3" name="HumanaClassification">
    <vt:lpwstr>I</vt:lpwstr>
  </property>
  <property fmtid="{D5CDD505-2E9C-101B-9397-08002B2CF9AE}" pid="4" name="ContentTypeId">
    <vt:lpwstr>0x01010094D5C4F7DAED8441AF5A2C8D5C0EE792</vt:lpwstr>
  </property>
  <property fmtid="{D5CDD505-2E9C-101B-9397-08002B2CF9AE}" pid="5" name="MediaServiceImageTags">
    <vt:lpwstr/>
  </property>
</Properties>
</file>