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3.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4.xml" ContentType="application/vnd.openxmlformats-officedocument.theme+xml"/>
  <Override PartName="/ppt/slideLayouts/slideLayout9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modernComment_AE9_11547AA8.xml" ContentType="application/vnd.ms-powerpoint.comment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6.xml" ContentType="application/vnd.openxmlformats-officedocument.drawingml.chart+xml"/>
  <Override PartName="/ppt/notesSlides/notesSlide21.xml" ContentType="application/vnd.openxmlformats-officedocument.presentationml.notesSlide+xml"/>
  <Override PartName="/ppt/comments/modernComment_BF9_B34F9B68.xml" ContentType="application/vnd.ms-powerpoint.comments+xml"/>
  <Override PartName="/ppt/notesSlides/notesSlide22.xml" ContentType="application/vnd.openxmlformats-officedocument.presentationml.notesSlide+xml"/>
  <Override PartName="/ppt/comments/modernComment_BFB_C45B373E.xml" ContentType="application/vnd.ms-powerpoint.comment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omments/modernComment_AEF_498B8C5.xml" ContentType="application/vnd.ms-powerpoint.comments+xml"/>
  <Override PartName="/ppt/notesSlides/notesSlide28.xml" ContentType="application/vnd.openxmlformats-officedocument.presentationml.notesSlide+xml"/>
  <Override PartName="/ppt/charts/chart9.xml" ContentType="application/vnd.openxmlformats-officedocument.drawingml.chart+xml"/>
  <Override PartName="/ppt/notesSlides/notesSlide29.xml" ContentType="application/vnd.openxmlformats-officedocument.presentationml.notesSlide+xml"/>
  <Override PartName="/ppt/comments/modernComment_BFF_9E37B707.xml" ContentType="application/vnd.ms-powerpoint.comment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omments/modernComment_BEF_1F4ECDDE.xml" ContentType="application/vnd.ms-powerpoint.comments+xml"/>
  <Override PartName="/ppt/notesSlides/notesSlide36.xml" ContentType="application/vnd.openxmlformats-officedocument.presentationml.notesSlide+xml"/>
  <Override PartName="/ppt/comments/modernComment_AF4_8DBC5C16.xml" ContentType="application/vnd.ms-powerpoint.comments+xml"/>
  <Override PartName="/ppt/notesSlides/notesSlide37.xml" ContentType="application/vnd.openxmlformats-officedocument.presentationml.notesSlide+xml"/>
  <Override PartName="/ppt/comments/modernComment_BFC_78B29311.xml" ContentType="application/vnd.ms-powerpoint.comment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omments/modernComment_AFB_C043DE02.xml" ContentType="application/vnd.ms-powerpoint.comment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9" r:id="rId4"/>
    <p:sldMasterId id="2147483702" r:id="rId5"/>
    <p:sldMasterId id="2147484342" r:id="rId6"/>
    <p:sldMasterId id="2147484470" r:id="rId7"/>
    <p:sldMasterId id="2147484320" r:id="rId8"/>
  </p:sldMasterIdLst>
  <p:notesMasterIdLst>
    <p:notesMasterId r:id="rId48"/>
  </p:notesMasterIdLst>
  <p:handoutMasterIdLst>
    <p:handoutMasterId r:id="rId49"/>
  </p:handoutMasterIdLst>
  <p:sldIdLst>
    <p:sldId id="2776" r:id="rId9"/>
    <p:sldId id="2781" r:id="rId10"/>
    <p:sldId id="2780" r:id="rId11"/>
    <p:sldId id="2782" r:id="rId12"/>
    <p:sldId id="3056" r:id="rId13"/>
    <p:sldId id="3059" r:id="rId14"/>
    <p:sldId id="3060" r:id="rId15"/>
    <p:sldId id="3061" r:id="rId16"/>
    <p:sldId id="2786" r:id="rId17"/>
    <p:sldId id="2788" r:id="rId18"/>
    <p:sldId id="3062" r:id="rId19"/>
    <p:sldId id="2792" r:id="rId20"/>
    <p:sldId id="2789" r:id="rId21"/>
    <p:sldId id="2790" r:id="rId22"/>
    <p:sldId id="2791" r:id="rId23"/>
    <p:sldId id="2793" r:id="rId24"/>
    <p:sldId id="3063" r:id="rId25"/>
    <p:sldId id="3064" r:id="rId26"/>
    <p:sldId id="2795" r:id="rId27"/>
    <p:sldId id="2815" r:id="rId28"/>
    <p:sldId id="3065" r:id="rId29"/>
    <p:sldId id="3067" r:id="rId30"/>
    <p:sldId id="3066" r:id="rId31"/>
    <p:sldId id="3069" r:id="rId32"/>
    <p:sldId id="3070" r:id="rId33"/>
    <p:sldId id="2797" r:id="rId34"/>
    <p:sldId id="2799" r:id="rId35"/>
    <p:sldId id="2800" r:id="rId36"/>
    <p:sldId id="3071" r:id="rId37"/>
    <p:sldId id="2803" r:id="rId38"/>
    <p:sldId id="2818" r:id="rId39"/>
    <p:sldId id="2798" r:id="rId40"/>
    <p:sldId id="2802" r:id="rId41"/>
    <p:sldId id="2819" r:id="rId42"/>
    <p:sldId id="3055" r:id="rId43"/>
    <p:sldId id="2804" r:id="rId44"/>
    <p:sldId id="3068" r:id="rId45"/>
    <p:sldId id="2809" r:id="rId46"/>
    <p:sldId id="2811" r:id="rId47"/>
  </p:sldIdLst>
  <p:sldSz cx="12192000" cy="6858000"/>
  <p:notesSz cx="6858000" cy="9144000"/>
  <p:defaultTex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B2C951F-7DF3-AAA1-2727-FA0DE4B1BF68}" name="Lucas Ledbetter" initials="LL" userId="S::lledbetter@heinrich.com::2f511856-7260-4684-94c1-e6cf4c6ab8d9" providerId="AD"/>
  <p188:author id="{85974046-827D-A2E6-9D35-BC0749B65A9C}" name="Masha Conner" initials="MC" userId="S::mconner@heinrich.com::4ac036fc-472a-4f81-9b81-733295310ce1" providerId="AD"/>
  <p188:author id="{10DD8C65-A58A-77B8-D908-EC4553F829CA}" name="Adam Berger" initials="AB" userId="S::aberger@heinrich.com::0388c816-81b3-4743-acc2-f3ca7e3293cc" providerId="AD"/>
  <p188:author id="{F628D684-892E-408F-AF97-02C6EA9197D9}" name="Nicole French" initials="NF" userId="S::nfrench@heinrich.com::5614fb44-b555-4441-8f39-1fa28f2069e3" providerId="AD"/>
  <p188:author id="{9F733D86-6F8B-B158-4520-2D87DB18A74F}" name="Deanne Gertner" initials="DG" userId="S::dgertner@heinrich.com::2f2da0be-a903-4ed0-b5a2-794436d01533" providerId="AD"/>
  <p188:author id="{C288F390-E2EF-D584-74FB-7AC05CC9670C}" name="Caroline Ross" initials="CR" userId="S::cross@heinrich.com::591c3101-b67d-4d56-83f0-bf52b7e21d75" providerId="AD"/>
  <p188:author id="{9B3A4FF9-2DFA-628E-14DB-3E91BB39B939}" name="Kristen Barnhill" initials="KB" userId="S::kbarnhill@heinrich.com::c1da1268-a3cb-43b7-bee4-d3a51f09a00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48" clrIdx="0">
    <p:extLst>
      <p:ext uri="{19B8F6BF-5375-455C-9EA6-DF929625EA0E}">
        <p15:presenceInfo xmlns:p15="http://schemas.microsoft.com/office/powerpoint/2012/main" userId="Microsoft Office User" providerId="None"/>
      </p:ext>
    </p:extLst>
  </p:cmAuthor>
  <p:cmAuthor id="2" name="Amy Robinson" initials="AR" lastIdx="2" clrIdx="1">
    <p:extLst>
      <p:ext uri="{19B8F6BF-5375-455C-9EA6-DF929625EA0E}">
        <p15:presenceInfo xmlns:p15="http://schemas.microsoft.com/office/powerpoint/2012/main" userId="S-1-5-21-1275210071-879983540-1801674531-125389" providerId="AD"/>
      </p:ext>
    </p:extLst>
  </p:cmAuthor>
  <p:cmAuthor id="3" name="Laurie Schiada" initials="LS" lastIdx="18" clrIdx="2">
    <p:extLst>
      <p:ext uri="{19B8F6BF-5375-455C-9EA6-DF929625EA0E}">
        <p15:presenceInfo xmlns:p15="http://schemas.microsoft.com/office/powerpoint/2012/main" userId="37223a548114275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8BE20"/>
    <a:srgbClr val="66BBC4"/>
    <a:srgbClr val="FBCF33"/>
    <a:srgbClr val="FB5373"/>
    <a:srgbClr val="AF0061"/>
    <a:srgbClr val="114A21"/>
    <a:srgbClr val="5C9A1B"/>
    <a:srgbClr val="5C911B"/>
    <a:srgbClr val="5C9A13"/>
    <a:srgbClr val="5357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352F07-4103-49B4-5D48-E092D727A291}" v="1" dt="2023-06-14T15:56:59.621"/>
    <p1510:client id="{36709AE8-9CE3-A700-30E1-0D20B1EAE00E}" v="6" dt="2023-06-20T18:23:02.072"/>
    <p1510:client id="{3BE14CBF-9620-EEFF-9441-79CD63E7DE37}" v="10" dt="2023-04-28T20:43:17.255"/>
    <p1510:client id="{423D69DA-1B5C-EEFD-51D1-8331B0DF9DD9}" v="7" dt="2023-04-28T22:03:54.945"/>
    <p1510:client id="{4ACAD541-1864-D941-9ABB-394DDF6C85F7}" v="198" dt="2023-04-28T16:26:29.072"/>
    <p1510:client id="{4CFE7CA0-55EF-4845-BD08-3BDC5D7751A0}" v="18" dt="2023-04-28T22:01:29.192"/>
    <p1510:client id="{A6A11238-E507-EABD-4885-B3C6D58E6D9A}" v="1" dt="2023-06-12T22:30:38.085"/>
    <p1510:client id="{E8E54544-76B0-76F6-F0AD-0BD043BBFED6}" v="2" dt="2023-04-28T21:53:37.052"/>
    <p1510:client id="{F1CE64B5-6DC7-3679-F196-B195889DC8D9}" v="1" dt="2023-05-01T16:43:13.5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48"/>
  </p:normalViewPr>
  <p:slideViewPr>
    <p:cSldViewPr snapToGrid="0">
      <p:cViewPr varScale="1">
        <p:scale>
          <a:sx n="117" d="100"/>
          <a:sy n="117" d="100"/>
        </p:scale>
        <p:origin x="360" y="16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commentAuthors" Target="commentAuthors.xml"/><Relationship Id="rId55"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notesMaster" Target="notesMasters/notesMaster1.xml"/><Relationship Id="rId56" Type="http://schemas.microsoft.com/office/2018/10/relationships/authors" Target="authors.xml"/><Relationship Id="rId8" Type="http://schemas.openxmlformats.org/officeDocument/2006/relationships/slideMaster" Target="slideMasters/slideMaster5.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5"/>
              </a:solidFill>
              <a:ln w="19050">
                <a:noFill/>
              </a:ln>
              <a:effectLst/>
            </c:spPr>
            <c:extLst>
              <c:ext xmlns:c16="http://schemas.microsoft.com/office/drawing/2014/chart" uri="{C3380CC4-5D6E-409C-BE32-E72D297353CC}">
                <c16:uniqueId val="{00000001-731B-084B-B84F-94039E8D70EE}"/>
              </c:ext>
            </c:extLst>
          </c:dPt>
          <c:dPt>
            <c:idx val="1"/>
            <c:bubble3D val="0"/>
            <c:spPr>
              <a:solidFill>
                <a:schemeClr val="accent5">
                  <a:alpha val="10000"/>
                </a:schemeClr>
              </a:solidFill>
              <a:ln w="19050">
                <a:noFill/>
              </a:ln>
              <a:effectLst/>
            </c:spPr>
            <c:extLst>
              <c:ext xmlns:c16="http://schemas.microsoft.com/office/drawing/2014/chart" uri="{C3380CC4-5D6E-409C-BE32-E72D297353CC}">
                <c16:uniqueId val="{00000003-731B-084B-B84F-94039E8D70E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731B-084B-B84F-94039E8D70EE}"/>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731B-084B-B84F-94039E8D70EE}"/>
              </c:ext>
            </c:extLst>
          </c:dPt>
          <c:cat>
            <c:strRef>
              <c:f>Sheet1!$A$2:$A$5</c:f>
              <c:strCache>
                <c:ptCount val="2"/>
                <c:pt idx="0">
                  <c:v>1st Qtr</c:v>
                </c:pt>
                <c:pt idx="1">
                  <c:v>2nd Qtr</c:v>
                </c:pt>
              </c:strCache>
            </c:strRef>
          </c:cat>
          <c:val>
            <c:numRef>
              <c:f>Sheet1!$B$2:$B$5</c:f>
              <c:numCache>
                <c:formatCode>General</c:formatCode>
                <c:ptCount val="4"/>
                <c:pt idx="0">
                  <c:v>88</c:v>
                </c:pt>
                <c:pt idx="1">
                  <c:v>12</c:v>
                </c:pt>
              </c:numCache>
            </c:numRef>
          </c:val>
          <c:extLst>
            <c:ext xmlns:c16="http://schemas.microsoft.com/office/drawing/2014/chart" uri="{C3380CC4-5D6E-409C-BE32-E72D297353CC}">
              <c16:uniqueId val="{00000008-731B-084B-B84F-94039E8D70EE}"/>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4"/>
              </a:solidFill>
              <a:ln w="19050">
                <a:noFill/>
              </a:ln>
              <a:effectLst/>
            </c:spPr>
            <c:extLst>
              <c:ext xmlns:c16="http://schemas.microsoft.com/office/drawing/2014/chart" uri="{C3380CC4-5D6E-409C-BE32-E72D297353CC}">
                <c16:uniqueId val="{00000001-C5E3-A446-87F8-44BDA87E92C9}"/>
              </c:ext>
            </c:extLst>
          </c:dPt>
          <c:dPt>
            <c:idx val="1"/>
            <c:bubble3D val="0"/>
            <c:spPr>
              <a:solidFill>
                <a:schemeClr val="accent4">
                  <a:alpha val="10000"/>
                </a:schemeClr>
              </a:solidFill>
              <a:ln w="19050">
                <a:noFill/>
              </a:ln>
              <a:effectLst/>
            </c:spPr>
            <c:extLst>
              <c:ext xmlns:c16="http://schemas.microsoft.com/office/drawing/2014/chart" uri="{C3380CC4-5D6E-409C-BE32-E72D297353CC}">
                <c16:uniqueId val="{00000003-C5E3-A446-87F8-44BDA87E92C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C5E3-A446-87F8-44BDA87E92C9}"/>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5E3-A446-87F8-44BDA87E92C9}"/>
              </c:ext>
            </c:extLst>
          </c:dPt>
          <c:cat>
            <c:strRef>
              <c:f>Sheet1!$A$2:$A$5</c:f>
              <c:strCache>
                <c:ptCount val="2"/>
                <c:pt idx="0">
                  <c:v>1st Qtr</c:v>
                </c:pt>
                <c:pt idx="1">
                  <c:v>2nd Qtr</c:v>
                </c:pt>
              </c:strCache>
            </c:strRef>
          </c:cat>
          <c:val>
            <c:numRef>
              <c:f>Sheet1!$B$2:$B$5</c:f>
              <c:numCache>
                <c:formatCode>General</c:formatCode>
                <c:ptCount val="4"/>
                <c:pt idx="0">
                  <c:v>78</c:v>
                </c:pt>
                <c:pt idx="1">
                  <c:v>22</c:v>
                </c:pt>
              </c:numCache>
            </c:numRef>
          </c:val>
          <c:extLst>
            <c:ext xmlns:c16="http://schemas.microsoft.com/office/drawing/2014/chart" uri="{C3380CC4-5D6E-409C-BE32-E72D297353CC}">
              <c16:uniqueId val="{00000008-C5E3-A446-87F8-44BDA87E92C9}"/>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2"/>
            </a:solidFill>
          </c:spPr>
          <c:dPt>
            <c:idx val="0"/>
            <c:bubble3D val="0"/>
            <c:spPr>
              <a:solidFill>
                <a:schemeClr val="accent3"/>
              </a:solidFill>
              <a:ln w="19050">
                <a:noFill/>
              </a:ln>
              <a:effectLst/>
            </c:spPr>
            <c:extLst>
              <c:ext xmlns:c16="http://schemas.microsoft.com/office/drawing/2014/chart" uri="{C3380CC4-5D6E-409C-BE32-E72D297353CC}">
                <c16:uniqueId val="{00000001-C0FC-E642-8D96-27145A0A924C}"/>
              </c:ext>
            </c:extLst>
          </c:dPt>
          <c:dPt>
            <c:idx val="1"/>
            <c:bubble3D val="0"/>
            <c:spPr>
              <a:solidFill>
                <a:schemeClr val="accent3">
                  <a:lumMod val="25000"/>
                  <a:lumOff val="75000"/>
                  <a:alpha val="10000"/>
                </a:schemeClr>
              </a:solidFill>
              <a:ln w="19050">
                <a:noFill/>
              </a:ln>
              <a:effectLst/>
            </c:spPr>
            <c:extLst>
              <c:ext xmlns:c16="http://schemas.microsoft.com/office/drawing/2014/chart" uri="{C3380CC4-5D6E-409C-BE32-E72D297353CC}">
                <c16:uniqueId val="{00000003-C0FC-E642-8D96-27145A0A924C}"/>
              </c:ext>
            </c:extLst>
          </c:dPt>
          <c:dPt>
            <c:idx val="2"/>
            <c:bubble3D val="0"/>
            <c:spPr>
              <a:solidFill>
                <a:schemeClr val="accent2"/>
              </a:solidFill>
              <a:ln w="19050">
                <a:solidFill>
                  <a:schemeClr val="lt1"/>
                </a:solidFill>
              </a:ln>
              <a:effectLst/>
            </c:spPr>
            <c:extLst>
              <c:ext xmlns:c16="http://schemas.microsoft.com/office/drawing/2014/chart" uri="{C3380CC4-5D6E-409C-BE32-E72D297353CC}">
                <c16:uniqueId val="{00000005-C0FC-E642-8D96-27145A0A924C}"/>
              </c:ext>
            </c:extLst>
          </c:dPt>
          <c:dPt>
            <c:idx val="3"/>
            <c:bubble3D val="0"/>
            <c:spPr>
              <a:solidFill>
                <a:schemeClr val="accent2"/>
              </a:solidFill>
              <a:ln w="19050">
                <a:solidFill>
                  <a:schemeClr val="lt1"/>
                </a:solidFill>
              </a:ln>
              <a:effectLst/>
            </c:spPr>
            <c:extLst>
              <c:ext xmlns:c16="http://schemas.microsoft.com/office/drawing/2014/chart" uri="{C3380CC4-5D6E-409C-BE32-E72D297353CC}">
                <c16:uniqueId val="{00000007-C0FC-E642-8D96-27145A0A924C}"/>
              </c:ext>
            </c:extLst>
          </c:dPt>
          <c:cat>
            <c:strRef>
              <c:f>Sheet1!$A$2:$A$5</c:f>
              <c:strCache>
                <c:ptCount val="2"/>
                <c:pt idx="0">
                  <c:v>1st Qtr</c:v>
                </c:pt>
                <c:pt idx="1">
                  <c:v>2nd Qtr</c:v>
                </c:pt>
              </c:strCache>
            </c:strRef>
          </c:cat>
          <c:val>
            <c:numRef>
              <c:f>Sheet1!$B$2:$B$5</c:f>
              <c:numCache>
                <c:formatCode>General</c:formatCode>
                <c:ptCount val="4"/>
                <c:pt idx="0">
                  <c:v>68</c:v>
                </c:pt>
                <c:pt idx="1">
                  <c:v>32</c:v>
                </c:pt>
              </c:numCache>
            </c:numRef>
          </c:val>
          <c:extLst>
            <c:ext xmlns:c16="http://schemas.microsoft.com/office/drawing/2014/chart" uri="{C3380CC4-5D6E-409C-BE32-E72D297353CC}">
              <c16:uniqueId val="{00000008-C0FC-E642-8D96-27145A0A924C}"/>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48B8-6741-AB3A-98A98045C864}"/>
              </c:ext>
            </c:extLst>
          </c:dPt>
          <c:dPt>
            <c:idx val="1"/>
            <c:bubble3D val="0"/>
            <c:spPr>
              <a:solidFill>
                <a:schemeClr val="accent1">
                  <a:alpha val="10000"/>
                </a:schemeClr>
              </a:solidFill>
              <a:ln w="19050">
                <a:noFill/>
              </a:ln>
              <a:effectLst/>
            </c:spPr>
            <c:extLst>
              <c:ext xmlns:c16="http://schemas.microsoft.com/office/drawing/2014/chart" uri="{C3380CC4-5D6E-409C-BE32-E72D297353CC}">
                <c16:uniqueId val="{00000003-48B8-6741-AB3A-98A98045C864}"/>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48B8-6741-AB3A-98A98045C864}"/>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48B8-6741-AB3A-98A98045C864}"/>
              </c:ext>
            </c:extLst>
          </c:dPt>
          <c:cat>
            <c:strRef>
              <c:f>Sheet1!$A$2:$A$5</c:f>
              <c:strCache>
                <c:ptCount val="2"/>
                <c:pt idx="0">
                  <c:v>1st Qtr</c:v>
                </c:pt>
                <c:pt idx="1">
                  <c:v>2nd Qtr</c:v>
                </c:pt>
              </c:strCache>
            </c:strRef>
          </c:cat>
          <c:val>
            <c:numRef>
              <c:f>Sheet1!$B$2:$B$5</c:f>
              <c:numCache>
                <c:formatCode>General</c:formatCode>
                <c:ptCount val="4"/>
                <c:pt idx="0">
                  <c:v>58</c:v>
                </c:pt>
                <c:pt idx="1">
                  <c:v>42</c:v>
                </c:pt>
              </c:numCache>
            </c:numRef>
          </c:val>
          <c:extLst>
            <c:ext xmlns:c16="http://schemas.microsoft.com/office/drawing/2014/chart" uri="{C3380CC4-5D6E-409C-BE32-E72D297353CC}">
              <c16:uniqueId val="{00000008-48B8-6741-AB3A-98A98045C864}"/>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892C-1849-8EBD-4BA0BD865171}"/>
              </c:ext>
            </c:extLst>
          </c:dPt>
          <c:dPt>
            <c:idx val="1"/>
            <c:bubble3D val="0"/>
            <c:spPr>
              <a:solidFill>
                <a:schemeClr val="accent1">
                  <a:alpha val="10000"/>
                </a:schemeClr>
              </a:solidFill>
              <a:ln w="19050">
                <a:noFill/>
              </a:ln>
              <a:effectLst/>
            </c:spPr>
            <c:extLst>
              <c:ext xmlns:c16="http://schemas.microsoft.com/office/drawing/2014/chart" uri="{C3380CC4-5D6E-409C-BE32-E72D297353CC}">
                <c16:uniqueId val="{00000003-892C-1849-8EBD-4BA0BD865171}"/>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892C-1849-8EBD-4BA0BD865171}"/>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892C-1849-8EBD-4BA0BD865171}"/>
              </c:ext>
            </c:extLst>
          </c:dPt>
          <c:cat>
            <c:strRef>
              <c:f>Sheet1!$A$2:$A$5</c:f>
              <c:strCache>
                <c:ptCount val="2"/>
                <c:pt idx="0">
                  <c:v>1st Qtr</c:v>
                </c:pt>
                <c:pt idx="1">
                  <c:v>2nd Qtr</c:v>
                </c:pt>
              </c:strCache>
            </c:strRef>
          </c:cat>
          <c:val>
            <c:numRef>
              <c:f>Sheet1!$B$2:$B$5</c:f>
              <c:numCache>
                <c:formatCode>General</c:formatCode>
                <c:ptCount val="4"/>
                <c:pt idx="0">
                  <c:v>78</c:v>
                </c:pt>
                <c:pt idx="1">
                  <c:v>22</c:v>
                </c:pt>
              </c:numCache>
            </c:numRef>
          </c:val>
          <c:extLst>
            <c:ext xmlns:c16="http://schemas.microsoft.com/office/drawing/2014/chart" uri="{C3380CC4-5D6E-409C-BE32-E72D297353CC}">
              <c16:uniqueId val="{00000008-892C-1849-8EBD-4BA0BD865171}"/>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25C1-7845-B6B7-DC3FB97D02E1}"/>
              </c:ext>
            </c:extLst>
          </c:dPt>
          <c:dPt>
            <c:idx val="1"/>
            <c:bubble3D val="0"/>
            <c:spPr>
              <a:solidFill>
                <a:schemeClr val="accent1">
                  <a:alpha val="10000"/>
                </a:schemeClr>
              </a:solidFill>
              <a:ln w="19050">
                <a:noFill/>
              </a:ln>
              <a:effectLst/>
            </c:spPr>
            <c:extLst>
              <c:ext xmlns:c16="http://schemas.microsoft.com/office/drawing/2014/chart" uri="{C3380CC4-5D6E-409C-BE32-E72D297353CC}">
                <c16:uniqueId val="{00000003-25C1-7845-B6B7-DC3FB97D02E1}"/>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25C1-7845-B6B7-DC3FB97D02E1}"/>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25C1-7845-B6B7-DC3FB97D02E1}"/>
              </c:ext>
            </c:extLst>
          </c:dPt>
          <c:cat>
            <c:strRef>
              <c:f>Sheet1!$A$2:$A$5</c:f>
              <c:strCache>
                <c:ptCount val="2"/>
                <c:pt idx="0">
                  <c:v>1st Qtr</c:v>
                </c:pt>
                <c:pt idx="1">
                  <c:v>2nd Qtr</c:v>
                </c:pt>
              </c:strCache>
            </c:strRef>
          </c:cat>
          <c:val>
            <c:numRef>
              <c:f>Sheet1!$B$2:$B$5</c:f>
              <c:numCache>
                <c:formatCode>General</c:formatCode>
                <c:ptCount val="4"/>
                <c:pt idx="0">
                  <c:v>31</c:v>
                </c:pt>
                <c:pt idx="1">
                  <c:v>69</c:v>
                </c:pt>
              </c:numCache>
            </c:numRef>
          </c:val>
          <c:extLst>
            <c:ext xmlns:c16="http://schemas.microsoft.com/office/drawing/2014/chart" uri="{C3380CC4-5D6E-409C-BE32-E72D297353CC}">
              <c16:uniqueId val="{00000008-25C1-7845-B6B7-DC3FB97D02E1}"/>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C997-6C4B-B90D-CCE747C290A6}"/>
              </c:ext>
            </c:extLst>
          </c:dPt>
          <c:dPt>
            <c:idx val="1"/>
            <c:bubble3D val="0"/>
            <c:spPr>
              <a:solidFill>
                <a:schemeClr val="accent1">
                  <a:alpha val="10000"/>
                </a:schemeClr>
              </a:solidFill>
              <a:ln w="19050">
                <a:noFill/>
              </a:ln>
              <a:effectLst/>
            </c:spPr>
            <c:extLst>
              <c:ext xmlns:c16="http://schemas.microsoft.com/office/drawing/2014/chart" uri="{C3380CC4-5D6E-409C-BE32-E72D297353CC}">
                <c16:uniqueId val="{00000003-C997-6C4B-B90D-CCE747C290A6}"/>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C997-6C4B-B90D-CCE747C290A6}"/>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997-6C4B-B90D-CCE747C290A6}"/>
              </c:ext>
            </c:extLst>
          </c:dPt>
          <c:cat>
            <c:strRef>
              <c:f>Sheet1!$A$2:$A$5</c:f>
              <c:strCache>
                <c:ptCount val="2"/>
                <c:pt idx="0">
                  <c:v>1st Qtr</c:v>
                </c:pt>
                <c:pt idx="1">
                  <c:v>2nd Qtr</c:v>
                </c:pt>
              </c:strCache>
            </c:strRef>
          </c:cat>
          <c:val>
            <c:numRef>
              <c:f>Sheet1!$B$2:$B$5</c:f>
              <c:numCache>
                <c:formatCode>General</c:formatCode>
                <c:ptCount val="4"/>
                <c:pt idx="0">
                  <c:v>23</c:v>
                </c:pt>
                <c:pt idx="1">
                  <c:v>77</c:v>
                </c:pt>
              </c:numCache>
            </c:numRef>
          </c:val>
          <c:extLst>
            <c:ext xmlns:c16="http://schemas.microsoft.com/office/drawing/2014/chart" uri="{C3380CC4-5D6E-409C-BE32-E72D297353CC}">
              <c16:uniqueId val="{00000008-C997-6C4B-B90D-CCE747C290A6}"/>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A1E3-6947-AC6D-97AC12303EE9}"/>
              </c:ext>
            </c:extLst>
          </c:dPt>
          <c:dPt>
            <c:idx val="1"/>
            <c:bubble3D val="0"/>
            <c:spPr>
              <a:solidFill>
                <a:schemeClr val="accent1">
                  <a:alpha val="10000"/>
                </a:schemeClr>
              </a:solidFill>
              <a:ln w="19050">
                <a:noFill/>
              </a:ln>
              <a:effectLst/>
            </c:spPr>
            <c:extLst>
              <c:ext xmlns:c16="http://schemas.microsoft.com/office/drawing/2014/chart" uri="{C3380CC4-5D6E-409C-BE32-E72D297353CC}">
                <c16:uniqueId val="{00000003-A1E3-6947-AC6D-97AC12303EE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A1E3-6947-AC6D-97AC12303EE9}"/>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A1E3-6947-AC6D-97AC12303EE9}"/>
              </c:ext>
            </c:extLst>
          </c:dPt>
          <c:cat>
            <c:strRef>
              <c:f>Sheet1!$A$2:$A$5</c:f>
              <c:strCache>
                <c:ptCount val="2"/>
                <c:pt idx="0">
                  <c:v>1st Qtr</c:v>
                </c:pt>
                <c:pt idx="1">
                  <c:v>2nd Qtr</c:v>
                </c:pt>
              </c:strCache>
            </c:strRef>
          </c:cat>
          <c:val>
            <c:numRef>
              <c:f>Sheet1!$B$2:$B$5</c:f>
              <c:numCache>
                <c:formatCode>General</c:formatCode>
                <c:ptCount val="4"/>
                <c:pt idx="0">
                  <c:v>21</c:v>
                </c:pt>
                <c:pt idx="1">
                  <c:v>79</c:v>
                </c:pt>
              </c:numCache>
            </c:numRef>
          </c:val>
          <c:extLst>
            <c:ext xmlns:c16="http://schemas.microsoft.com/office/drawing/2014/chart" uri="{C3380CC4-5D6E-409C-BE32-E72D297353CC}">
              <c16:uniqueId val="{00000008-A1E3-6947-AC6D-97AC12303EE9}"/>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B91B-104D-93EC-A57EC572B9EB}"/>
              </c:ext>
            </c:extLst>
          </c:dPt>
          <c:dPt>
            <c:idx val="1"/>
            <c:bubble3D val="0"/>
            <c:spPr>
              <a:solidFill>
                <a:schemeClr val="accent1">
                  <a:alpha val="10000"/>
                </a:schemeClr>
              </a:solidFill>
              <a:ln w="19050">
                <a:noFill/>
              </a:ln>
              <a:effectLst/>
            </c:spPr>
            <c:extLst>
              <c:ext xmlns:c16="http://schemas.microsoft.com/office/drawing/2014/chart" uri="{C3380CC4-5D6E-409C-BE32-E72D297353CC}">
                <c16:uniqueId val="{00000003-B91B-104D-93EC-A57EC572B9EB}"/>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B91B-104D-93EC-A57EC572B9EB}"/>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B91B-104D-93EC-A57EC572B9EB}"/>
              </c:ext>
            </c:extLst>
          </c:dPt>
          <c:cat>
            <c:strRef>
              <c:f>Sheet1!$A$2:$A$5</c:f>
              <c:strCache>
                <c:ptCount val="2"/>
                <c:pt idx="0">
                  <c:v>1st Qtr</c:v>
                </c:pt>
                <c:pt idx="1">
                  <c:v>2nd Qtr</c:v>
                </c:pt>
              </c:strCache>
            </c:strRef>
          </c:cat>
          <c:val>
            <c:numRef>
              <c:f>Sheet1!$B$2:$B$5</c:f>
              <c:numCache>
                <c:formatCode>General</c:formatCode>
                <c:ptCount val="4"/>
                <c:pt idx="0">
                  <c:v>15</c:v>
                </c:pt>
                <c:pt idx="1">
                  <c:v>85</c:v>
                </c:pt>
              </c:numCache>
            </c:numRef>
          </c:val>
          <c:extLst>
            <c:ext xmlns:c16="http://schemas.microsoft.com/office/drawing/2014/chart" uri="{C3380CC4-5D6E-409C-BE32-E72D297353CC}">
              <c16:uniqueId val="{00000008-B91B-104D-93EC-A57EC572B9EB}"/>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omments/modernComment_AE9_11547AA8.xml><?xml version="1.0" encoding="utf-8"?>
<p188:cmLst xmlns:a="http://schemas.openxmlformats.org/drawingml/2006/main" xmlns:r="http://schemas.openxmlformats.org/officeDocument/2006/relationships" xmlns:p188="http://schemas.microsoft.com/office/powerpoint/2018/8/main">
  <p188:cm id="{525DE112-F298-4D1B-8B67-987814DAA632}" authorId="{9B3A4FF9-2DFA-628E-14DB-3E91BB39B939}" status="resolved" created="2023-04-28T20:38:37.359" complete="100000">
    <pc:sldMkLst xmlns:pc="http://schemas.microsoft.com/office/powerpoint/2013/main/command">
      <pc:docMk/>
      <pc:sldMk cId="290749096" sldId="2793"/>
    </pc:sldMkLst>
    <p188:replyLst>
      <p188:reply id="{4C26CB23-5331-2A40-A224-D22249473827}" authorId="{10DD8C65-A58A-77B8-D908-EC4553F829CA}" created="2023-04-28T21:36:50.256">
        <p188:txBody>
          <a:bodyPr/>
          <a:lstStyle/>
          <a:p>
            <a:r>
              <a:rPr lang="en-US"/>
              <a:t>[@Lucas Ledbetter] with the speaker notes on the next slide having a similar line, not sure where you want the last sentence moved to so I just removed it for now. But I did move giving the instructions before running the poll just a heads up</a:t>
            </a:r>
          </a:p>
        </p188:txBody>
      </p188:reply>
      <p188:reply id="{7BBC1A4A-7CF7-4060-9486-4A594301DE60}" authorId="{2B2C951F-7DF3-AAA1-2727-FA0DE4B1BF68}" created="2023-04-28T21:53:37.052">
        <p188:txBody>
          <a:bodyPr/>
          <a:lstStyle/>
          <a:p>
            <a:r>
              <a:rPr lang="en-US"/>
              <a:t>I must have forgotten to remove the last sentence earlier so I went ahead and did it now. We should be all set here.</a:t>
            </a:r>
          </a:p>
        </p188:txBody>
      </p188:reply>
    </p188:replyLst>
    <p188:txBody>
      <a:bodyPr/>
      <a:lstStyle/>
      <a:p>
        <a:r>
          <a:rPr lang="en-US"/>
          <a:t>[@Lucas Ledbetter] I think the last sentence in the speaker notes needs to be cut since we pulled the poll onto the next slide.</a:t>
        </a:r>
      </a:p>
    </p188:txBody>
  </p188:cm>
</p188:cmLst>
</file>

<file path=ppt/comments/modernComment_AEF_498B8C5.xml><?xml version="1.0" encoding="utf-8"?>
<p188:cmLst xmlns:a="http://schemas.openxmlformats.org/drawingml/2006/main" xmlns:r="http://schemas.openxmlformats.org/officeDocument/2006/relationships" xmlns:p188="http://schemas.microsoft.com/office/powerpoint/2018/8/main">
  <p188:cm id="{2395A5BB-A376-4482-8B97-84ECF1F29F5F}" authorId="{9B3A4FF9-2DFA-628E-14DB-3E91BB39B939}" status="resolved" created="2023-03-21T15:55:26.763" complete="100000">
    <pc:sldMkLst xmlns:pc="http://schemas.microsoft.com/office/powerpoint/2013/main/command">
      <pc:docMk/>
      <pc:sldMk cId="77117637" sldId="2799"/>
    </pc:sldMkLst>
    <p188:replyLst>
      <p188:reply id="{716CCCF0-5F2D-6A48-BE83-1B4ACD254748}" authorId="{2B2C951F-7DF3-AAA1-2727-FA0DE4B1BF68}" created="2023-03-21T16:55:16.051">
        <p188:txBody>
          <a:bodyPr/>
          <a:lstStyle/>
          <a:p>
            <a:r>
              <a:rPr lang="en-US"/>
              <a:t>Updated</a:t>
            </a:r>
          </a:p>
        </p188:txBody>
      </p188:reply>
    </p188:replyLst>
    <p188:txBody>
      <a:bodyPr/>
      <a:lstStyle/>
      <a:p>
        <a:r>
          <a:rPr lang="en-US"/>
          <a:t>In speaker notes, second to last bullet point, "Spanish-culture" is this appropriate terminology? Should we say Hispanic instead? or make it more broad and say multicultural?</a:t>
        </a:r>
      </a:p>
    </p188:txBody>
  </p188:cm>
</p188:cmLst>
</file>

<file path=ppt/comments/modernComment_AF4_8DBC5C16.xml><?xml version="1.0" encoding="utf-8"?>
<p188:cmLst xmlns:a="http://schemas.openxmlformats.org/drawingml/2006/main" xmlns:r="http://schemas.openxmlformats.org/officeDocument/2006/relationships" xmlns:p188="http://schemas.microsoft.com/office/powerpoint/2018/8/main">
  <p188:cm id="{4AC11DFC-6E79-4213-8B72-E036F2FFE7B7}" authorId="{9B3A4FF9-2DFA-628E-14DB-3E91BB39B939}" status="resolved" created="2023-04-07T21:50:06.679" complete="100000">
    <pc:sldMkLst xmlns:pc="http://schemas.microsoft.com/office/powerpoint/2013/main/command">
      <pc:docMk/>
      <pc:sldMk cId="2377931798" sldId="2804"/>
    </pc:sldMkLst>
    <p188:replyLst>
      <p188:reply id="{C008E4F3-93C4-0343-9E6B-5B3940C676AD}" authorId="{2B2C951F-7DF3-AAA1-2727-FA0DE4B1BF68}" created="2023-04-10T19:36:15.508">
        <p188:txBody>
          <a:bodyPr/>
          <a:lstStyle/>
          <a:p>
            <a:r>
              <a:rPr lang="en-US"/>
              <a:t>Updated</a:t>
            </a:r>
          </a:p>
        </p188:txBody>
      </p188:reply>
    </p188:replyLst>
    <p188:txBody>
      <a:bodyPr/>
      <a:lstStyle/>
      <a:p>
        <a:r>
          <a:rPr lang="en-US"/>
          <a:t>In speaker notes, 2nd paragraph, Please clarify what this refers to and/or soften with something like "help members anticipate the costs of their prescriptions". </a:t>
        </a:r>
      </a:p>
    </p188:txBody>
  </p188:cm>
</p188:cmLst>
</file>

<file path=ppt/comments/modernComment_AFB_C043DE02.xml><?xml version="1.0" encoding="utf-8"?>
<p188:cmLst xmlns:a="http://schemas.openxmlformats.org/drawingml/2006/main" xmlns:r="http://schemas.openxmlformats.org/officeDocument/2006/relationships" xmlns:p188="http://schemas.microsoft.com/office/powerpoint/2018/8/main">
  <p188:cm id="{121EF3D4-ADAA-4C12-BB61-88EA633B1992}" authorId="{9B3A4FF9-2DFA-628E-14DB-3E91BB39B939}" status="resolved" created="2023-04-07T21:50:23.898" complete="100000">
    <pc:sldMkLst xmlns:pc="http://schemas.microsoft.com/office/powerpoint/2013/main/command">
      <pc:docMk/>
      <pc:sldMk cId="3225673218" sldId="2811"/>
    </pc:sldMkLst>
    <p188:replyLst>
      <p188:reply id="{EB851944-FB13-8D4B-A200-83613069B9A3}" authorId="{2B2C951F-7DF3-AAA1-2727-FA0DE4B1BF68}" created="2023-04-10T19:36:58.935">
        <p188:txBody>
          <a:bodyPr/>
          <a:lstStyle/>
          <a:p>
            <a:r>
              <a:rPr lang="en-US"/>
              <a:t>Done</a:t>
            </a:r>
          </a:p>
        </p188:txBody>
      </p188:reply>
    </p188:replyLst>
    <p188:txBody>
      <a:bodyPr/>
      <a:lstStyle/>
      <a:p>
        <a:r>
          <a:rPr lang="en-US"/>
          <a:t>Please ensure all sources are up to date and accurately support the corresponding statements above. </a:t>
        </a:r>
      </a:p>
    </p188:txBody>
  </p188:cm>
</p188:cmLst>
</file>

<file path=ppt/comments/modernComment_BEF_1F4ECDDE.xml><?xml version="1.0" encoding="utf-8"?>
<p188:cmLst xmlns:a="http://schemas.openxmlformats.org/drawingml/2006/main" xmlns:r="http://schemas.openxmlformats.org/officeDocument/2006/relationships" xmlns:p188="http://schemas.microsoft.com/office/powerpoint/2018/8/main">
  <p188:cm id="{5FD1E637-C233-4453-8B71-5CED4259FBB7}" authorId="{9B3A4FF9-2DFA-628E-14DB-3E91BB39B939}" status="resolved" created="2023-04-07T21:49:20.491" complete="100000">
    <pc:sldMkLst xmlns:pc="http://schemas.microsoft.com/office/powerpoint/2013/main/command">
      <pc:docMk/>
      <pc:sldMk cId="525258206" sldId="3055"/>
    </pc:sldMkLst>
    <p188:replyLst>
      <p188:reply id="{C8F60B77-49CD-2F40-8F11-D5188EA17211}" authorId="{2B2C951F-7DF3-AAA1-2727-FA0DE4B1BF68}" created="2023-04-10T19:00:50.551">
        <p188:txBody>
          <a:bodyPr/>
          <a:lstStyle/>
          <a:p>
            <a:r>
              <a:rPr lang="en-US"/>
              <a:t>Updated</a:t>
            </a:r>
          </a:p>
        </p188:txBody>
      </p188:reply>
    </p188:replyLst>
    <p188:txBody>
      <a:bodyPr/>
      <a:lstStyle/>
      <a:p>
        <a:r>
          <a:rPr lang="en-US"/>
          <a:t>In speaker notes, 3rd paragraph, 4th sentence, Please add "for agents who have completed the mandatory social media training" after "social media". </a:t>
        </a:r>
      </a:p>
    </p188:txBody>
  </p188:cm>
</p188:cmLst>
</file>

<file path=ppt/comments/modernComment_BF9_B34F9B68.xml><?xml version="1.0" encoding="utf-8"?>
<p188:cmLst xmlns:a="http://schemas.openxmlformats.org/drawingml/2006/main" xmlns:r="http://schemas.openxmlformats.org/officeDocument/2006/relationships" xmlns:p188="http://schemas.microsoft.com/office/powerpoint/2018/8/main">
  <p188:cm id="{0A9802E5-9824-3546-B320-55B0497578A2}" authorId="{9B3A4FF9-2DFA-628E-14DB-3E91BB39B939}" status="resolved" created="2023-04-07T21:44:22.674">
    <pc:sldMkLst xmlns:pc="http://schemas.microsoft.com/office/powerpoint/2013/main/command">
      <pc:docMk/>
      <pc:sldMk cId="65588832" sldId="2816"/>
    </pc:sldMkLst>
    <p188:replyLst>
      <p188:reply id="{3333F15A-F465-4B25-910A-F35AA3FBC5C6}" authorId="{9B3A4FF9-2DFA-628E-14DB-3E91BB39B939}" created="2023-04-07T21:55:13.902">
        <p188:txBody>
          <a:bodyPr/>
          <a:lstStyle/>
          <a:p>
            <a:r>
              <a:rPr lang="en-US"/>
              <a:t>Another reviewer said, Consumers can apply for these plans year-round. They are not guaranteed approval and may need to pass underwriting.</a:t>
            </a:r>
          </a:p>
        </p188:txBody>
      </p188:reply>
      <p188:reply id="{3120CEB8-02D9-D443-A0FC-13F300A87D63}" authorId="{2B2C951F-7DF3-AAA1-2727-FA0DE4B1BF68}" created="2023-04-10T18:30:22.119">
        <p188:txBody>
          <a:bodyPr/>
          <a:lstStyle/>
          <a:p>
            <a:r>
              <a:rPr lang="en-US"/>
              <a:t>Added caveat at end of 3rd paragraph</a:t>
            </a:r>
          </a:p>
        </p188:txBody>
      </p188:reply>
    </p188:replyLst>
    <p188:txBody>
      <a:bodyPr/>
      <a:lstStyle/>
      <a:p>
        <a:r>
          <a:rPr lang="en-US"/>
          <a:t>In speaker notes, 3rd paragraph, last sentence "Consumers can enroll in these plans year-round." As written, it implies beneficiaries may enroll in a Medigap policy at any time they choose, which is inaccurate.</a:t>
        </a:r>
      </a:p>
    </p188:txBody>
  </p188:cm>
  <p188:cm id="{DB1EA8FC-DBF6-5D4F-A8AB-24616707491D}" authorId="{9B3A4FF9-2DFA-628E-14DB-3E91BB39B939}" status="resolved" created="2023-04-07T21:53:15.729">
    <ac:txMkLst xmlns:ac="http://schemas.microsoft.com/office/drawing/2013/main/command">
      <pc:docMk xmlns:pc="http://schemas.microsoft.com/office/powerpoint/2013/main/command"/>
      <pc:sldMk xmlns:pc="http://schemas.microsoft.com/office/powerpoint/2013/main/command" cId="65588832" sldId="2816"/>
      <ac:spMk id="2" creationId="{92B56385-003C-9CC5-0EB1-A4F6F65C0F0A}"/>
      <ac:txMk cp="21" len="49">
        <ac:context len="110" hash="2792356283"/>
      </ac:txMk>
    </ac:txMkLst>
    <p188:pos x="1263315" y="1183105"/>
    <p188:replyLst>
      <p188:reply id="{59EFE0B4-5951-8D45-AEE0-B79373018D6D}" authorId="{2B2C951F-7DF3-AAA1-2727-FA0DE4B1BF68}" created="2023-04-10T18:30:49.573">
        <p188:txBody>
          <a:bodyPr/>
          <a:lstStyle/>
          <a:p>
            <a:r>
              <a:rPr lang="en-US"/>
              <a:t>Updated</a:t>
            </a:r>
          </a:p>
        </p188:txBody>
      </p188:reply>
    </p188:replyLst>
    <p188:txBody>
      <a:bodyPr/>
      <a:lstStyle/>
      <a:p>
        <a:r>
          <a:rPr lang="en-US"/>
          <a:t>Helps pay for cost not paid by Original Medicare</a:t>
        </a:r>
      </a:p>
    </p188:txBody>
  </p188:cm>
  <p188:cm id="{C23AE5C3-5463-0549-8E2A-BC8D9F7C2ADE}" authorId="{9B3A4FF9-2DFA-628E-14DB-3E91BB39B939}" status="resolved" created="2023-04-07T21:53:35.307">
    <ac:deMkLst xmlns:ac="http://schemas.microsoft.com/office/drawing/2013/main/command">
      <pc:docMk xmlns:pc="http://schemas.microsoft.com/office/powerpoint/2013/main/command"/>
      <pc:sldMk xmlns:pc="http://schemas.microsoft.com/office/powerpoint/2013/main/command" cId="65588832" sldId="2816"/>
      <ac:spMk id="6" creationId="{316DE211-4000-B9F3-FB5E-8E7A01EE3696}"/>
    </ac:deMkLst>
    <p188:replyLst>
      <p188:reply id="{03D7BE4D-AD38-BE45-80E0-2571FBBD43F4}" authorId="{2B2C951F-7DF3-AAA1-2727-FA0DE4B1BF68}" created="2023-04-10T18:33:14.824">
        <p188:txBody>
          <a:bodyPr/>
          <a:lstStyle/>
          <a:p>
            <a:r>
              <a:rPr lang="en-US"/>
              <a:t>Added copy to distinguish PDPs from IDV plans</a:t>
            </a:r>
          </a:p>
        </p188:txBody>
      </p188:reply>
    </p188:replyLst>
    <p188:txBody>
      <a:bodyPr/>
      <a:lstStyle/>
      <a:p>
        <a:r>
          <a:rPr lang="en-US"/>
          <a:t>You must be Medicare eligible to enroll in a PDP and I think the same enrollment restrictions apply as they do for MA Plans.</a:t>
        </a:r>
      </a:p>
    </p188:txBody>
  </p188:cm>
</p188:cmLst>
</file>

<file path=ppt/comments/modernComment_BFB_C45B373E.xml><?xml version="1.0" encoding="utf-8"?>
<p188:cmLst xmlns:a="http://schemas.openxmlformats.org/drawingml/2006/main" xmlns:r="http://schemas.openxmlformats.org/officeDocument/2006/relationships" xmlns:p188="http://schemas.microsoft.com/office/powerpoint/2018/8/main">
  <p188:cm id="{B738E9E0-7414-45D0-9813-A4F1DF7DD209}" authorId="{9B3A4FF9-2DFA-628E-14DB-3E91BB39B939}" status="resolved" created="2023-04-28T20:40:43.283" complete="100000">
    <pc:sldMkLst xmlns:pc="http://schemas.microsoft.com/office/powerpoint/2013/main/command">
      <pc:docMk/>
      <pc:sldMk cId="3294312254" sldId="3067"/>
    </pc:sldMkLst>
    <p188:txBody>
      <a:bodyPr/>
      <a:lstStyle/>
      <a:p>
        <a:r>
          <a:rPr lang="en-US"/>
          <a:t>Icon to the left of the slide - remove</a:t>
        </a:r>
      </a:p>
    </p188:txBody>
  </p188:cm>
</p188:cmLst>
</file>

<file path=ppt/comments/modernComment_BFC_78B29311.xml><?xml version="1.0" encoding="utf-8"?>
<p188:cmLst xmlns:a="http://schemas.openxmlformats.org/drawingml/2006/main" xmlns:r="http://schemas.openxmlformats.org/officeDocument/2006/relationships" xmlns:p188="http://schemas.microsoft.com/office/powerpoint/2018/8/main">
  <p188:cm id="{715C4C32-B06E-8441-B23D-D76BD87E5CA9}" authorId="{9B3A4FF9-2DFA-628E-14DB-3E91BB39B939}" status="resolved" created="2023-04-07T21:50:06.679">
    <pc:sldMkLst xmlns:pc="http://schemas.microsoft.com/office/powerpoint/2013/main/command">
      <pc:docMk/>
      <pc:sldMk cId="2377931798" sldId="2804"/>
    </pc:sldMkLst>
    <p188:replyLst>
      <p188:reply id="{C008E4F3-93C4-0343-9E6B-5B3940C676AD}" authorId="{2B2C951F-7DF3-AAA1-2727-FA0DE4B1BF68}" created="2023-04-10T19:36:15.508">
        <p188:txBody>
          <a:bodyPr/>
          <a:lstStyle/>
          <a:p>
            <a:r>
              <a:rPr lang="en-US"/>
              <a:t>Updated</a:t>
            </a:r>
          </a:p>
        </p188:txBody>
      </p188:reply>
    </p188:replyLst>
    <p188:txBody>
      <a:bodyPr/>
      <a:lstStyle/>
      <a:p>
        <a:r>
          <a:rPr lang="en-US"/>
          <a:t>In speaker notes, 2nd paragraph, Please clarify what this refers to and/or soften with something like "help members anticipate the costs of their prescriptions". </a:t>
        </a:r>
      </a:p>
    </p188:txBody>
  </p188:cm>
</p188:cmLst>
</file>

<file path=ppt/comments/modernComment_BFF_9E37B707.xml><?xml version="1.0" encoding="utf-8"?>
<p188:cmLst xmlns:a="http://schemas.openxmlformats.org/drawingml/2006/main" xmlns:r="http://schemas.openxmlformats.org/officeDocument/2006/relationships" xmlns:p188="http://schemas.microsoft.com/office/powerpoint/2018/8/main">
  <p188:cm id="{43A17FA6-77DA-402F-A623-41DA4543CD60}" authorId="{9B3A4FF9-2DFA-628E-14DB-3E91BB39B939}" status="resolved" created="2023-04-28T20:43:17.255" complete="100000">
    <pc:sldMkLst xmlns:pc="http://schemas.microsoft.com/office/powerpoint/2013/main/command">
      <pc:docMk/>
      <pc:sldMk cId="2654451463" sldId="3071"/>
    </pc:sldMkLst>
    <p188:replyLst>
      <p188:reply id="{19C66561-08B1-B144-ADF8-D1AA7110FCE7}" authorId="{10DD8C65-A58A-77B8-D908-EC4553F829CA}" created="2023-04-28T21:38:43.886">
        <p188:txBody>
          <a:bodyPr/>
          <a:lstStyle/>
          <a:p>
            <a:r>
              <a:rPr lang="en-US"/>
              <a:t>They only appear the wrong color on web browsers. Ive confirmed they are Humana green.</a:t>
            </a:r>
          </a:p>
        </p188:txBody>
      </p188:reply>
    </p188:replyLst>
    <p188:txBody>
      <a:bodyPr/>
      <a:lstStyle/>
      <a:p>
        <a:r>
          <a:rPr lang="en-US"/>
          <a:t>Are these icons supposed to be different colors?</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EFD095-7608-7546-898E-6EE52DF6330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6046A79-9B62-3240-9F7C-C2154C562D9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65FA570-5FEC-E34E-B893-7B39E986AFCF}" type="datetimeFigureOut">
              <a:rPr lang="en-US" smtClean="0"/>
              <a:t>6/28/23</a:t>
            </a:fld>
            <a:endParaRPr lang="en-US"/>
          </a:p>
        </p:txBody>
      </p:sp>
      <p:sp>
        <p:nvSpPr>
          <p:cNvPr id="4" name="Footer Placeholder 3">
            <a:extLst>
              <a:ext uri="{FF2B5EF4-FFF2-40B4-BE49-F238E27FC236}">
                <a16:creationId xmlns:a16="http://schemas.microsoft.com/office/drawing/2014/main" id="{4D469053-E39B-4A41-9B8B-2A42289EEA0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341B9E5-3053-7A48-B0D1-B24F0E566A3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6E15338-1B55-644C-8C44-0C28EEAAA01B}" type="slidenum">
              <a:rPr lang="en-US" smtClean="0"/>
              <a:t>‹#›</a:t>
            </a:fld>
            <a:endParaRPr lang="en-US"/>
          </a:p>
        </p:txBody>
      </p:sp>
    </p:spTree>
    <p:extLst>
      <p:ext uri="{BB962C8B-B14F-4D97-AF65-F5344CB8AC3E}">
        <p14:creationId xmlns:p14="http://schemas.microsoft.com/office/powerpoint/2010/main" val="989632754"/>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027185-10FB-4A57-B3F0-45136A811A24}" type="datetimeFigureOut">
              <a:rPr lang="uk-UA" smtClean="0"/>
              <a:t>28.06.23</a:t>
            </a:fld>
            <a:endParaRPr lang="uk-U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uk-U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9C3A12-1E0F-412B-B376-8089A55D946C}" type="slidenum">
              <a:rPr lang="uk-UA" smtClean="0"/>
              <a:t>‹#›</a:t>
            </a:fld>
            <a:endParaRPr lang="uk-UA"/>
          </a:p>
        </p:txBody>
      </p:sp>
    </p:spTree>
    <p:extLst>
      <p:ext uri="{BB962C8B-B14F-4D97-AF65-F5344CB8AC3E}">
        <p14:creationId xmlns:p14="http://schemas.microsoft.com/office/powerpoint/2010/main" val="2567216900"/>
      </p:ext>
    </p:extLst>
  </p:cSld>
  <p:clrMap bg1="lt1" tx1="dk1" bg2="lt2" tx2="dk2" accent1="accent1" accent2="accent2" accent3="accent3" accent4="accent4" accent5="accent5" accent6="accent6" hlink="hlink" folHlink="folHlink"/>
  <p:hf ftr="0" dt="0"/>
  <p:notesStyle>
    <a:lvl1pPr marL="0" algn="l" defTabSz="609539" rtl="0" eaLnBrk="1" latinLnBrk="0" hangingPunct="1">
      <a:defRPr sz="800" kern="1200">
        <a:solidFill>
          <a:schemeClr val="tx1"/>
        </a:solidFill>
        <a:latin typeface="+mn-lt"/>
        <a:ea typeface="+mn-ea"/>
        <a:cs typeface="+mn-cs"/>
      </a:defRPr>
    </a:lvl1pPr>
    <a:lvl2pPr marL="304770" algn="l" defTabSz="609539" rtl="0" eaLnBrk="1" latinLnBrk="0" hangingPunct="1">
      <a:defRPr sz="800" kern="1200">
        <a:solidFill>
          <a:schemeClr val="tx1"/>
        </a:solidFill>
        <a:latin typeface="+mn-lt"/>
        <a:ea typeface="+mn-ea"/>
        <a:cs typeface="+mn-cs"/>
      </a:defRPr>
    </a:lvl2pPr>
    <a:lvl3pPr marL="609539" algn="l" defTabSz="609539" rtl="0" eaLnBrk="1" latinLnBrk="0" hangingPunct="1">
      <a:defRPr sz="800" kern="1200">
        <a:solidFill>
          <a:schemeClr val="tx1"/>
        </a:solidFill>
        <a:latin typeface="+mn-lt"/>
        <a:ea typeface="+mn-ea"/>
        <a:cs typeface="+mn-cs"/>
      </a:defRPr>
    </a:lvl3pPr>
    <a:lvl4pPr marL="914309" algn="l" defTabSz="609539" rtl="0" eaLnBrk="1" latinLnBrk="0" hangingPunct="1">
      <a:defRPr sz="800" kern="1200">
        <a:solidFill>
          <a:schemeClr val="tx1"/>
        </a:solidFill>
        <a:latin typeface="+mn-lt"/>
        <a:ea typeface="+mn-ea"/>
        <a:cs typeface="+mn-cs"/>
      </a:defRPr>
    </a:lvl4pPr>
    <a:lvl5pPr marL="1219078" algn="l" defTabSz="609539" rtl="0" eaLnBrk="1" latinLnBrk="0" hangingPunct="1">
      <a:defRPr sz="800" kern="1200">
        <a:solidFill>
          <a:schemeClr val="tx1"/>
        </a:solidFill>
        <a:latin typeface="+mn-lt"/>
        <a:ea typeface="+mn-ea"/>
        <a:cs typeface="+mn-cs"/>
      </a:defRPr>
    </a:lvl5pPr>
    <a:lvl6pPr marL="1523848" algn="l" defTabSz="609539" rtl="0" eaLnBrk="1" latinLnBrk="0" hangingPunct="1">
      <a:defRPr sz="800" kern="1200">
        <a:solidFill>
          <a:schemeClr val="tx1"/>
        </a:solidFill>
        <a:latin typeface="+mn-lt"/>
        <a:ea typeface="+mn-ea"/>
        <a:cs typeface="+mn-cs"/>
      </a:defRPr>
    </a:lvl6pPr>
    <a:lvl7pPr marL="1828617" algn="l" defTabSz="609539" rtl="0" eaLnBrk="1" latinLnBrk="0" hangingPunct="1">
      <a:defRPr sz="800" kern="1200">
        <a:solidFill>
          <a:schemeClr val="tx1"/>
        </a:solidFill>
        <a:latin typeface="+mn-lt"/>
        <a:ea typeface="+mn-ea"/>
        <a:cs typeface="+mn-cs"/>
      </a:defRPr>
    </a:lvl7pPr>
    <a:lvl8pPr marL="2133387" algn="l" defTabSz="609539" rtl="0" eaLnBrk="1" latinLnBrk="0" hangingPunct="1">
      <a:defRPr sz="800" kern="1200">
        <a:solidFill>
          <a:schemeClr val="tx1"/>
        </a:solidFill>
        <a:latin typeface="+mn-lt"/>
        <a:ea typeface="+mn-ea"/>
        <a:cs typeface="+mn-cs"/>
      </a:defRPr>
    </a:lvl8pPr>
    <a:lvl9pPr marL="2438156" algn="l" defTabSz="609539" rtl="0" eaLnBrk="1" latinLnBrk="0" hangingPunct="1">
      <a:defRPr sz="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Welcome! In today’s presentation of "Someone They Can Count On: An agent’s guide to cultivating customer loyalty," we’ll be talking about something that’s at the heart of being a licensed sales agent: trust. Trust is the foundation of sales, customer satisfaction, long-term relationships with members and referrals. But it’s not something that gets talked about enough.</a:t>
            </a:r>
          </a:p>
          <a:p>
            <a:endParaRPr lang="en-US"/>
          </a:p>
          <a:p>
            <a:r>
              <a:rPr lang="en-US"/>
              <a:t>Speaker 2: This topic is especially relevant since big organizations are facing many consumer trust challenges.</a:t>
            </a:r>
          </a:p>
          <a:p>
            <a:endParaRPr lang="en-US"/>
          </a:p>
          <a:p>
            <a:r>
              <a:rPr lang="en-US"/>
              <a:t>Speaker 1: That’s why we want to talk about this critical topic today and give you all some tips on building a relationship of trust and loyalty with consumers. While we introduce ourselves, we welcome you in the audience to answer this question in the chat: What are some of your favorite ways to build trust with consumers?</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a:t>
            </a:fld>
            <a:endParaRPr lang="uk-UA"/>
          </a:p>
        </p:txBody>
      </p:sp>
    </p:spTree>
    <p:extLst>
      <p:ext uri="{BB962C8B-B14F-4D97-AF65-F5344CB8AC3E}">
        <p14:creationId xmlns:p14="http://schemas.microsoft.com/office/powerpoint/2010/main" val="40308180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There are lots of plans out there for consumers to choose from. Some are better suited for their needs than others.</a:t>
            </a:r>
          </a:p>
          <a:p>
            <a:endParaRPr lang="en-US"/>
          </a:p>
          <a:p>
            <a:r>
              <a:rPr lang="en-US"/>
              <a:t>Speaker 2: There are also lots of people selling those plans. Some of those people might be more focused on making a sale than on finding the right plan for a consumer’s individual needs. Or they might simply not have the expertise to help consumers. And as we mentioned earlier, many consumers don’t know which information or people to trust.</a:t>
            </a:r>
            <a:endParaRPr lang="en-US">
              <a:cs typeface="Calibri"/>
            </a:endParaRPr>
          </a:p>
          <a:p>
            <a:endParaRPr lang="en-US"/>
          </a:p>
          <a:p>
            <a:r>
              <a:rPr lang="en-US"/>
              <a:t>Speaker 1: That’s why consumers need you. Specifically, they need someone they can count on to serve them in 3 different roles: as their personal expert guiding them through Medicare, as their educator on health insurance plans, and as their advocate helping them solve and avoid problems. If you focus on exceeding expectations in these roles, then you have a way of standing out from the crowd and you’ll be laying the foundation for sales, satisfied customers that stay with you for the long-term, and referrals. Let’s take a closer look at these roles.</a:t>
            </a:r>
            <a:endParaRPr lang="en-US">
              <a:cs typeface="Calibri"/>
            </a:endParaRPr>
          </a:p>
          <a:p>
            <a:endParaRPr lang="en-US"/>
          </a:p>
          <a:p>
            <a:r>
              <a:rPr lang="en-US"/>
              <a:t>Speaker 2: But first, let’s take another quick poll. </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10</a:t>
            </a:fld>
            <a:endParaRPr lang="uk-UA"/>
          </a:p>
        </p:txBody>
      </p:sp>
    </p:spTree>
    <p:extLst>
      <p:ext uri="{BB962C8B-B14F-4D97-AF65-F5344CB8AC3E}">
        <p14:creationId xmlns:p14="http://schemas.microsoft.com/office/powerpoint/2010/main" val="24138973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09539" rtl="0" eaLnBrk="1" fontAlgn="auto" latinLnBrk="0" hangingPunct="1">
              <a:lnSpc>
                <a:spcPct val="100000"/>
              </a:lnSpc>
              <a:spcBef>
                <a:spcPts val="0"/>
              </a:spcBef>
              <a:spcAft>
                <a:spcPts val="0"/>
              </a:spcAft>
              <a:buClrTx/>
              <a:buSzTx/>
              <a:buFontTx/>
              <a:buNone/>
              <a:tabLst/>
              <a:defRPr/>
            </a:pPr>
            <a:r>
              <a:rPr lang="en-US"/>
              <a:t>What is your favorite role to play as part of being a licensed sales agent or which role do you feel is most helpful to consumers? You can type your answer in the chat.</a:t>
            </a:r>
          </a:p>
          <a:p>
            <a:pPr marL="0" marR="0" lvl="0" indent="0" algn="l" defTabSz="609539" rtl="0" eaLnBrk="1" fontAlgn="auto" latinLnBrk="0" hangingPunct="1">
              <a:lnSpc>
                <a:spcPct val="100000"/>
              </a:lnSpc>
              <a:spcBef>
                <a:spcPts val="0"/>
              </a:spcBef>
              <a:spcAft>
                <a:spcPts val="0"/>
              </a:spcAft>
              <a:buClrTx/>
              <a:buSzTx/>
              <a:buFontTx/>
              <a:buNone/>
              <a:tabLst/>
              <a:defRPr/>
            </a:pPr>
            <a:endParaRPr lang="en-US"/>
          </a:p>
          <a:p>
            <a:pPr marL="0" marR="0" lvl="0" indent="0" algn="l" defTabSz="609539" rtl="0" eaLnBrk="1" fontAlgn="auto" latinLnBrk="0" hangingPunct="1">
              <a:lnSpc>
                <a:spcPct val="100000"/>
              </a:lnSpc>
              <a:spcBef>
                <a:spcPts val="0"/>
              </a:spcBef>
              <a:spcAft>
                <a:spcPts val="0"/>
              </a:spcAft>
              <a:buClrTx/>
              <a:buSzTx/>
              <a:buFontTx/>
              <a:buNone/>
              <a:tabLst/>
              <a:defRPr/>
            </a:pPr>
            <a:r>
              <a:rPr lang="en-US"/>
              <a:t>[Give participants about 10 seconds to enter their selection.]</a:t>
            </a:r>
            <a:endParaRPr lang="en-US">
              <a:cs typeface="Calibri"/>
            </a:endParaRPr>
          </a:p>
          <a:p>
            <a:pPr marL="0" marR="0" lvl="0" indent="0" algn="l" defTabSz="609539" rtl="0" eaLnBrk="1" fontAlgn="auto" latinLnBrk="0" hangingPunct="1">
              <a:lnSpc>
                <a:spcPct val="100000"/>
              </a:lnSpc>
              <a:spcBef>
                <a:spcPts val="0"/>
              </a:spcBef>
              <a:spcAft>
                <a:spcPts val="0"/>
              </a:spcAft>
              <a:buClrTx/>
              <a:buSzTx/>
              <a:buFontTx/>
              <a:buNone/>
              <a:tabLst/>
              <a:defRPr/>
            </a:pPr>
            <a:endParaRPr lang="en-US"/>
          </a:p>
          <a:p>
            <a:pPr marL="0" marR="0" lvl="0" indent="0" algn="l" defTabSz="609539" rtl="0" eaLnBrk="1" fontAlgn="auto" latinLnBrk="0" hangingPunct="1">
              <a:lnSpc>
                <a:spcPct val="100000"/>
              </a:lnSpc>
              <a:spcBef>
                <a:spcPts val="0"/>
              </a:spcBef>
              <a:spcAft>
                <a:spcPts val="0"/>
              </a:spcAft>
              <a:buClrTx/>
              <a:buSzTx/>
              <a:buFontTx/>
              <a:buNone/>
              <a:tabLst/>
              <a:defRPr/>
            </a:pPr>
            <a:r>
              <a:rPr lang="en-US"/>
              <a:t>There’s no correct answer. All of these styles of engaging with consumers can help build trust. Let’s learn more.</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11</a:t>
            </a:fld>
            <a:endParaRPr lang="uk-UA"/>
          </a:p>
        </p:txBody>
      </p:sp>
    </p:spTree>
    <p:extLst>
      <p:ext uri="{BB962C8B-B14F-4D97-AF65-F5344CB8AC3E}">
        <p14:creationId xmlns:p14="http://schemas.microsoft.com/office/powerpoint/2010/main" val="36972915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So far, we’ve spoken very generally about trust. But to talk about how to build trust, we have to take a closer look at exactly what trust is. Do you have any ideas?</a:t>
            </a:r>
          </a:p>
          <a:p>
            <a:endParaRPr lang="en-US"/>
          </a:p>
          <a:p>
            <a:r>
              <a:rPr lang="en-US"/>
              <a:t>Speaker 2: When I think of someone who is trustworthy, I think of someone I can count on.</a:t>
            </a:r>
            <a:endParaRPr lang="en-US">
              <a:cs typeface="Calibri"/>
            </a:endParaRPr>
          </a:p>
          <a:p>
            <a:endParaRPr lang="en-US"/>
          </a:p>
          <a:p>
            <a:r>
              <a:rPr lang="en-US"/>
              <a:t>Speaker 1: That makes sense. What are some things that consumers would want to be able to count on their licensed Medicare sales agent for?</a:t>
            </a:r>
            <a:endParaRPr lang="en-US">
              <a:cs typeface="Calibri"/>
            </a:endParaRPr>
          </a:p>
          <a:p>
            <a:endParaRPr lang="en-US"/>
          </a:p>
          <a:p>
            <a:r>
              <a:rPr lang="en-US"/>
              <a:t>Speaker 2: I’ll just speak for myself here. In general, I want them to genuinely care about what I need and to try to help me find a solution to my problems or help make my life better. I want them to be straightforward with me. I want them to be friendly and personable. And I want to know that when I talk to them, I can count on getting the same great experience every time. Plus, I want to know that they’re selling me a quality product—and that they’ll be there after the sale if I have any problems. I’d also like to feel confident that if I recommend them to my friends and family, they’ll have the same great experience.</a:t>
            </a:r>
            <a:endParaRPr lang="en-US">
              <a:cs typeface="Calibri"/>
            </a:endParaRPr>
          </a:p>
          <a:p>
            <a:endParaRPr lang="en-US"/>
          </a:p>
          <a:p>
            <a:r>
              <a:rPr lang="en-US"/>
              <a:t>On the other hand, if I feel like someone tries to sell me something that’s not a good fit, pressures me so they can make a sale, or isn’t there for me after the sale, it damages my sense of trust.</a:t>
            </a:r>
            <a:endParaRPr lang="en-US">
              <a:cs typeface="Calibri"/>
            </a:endParaRPr>
          </a:p>
          <a:p>
            <a:endParaRPr lang="en-US"/>
          </a:p>
          <a:p>
            <a:r>
              <a:rPr lang="en-US"/>
              <a:t>Speaker 1: I think you probably spoke for a lot of consumers out there. So just how does a licensed sales agent go about building that kind of trust?</a:t>
            </a:r>
            <a:endParaRPr lang="en-US">
              <a:cs typeface="Calibri"/>
            </a:endParaRPr>
          </a:p>
          <a:p>
            <a:endParaRPr lang="en-US"/>
          </a:p>
          <a:p>
            <a:r>
              <a:rPr lang="en-US"/>
              <a:t>Speaker 2: It goes back to those 3 roles of expert, educator, and advocate. Agents who focus on being there for consumers in those 3 ways are always offering something of value to consumers before, during and after the sale. I’m a lot more likely to trust someone who’s doing all of that for me consistently—and to feel confident about the product I’m buying.</a:t>
            </a:r>
            <a:endParaRPr lang="en-US">
              <a:cs typeface="Calibri"/>
            </a:endParaRPr>
          </a:p>
          <a:p>
            <a:endParaRPr lang="en-US"/>
          </a:p>
          <a:p>
            <a:r>
              <a:rPr lang="en-US"/>
              <a:t>Speaker 1: It sounds like those roles are the key to building trust. Should we take a closer look at those roles?</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12</a:t>
            </a:fld>
            <a:endParaRPr lang="uk-UA"/>
          </a:p>
        </p:txBody>
      </p:sp>
    </p:spTree>
    <p:extLst>
      <p:ext uri="{BB962C8B-B14F-4D97-AF65-F5344CB8AC3E}">
        <p14:creationId xmlns:p14="http://schemas.microsoft.com/office/powerpoint/2010/main" val="40676024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Let’s start with the Medicare expert. Since trust is about being able to count on someone, let’s talk about what we could count on a Medicare expert for.</a:t>
            </a:r>
          </a:p>
          <a:p>
            <a:endParaRPr lang="en-US"/>
          </a:p>
          <a:p>
            <a:r>
              <a:rPr lang="en-US"/>
              <a:t>Speaker 2: One problem a lot of consumers face is that health insurance in general, and Medicare plans in particular, are complex. There are a lot of plans out there and a lot of things to consider when choosing a plan. Plus, everybody’s needs are different. There’s so much information and so many people selling plans. A consumer could spend a very long time reading about how it all works and end up even more confused than when they started.</a:t>
            </a:r>
            <a:endParaRPr lang="en-US">
              <a:cs typeface="Calibri"/>
            </a:endParaRPr>
          </a:p>
          <a:p>
            <a:endParaRPr lang="en-US"/>
          </a:p>
          <a:p>
            <a:r>
              <a:rPr lang="en-US"/>
              <a:t>Speaker 1: It’s probably hard to even know where to start!</a:t>
            </a:r>
            <a:endParaRPr lang="en-US">
              <a:cs typeface="Calibri"/>
            </a:endParaRPr>
          </a:p>
          <a:p>
            <a:endParaRPr lang="en-US"/>
          </a:p>
          <a:p>
            <a:r>
              <a:rPr lang="en-US"/>
              <a:t>Speaker 2: That’s right. That’s why consumers need an expert to talk to. A licensed sales agent who is knowledgeable about health insurance and Medicare plans should understand the different plan types, benefits, extra services and how all of that would impact the consumer. All of that could save consumers a lot of time when narrowing down their choices. A knowledgeable agent could also help them find a better plan for their needs and avoid potentially costly problems.</a:t>
            </a:r>
            <a:endParaRPr lang="en-US">
              <a:cs typeface="Calibri"/>
            </a:endParaRPr>
          </a:p>
          <a:p>
            <a:endParaRPr lang="en-US"/>
          </a:p>
          <a:p>
            <a:r>
              <a:rPr lang="en-US"/>
              <a:t>Speaker 1: So how does a licensed sales agent know which plans might be best for consumers?</a:t>
            </a:r>
            <a:endParaRPr lang="en-US">
              <a:cs typeface="Calibri"/>
            </a:endParaRPr>
          </a:p>
          <a:p>
            <a:endParaRPr lang="en-US"/>
          </a:p>
          <a:p>
            <a:r>
              <a:rPr lang="en-US"/>
              <a:t>Speaker 2: That’s the thing: there’s no one plan that’s best for everyone. You could say that the agent also has to become an expert in the individual consumer they’re talking to. If you don’t understand that consumer’s unique situation and needs, you won’t know which plan would serve them best. Your job as an expert isn’t just to know a lot about health insurance plans; it’s to help connect the dots between the consumer’s needs and the plan that best meets those needs. If you can do that, then you’ve provided a huge amount of value to the consumer. You become someone they can count on to save them time, money and do what’s best for them.</a:t>
            </a:r>
            <a:endParaRPr lang="en-US">
              <a:cs typeface="Calibri"/>
            </a:endParaRPr>
          </a:p>
          <a:p>
            <a:endParaRPr lang="en-US"/>
          </a:p>
          <a:p>
            <a:r>
              <a:rPr lang="en-US"/>
              <a:t>Speaker 1: I never thought of it that way. It’s like agents are matchmakers between the consumer and the right plans.</a:t>
            </a:r>
            <a:endParaRPr lang="en-US">
              <a:cs typeface="Calibri"/>
            </a:endParaRPr>
          </a:p>
          <a:p>
            <a:endParaRPr lang="en-US"/>
          </a:p>
          <a:p>
            <a:r>
              <a:rPr lang="en-US"/>
              <a:t>Speaker 2: That’s a great way of putting it. An agent’s job is to get to know the plans and the consumer well, then introduce them to each other.</a:t>
            </a:r>
            <a:endParaRPr lang="en-US">
              <a:cs typeface="Calibri"/>
            </a:endParaRPr>
          </a:p>
          <a:p>
            <a:endParaRPr lang="en-US"/>
          </a:p>
          <a:p>
            <a:r>
              <a:rPr lang="en-US"/>
              <a:t>Speaker 1: Then the consumer starts to get to know the plan?</a:t>
            </a:r>
            <a:endParaRPr lang="en-US">
              <a:cs typeface="Calibri"/>
            </a:endParaRPr>
          </a:p>
          <a:p>
            <a:endParaRPr lang="en-US"/>
          </a:p>
          <a:p>
            <a:r>
              <a:rPr lang="en-US"/>
              <a:t>Speaker 2: That’s right, and that leads us to the next role that an agent plays for consumers: the educator.</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13</a:t>
            </a:fld>
            <a:endParaRPr lang="uk-UA"/>
          </a:p>
        </p:txBody>
      </p:sp>
    </p:spTree>
    <p:extLst>
      <p:ext uri="{BB962C8B-B14F-4D97-AF65-F5344CB8AC3E}">
        <p14:creationId xmlns:p14="http://schemas.microsoft.com/office/powerpoint/2010/main" val="24695100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It’s not enough just to be an expert on health plans and Medicare. Imagine that you go to an agent and ask which plan you should get. He or she gets to know your needs and recommends a plan. Would you enroll?</a:t>
            </a:r>
          </a:p>
          <a:p>
            <a:endParaRPr lang="en-US"/>
          </a:p>
          <a:p>
            <a:r>
              <a:rPr lang="en-US"/>
              <a:t>Speaker 1: I might if I already really trusted the agent—for example, if they came with a strong reputation or came highly recommended from someone whose judgment I trusted. But even then, I might not be willing to make a decision unless I understood the plan pretty well myself.</a:t>
            </a:r>
            <a:endParaRPr lang="en-US">
              <a:cs typeface="Calibri"/>
            </a:endParaRPr>
          </a:p>
          <a:p>
            <a:endParaRPr lang="en-US"/>
          </a:p>
          <a:p>
            <a:r>
              <a:rPr lang="en-US"/>
              <a:t>Speaker 2: You hit the nail on the head. It’s not just a matter of the consumer trusting the agent. The consumer needs to be confident that they can make an informed decision themselves. In fact, they might have no way of knowing if they can trust the agent’s recommendations until they understand how a plan works and how it meets their needs. So an agent needs to be more than just a Medicare expert.</a:t>
            </a:r>
            <a:endParaRPr lang="en-US">
              <a:cs typeface="Calibri"/>
            </a:endParaRPr>
          </a:p>
          <a:p>
            <a:endParaRPr lang="en-US"/>
          </a:p>
          <a:p>
            <a:r>
              <a:rPr lang="en-US"/>
              <a:t>Speaker 1: They need to be able to help the consumer understand the plans. That empowers the consumer to make their own informed decision.</a:t>
            </a:r>
            <a:endParaRPr lang="en-US">
              <a:cs typeface="Calibri"/>
            </a:endParaRPr>
          </a:p>
          <a:p>
            <a:endParaRPr lang="en-US"/>
          </a:p>
          <a:p>
            <a:r>
              <a:rPr lang="en-US"/>
              <a:t>Speaker 2: I couldn’t have said it better myself. So, the agent needs not just knowledge, but they need to be able to share it in a way that helps the consumer understand their options. That’s the role of an educator.</a:t>
            </a:r>
            <a:endParaRPr lang="en-US">
              <a:cs typeface="Calibri"/>
            </a:endParaRPr>
          </a:p>
          <a:p>
            <a:endParaRPr lang="en-US"/>
          </a:p>
          <a:p>
            <a:r>
              <a:rPr lang="en-US"/>
              <a:t>Speaker 1: And it’s more than just education about specific plans during the sales process. Consumers benefit from education from the awareness phase until long after they’ve enrolled in a plan. For example, people who are just reaching the Medicare-eligible age of 65 might not know anything about the Medicare system. That means before you even start talking about specific plans, they’ll want to understand how the Medicare system works. And then after they enroll in a plan, they’ll want to understand things like how to get the most from their plan benefits or how changes in their health, their plans or even the economy will affect them. Whenever you prove that you’ll take the time to educate them so they can make better decisions for themselves, you’re building trust and loyalty.</a:t>
            </a:r>
            <a:endParaRPr lang="en-US">
              <a:cs typeface="Calibri"/>
            </a:endParaRPr>
          </a:p>
          <a:p>
            <a:endParaRPr lang="en-US"/>
          </a:p>
          <a:p>
            <a:r>
              <a:rPr lang="en-US"/>
              <a:t>Speaker 2: You’re basically helping the consumer become a bit of an expert themselves.</a:t>
            </a:r>
          </a:p>
          <a:p>
            <a:endParaRPr lang="en-US"/>
          </a:p>
          <a:p>
            <a:r>
              <a:rPr lang="en-US"/>
              <a:t>Speaker 1: Or another way of putting it is you’re empowering them to solve their own problems—which leads us to our third and final role, the advocate.</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14</a:t>
            </a:fld>
            <a:endParaRPr lang="uk-UA"/>
          </a:p>
        </p:txBody>
      </p:sp>
    </p:spTree>
    <p:extLst>
      <p:ext uri="{BB962C8B-B14F-4D97-AF65-F5344CB8AC3E}">
        <p14:creationId xmlns:p14="http://schemas.microsoft.com/office/powerpoint/2010/main" val="41728974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Really, everything we’ve been talking about here has been about solving problems for consumers. Pointing them in the right direction to find the best plans for their needs, saving them time and hopefully money.</a:t>
            </a:r>
          </a:p>
          <a:p>
            <a:endParaRPr lang="en-US"/>
          </a:p>
          <a:p>
            <a:r>
              <a:rPr lang="en-US"/>
              <a:t>Speaker 2: Helping them understand their options so they can make better decisions themselves.</a:t>
            </a:r>
            <a:endParaRPr lang="en-US">
              <a:cs typeface="Calibri"/>
            </a:endParaRPr>
          </a:p>
          <a:p>
            <a:endParaRPr lang="en-US"/>
          </a:p>
          <a:p>
            <a:r>
              <a:rPr lang="en-US"/>
              <a:t>Speaker 1: And while those are some of the main problems consumers face, there will be many others. Each time you help a consumer solve a problem, they learn to trust that they can count on you to help them the next time they have a problem. They trust you more and you become more indispensable to them. They might even become less interested in giving up the relationship they have with you to go find a new agent or a different brand. That’s the point when trust has started to turn into loyalty—and everybody wins when a relationship that strong is built.</a:t>
            </a:r>
            <a:endParaRPr lang="en-US">
              <a:cs typeface="Calibri"/>
            </a:endParaRPr>
          </a:p>
          <a:p>
            <a:endParaRPr lang="en-US"/>
          </a:p>
          <a:p>
            <a:r>
              <a:rPr lang="en-US"/>
              <a:t>Speaker 2: These 3 roles are a really helpful way of looking at things. I can see how if I’m focused on getting to know customer needs and sharing my expert opinion, helping them understand their options and solving their problems, they’re naturally more likely to trust me. What I like about that is it really takes the pressure off me to make a sale. If they find a plan that meets their needs and I’m doing all of this for them, I’m probably the person they’ll want to enroll with and stay with for the long term. But these are pretty general roles we’re talking about. What are some concrete things you can do to prove that you can be counted on as an expert, educator and advocate?</a:t>
            </a:r>
            <a:endParaRPr lang="en-US">
              <a:cs typeface="Calibri"/>
            </a:endParaRPr>
          </a:p>
          <a:p>
            <a:endParaRPr lang="en-US"/>
          </a:p>
          <a:p>
            <a:r>
              <a:rPr lang="en-US"/>
              <a:t>Speaker 1: We’re just about to dive into that. Let’s move on to the topic of reliability.</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15</a:t>
            </a:fld>
            <a:endParaRPr lang="uk-UA"/>
          </a:p>
        </p:txBody>
      </p:sp>
    </p:spTree>
    <p:extLst>
      <p:ext uri="{BB962C8B-B14F-4D97-AF65-F5344CB8AC3E}">
        <p14:creationId xmlns:p14="http://schemas.microsoft.com/office/powerpoint/2010/main" val="23252585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When it comes to being an expert, educator and advocate, customers want to know that they can count on you to be these things for them whenever they need you. But building a relationship with that much trust can take time. It can require that you consistently demonstrate your trustworthiness throughout an entire conversation and over multiple interactions spanning from the time you first start talking with a prospect about their needs through post-enrollment and beyond. What are some ways you can show consumers you’re someone they can count on through all of that? Tell us in the chat.</a:t>
            </a:r>
          </a:p>
          <a:p>
            <a:endParaRPr lang="en-US"/>
          </a:p>
          <a:p>
            <a:r>
              <a:rPr lang="en-US"/>
              <a:t>Speaker 2: To help you with that, we’re going to suggest a few best practices that support a relationship of trust. We drew these from market research and from interviews with successful agents who were willing to share the keys to their success. But before we get into all of that, let’s quickly take 1 final poll to introduce the topic.</a:t>
            </a:r>
            <a:endParaRPr lang="en-US">
              <a:cs typeface="Calibri"/>
            </a:endParaRPr>
          </a:p>
          <a:p>
            <a:endParaRPr lang="en-US"/>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16</a:t>
            </a:fld>
            <a:endParaRPr lang="uk-UA"/>
          </a:p>
        </p:txBody>
      </p:sp>
    </p:spTree>
    <p:extLst>
      <p:ext uri="{BB962C8B-B14F-4D97-AF65-F5344CB8AC3E}">
        <p14:creationId xmlns:p14="http://schemas.microsoft.com/office/powerpoint/2010/main" val="13176435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09539" rtl="0" eaLnBrk="1" fontAlgn="auto" latinLnBrk="0" hangingPunct="1">
              <a:lnSpc>
                <a:spcPct val="100000"/>
              </a:lnSpc>
              <a:spcBef>
                <a:spcPts val="0"/>
              </a:spcBef>
              <a:spcAft>
                <a:spcPts val="0"/>
              </a:spcAft>
              <a:buClrTx/>
              <a:buSzTx/>
              <a:buFontTx/>
              <a:buNone/>
              <a:tabLst/>
              <a:defRPr/>
            </a:pPr>
            <a:r>
              <a:rPr lang="en-US"/>
              <a:t>We recently conducted interviews with top-selling agents. Which of these pieces of advice do you think is most important for providing reliable service to consumers? You can type your answer in the chat.</a:t>
            </a:r>
          </a:p>
          <a:p>
            <a:pPr marL="0" marR="0" lvl="0" indent="0" algn="l" defTabSz="609539" rtl="0" eaLnBrk="1" fontAlgn="auto" latinLnBrk="0" hangingPunct="1">
              <a:lnSpc>
                <a:spcPct val="100000"/>
              </a:lnSpc>
              <a:spcBef>
                <a:spcPts val="0"/>
              </a:spcBef>
              <a:spcAft>
                <a:spcPts val="0"/>
              </a:spcAft>
              <a:buClrTx/>
              <a:buSzTx/>
              <a:buFontTx/>
              <a:buNone/>
              <a:tabLst/>
              <a:defRPr/>
            </a:pPr>
            <a:endParaRPr lang="en-US"/>
          </a:p>
          <a:p>
            <a:pPr marL="0" marR="0" lvl="0" indent="0" algn="l" defTabSz="609539" rtl="0" eaLnBrk="1" fontAlgn="auto" latinLnBrk="0" hangingPunct="1">
              <a:lnSpc>
                <a:spcPct val="100000"/>
              </a:lnSpc>
              <a:spcBef>
                <a:spcPts val="0"/>
              </a:spcBef>
              <a:spcAft>
                <a:spcPts val="0"/>
              </a:spcAft>
              <a:buClrTx/>
              <a:buSzTx/>
              <a:buFontTx/>
              <a:buNone/>
              <a:tabLst/>
              <a:defRPr/>
            </a:pPr>
            <a:r>
              <a:rPr lang="en-US"/>
              <a:t>[Give participants about 10 seconds to enter their selection.]</a:t>
            </a:r>
            <a:endParaRPr lang="en-US">
              <a:cs typeface="Calibri"/>
            </a:endParaRPr>
          </a:p>
          <a:p>
            <a:endParaRPr lang="en-US"/>
          </a:p>
          <a:p>
            <a:r>
              <a:rPr lang="en-US"/>
              <a:t>There’s no wrong answer here. These tips were all commonly mentioned by agents as being keys to building trust. Let’s take deeper look at some of these.</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17</a:t>
            </a:fld>
            <a:endParaRPr lang="uk-UA"/>
          </a:p>
        </p:txBody>
      </p:sp>
    </p:spTree>
    <p:extLst>
      <p:ext uri="{BB962C8B-B14F-4D97-AF65-F5344CB8AC3E}">
        <p14:creationId xmlns:p14="http://schemas.microsoft.com/office/powerpoint/2010/main" val="21989956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This first tip isn’t so much a practice as it is a mindset, but it’s obviously a key to success since it was mentioned by every top-selling agent we interviewed. In the words of Justin Brock, licensed sales agent with Humana, President and CEO of Bobby Brock Insurance and Founder of </a:t>
            </a:r>
            <a:r>
              <a:rPr lang="en-US" err="1"/>
              <a:t>MedicareCon</a:t>
            </a:r>
            <a:r>
              <a:rPr lang="en-US"/>
              <a:t>, “The agents that come into Medicare and try to stack up as many enrollees as possible without long-term nurturing or value propositions, a lot of times they end up getting out of the business, because it’s a long-term business.” How does that apply to trust and reliability?</a:t>
            </a:r>
          </a:p>
          <a:p>
            <a:endParaRPr lang="en-US"/>
          </a:p>
          <a:p>
            <a:r>
              <a:rPr lang="en-US"/>
              <a:t>Speaker 2: What he’s saying about long-term nurturing or value propositions is another way of talking about building a long-term relationship of trust. Part of long-term nurturing is building trust and a big part of the value you bring customers is your reliability as an agent and Humana’s reliability as a brand. It can take repeated interactions for a consumer to feel comfortable enrolling in a plan, to come to you for help with their needs or to refer the people in their life to you. Reliability is something that is demonstrated and built through every interaction.</a:t>
            </a:r>
          </a:p>
          <a:p>
            <a:endParaRPr lang="en-US"/>
          </a:p>
          <a:p>
            <a:r>
              <a:rPr lang="en-US"/>
              <a:t>Speaker 1: A long-term mindset can help you do the right thing for your customers. A long-term mindset can help you walk away from trying to make a sale if it’s not right for the customer. It helps you trust that if you try to do what’s best for the customer, you will earn their trust and they’ll be more likely to buy from you when they do finally make a plan selection—and even if they don’t buy from you, they’re more likely to refer people to you because you didn’t pressure them and you took the time to share your expertise and explore how they could solve their healthcare problems.</a:t>
            </a:r>
          </a:p>
          <a:p>
            <a:endParaRPr lang="en-US"/>
          </a:p>
          <a:p>
            <a:r>
              <a:rPr lang="en-US"/>
              <a:t>Speaker 2: So taking this long-term mindset, let’s explore some of the most important things you can do to build trust each time you talk to a consumer.</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18</a:t>
            </a:fld>
            <a:endParaRPr lang="uk-UA"/>
          </a:p>
        </p:txBody>
      </p:sp>
    </p:spTree>
    <p:extLst>
      <p:ext uri="{BB962C8B-B14F-4D97-AF65-F5344CB8AC3E}">
        <p14:creationId xmlns:p14="http://schemas.microsoft.com/office/powerpoint/2010/main" val="31400167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The expertise and advocacy you provide consumers let’s them know you’re there for them, but the questions you ask them are at least as important. In the words of Joe Kathrein, licensed sales agent with Humana, “Listening is so important. Just try to understand where they’re coming from and what their needs are.” After all, how can you help customers find the right plan for their needs if you don’t understand their situation?</a:t>
            </a:r>
          </a:p>
          <a:p>
            <a:endParaRPr lang="en-US"/>
          </a:p>
          <a:p>
            <a:r>
              <a:rPr lang="en-US"/>
              <a:t>Speaker 1: To that end, the Now, Enjoy, Add/Alter, Decision and Summary analysis, or NEADS analysis, provides a structure that helps you make sure have a conversation about consumer needs that leaves them feeling heard and understood. That helps them feel confident that when they make a plan selection, the plan will meet their unique needs. To conduct a NEADS analysis, you’ll ask what their coverage is like now, what they enjoy about their current coverage, what they would add to or alter about their current coverage to make it better meet their needs and find out who will make their plan decision. Then you’ll summarize the conversation to be sure you understood everything correctly. </a:t>
            </a:r>
            <a:endParaRPr lang="en-US">
              <a:cs typeface="Calibri"/>
            </a:endParaRPr>
          </a:p>
          <a:p>
            <a:endParaRPr lang="en-US"/>
          </a:p>
          <a:p>
            <a:pPr marL="0" marR="0" lvl="0" indent="0" algn="l" defTabSz="609539" rtl="0" eaLnBrk="1" fontAlgn="auto" latinLnBrk="0" hangingPunct="1">
              <a:lnSpc>
                <a:spcPct val="100000"/>
              </a:lnSpc>
              <a:spcBef>
                <a:spcPts val="0"/>
              </a:spcBef>
              <a:spcAft>
                <a:spcPts val="0"/>
              </a:spcAft>
              <a:buClrTx/>
              <a:buSzTx/>
              <a:buFontTx/>
              <a:buNone/>
              <a:tabLst/>
              <a:defRPr/>
            </a:pPr>
            <a:r>
              <a:rPr lang="en-US"/>
              <a:t>Speaker 2: You’ll need to get more specific with your questions than these general ones for each individual to ensure you understand their unique needs. For example, you might take extra care to ask about where they stand financially and what they value in a plan since they’re new to Medicare. Meanwhile, dual-eligible beneficiaries might face more barriers to navigating and affording healthcare, so you might try to find out more about their potential challenges and see if they’re aware of resources and plan options that could help simplify the healthcare experience and minimize costs. So once you’re sure you understand the consumer’s needs, where do you go from there?</a:t>
            </a:r>
            <a:endParaRPr lang="en-US">
              <a:cs typeface="Calibri"/>
            </a:endParaRPr>
          </a:p>
          <a:p>
            <a:endParaRPr lang="en-US"/>
          </a:p>
          <a:p>
            <a:r>
              <a:rPr lang="en-US"/>
              <a:t>Speaker 1: From there, you need a plan that meets their needs. And that’s where offering a full suite of products can be invaluable.</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19</a:t>
            </a:fld>
            <a:endParaRPr lang="uk-UA"/>
          </a:p>
        </p:txBody>
      </p:sp>
    </p:spTree>
    <p:extLst>
      <p:ext uri="{BB962C8B-B14F-4D97-AF65-F5344CB8AC3E}">
        <p14:creationId xmlns:p14="http://schemas.microsoft.com/office/powerpoint/2010/main" val="19298370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Hi, I’m &lt;Speaker 1 name&gt;, &lt;bio&gt;.</a:t>
            </a:r>
          </a:p>
          <a:p>
            <a:endParaRPr lang="en-US"/>
          </a:p>
          <a:p>
            <a:r>
              <a:rPr lang="en-US"/>
              <a:t>Speaker 2: And I’m &lt;Speaker 2 name&gt;, &lt;bio&gt;. We’ll be talking about trust, credibility and loyalty with you today. Let’s get an overview of what we’ll cover.</a:t>
            </a:r>
            <a:endParaRPr lang="en-US">
              <a:cs typeface="Calibri"/>
            </a:endParaRPr>
          </a:p>
        </p:txBody>
      </p:sp>
      <p:sp>
        <p:nvSpPr>
          <p:cNvPr id="4" name="Header Placeholder 3"/>
          <p:cNvSpPr>
            <a:spLocks noGrp="1"/>
          </p:cNvSpPr>
          <p:nvPr>
            <p:ph type="hdr" sz="quarter" idx="10"/>
          </p:nvPr>
        </p:nvSpPr>
        <p:spPr/>
        <p:txBody>
          <a:bodyPr/>
          <a:lstStyle/>
          <a:p>
            <a:endParaRPr lang="uk-UA"/>
          </a:p>
        </p:txBody>
      </p:sp>
      <p:sp>
        <p:nvSpPr>
          <p:cNvPr id="5" name="Slide Number Placeholder 4"/>
          <p:cNvSpPr>
            <a:spLocks noGrp="1"/>
          </p:cNvSpPr>
          <p:nvPr>
            <p:ph type="sldNum" sz="quarter" idx="11"/>
          </p:nvPr>
        </p:nvSpPr>
        <p:spPr/>
        <p:txBody>
          <a:bodyPr/>
          <a:lstStyle/>
          <a:p>
            <a:fld id="{BD9C3A12-1E0F-412B-B376-8089A55D946C}" type="slidenum">
              <a:rPr lang="uk-UA" smtClean="0"/>
              <a:t>2</a:t>
            </a:fld>
            <a:endParaRPr lang="uk-UA"/>
          </a:p>
        </p:txBody>
      </p:sp>
    </p:spTree>
    <p:extLst>
      <p:ext uri="{BB962C8B-B14F-4D97-AF65-F5344CB8AC3E}">
        <p14:creationId xmlns:p14="http://schemas.microsoft.com/office/powerpoint/2010/main" val="10516111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You might not have thought of offering a full suite of plans as a way to build trust, but here’s why it matters. As their expert and advocate, consumers count on you to be able to provide them not just with a plan, but with the right plan for their specific needs. If you can’t offer them the right plan for their needs, then their expectations may have been disappointed, they may have to walk away without selecting a plan, or worse, they might choose a plan that they will be unhappy with down the road.</a:t>
            </a:r>
          </a:p>
          <a:p>
            <a:endParaRPr lang="en-US"/>
          </a:p>
          <a:p>
            <a:r>
              <a:rPr lang="en-US"/>
              <a:t>Speaker 2: In fact, 31% of people say that offering a variety of high-quality products and services is the most important step a company can take to earn their trust as a customer. That means that just being able to offer a wider variety of quality options makes you more trustworthy in the eyes of consumers. As Frank Bates says of high-quality plans, “There’s no reason to be pushy. The product sells itself.” On top of that, consumers say that some of the other things they value most include affordability and a good customer experience, so providing quality, affordability and fulfilling the 3 roles we’ve discussed check a lot of boxes for consumer experience.</a:t>
            </a:r>
            <a:endParaRPr lang="en-US">
              <a:cs typeface="Calibri"/>
            </a:endParaRPr>
          </a:p>
          <a:p>
            <a:endParaRPr lang="en-US"/>
          </a:p>
          <a:p>
            <a:r>
              <a:rPr lang="en-US"/>
              <a:t>Speaker 1: When we talk about a variety of quality products, which ones are we referring to, specifically?</a:t>
            </a:r>
            <a:endParaRPr lang="en-US">
              <a:cs typeface="Calibri"/>
            </a:endParaRPr>
          </a:p>
          <a:p>
            <a:endParaRPr lang="en-US"/>
          </a:p>
          <a:p>
            <a:r>
              <a:rPr lang="en-US"/>
              <a:t>Speaker 2: Let me give you an example.</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20</a:t>
            </a:fld>
            <a:endParaRPr lang="uk-UA"/>
          </a:p>
        </p:txBody>
      </p:sp>
    </p:spTree>
    <p:extLst>
      <p:ext uri="{BB962C8B-B14F-4D97-AF65-F5344CB8AC3E}">
        <p14:creationId xmlns:p14="http://schemas.microsoft.com/office/powerpoint/2010/main" val="11678044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Consumers will have the most choice when you can offer plans of various types because different types fulfill different healthcare needs. Some of the main types of plans you’ll want to offer are Medicare Supplement (Med Supp) insurance plans, prescription drug plans (PDPs), individual dental and vision (IDV) plans, and Medicare Advantage (MA). Do you want to explain those and who they might be a good fit for?</a:t>
            </a:r>
          </a:p>
          <a:p>
            <a:endParaRPr lang="en-US"/>
          </a:p>
          <a:p>
            <a:r>
              <a:rPr lang="en-US"/>
              <a:t>Speaker 1: Certainly.</a:t>
            </a:r>
            <a:endParaRPr lang="en-US">
              <a:cs typeface="Calibri"/>
            </a:endParaRPr>
          </a:p>
          <a:p>
            <a:endParaRPr lang="en-US"/>
          </a:p>
          <a:p>
            <a:r>
              <a:rPr lang="en-US"/>
              <a:t>Med Supp plans can complement Original Medicare by adding predictability to out-of-pocket expenditures. It can also be very appealing to people who want to maximize their provider options. Consumers can enroll in these plans year-round, although approval is not guaranteed and enrollees may need to pass underwriting.</a:t>
            </a:r>
            <a:endParaRPr lang="en-US">
              <a:cs typeface="Calibri"/>
            </a:endParaRPr>
          </a:p>
          <a:p>
            <a:endParaRPr lang="en-US"/>
          </a:p>
          <a:p>
            <a:r>
              <a:rPr lang="en-US"/>
              <a:t>PDPs and IDV plans meet people’s prescription drug and dental and vision needs, respectively. They can complement other plans like Original Medicare, Med Supp and healthcare options for veterans with TRICARE for Life or CHAMPVA. Consumers can also enroll in them as standalone plans. IDV plans can even be sold to non-Medicare eligible, like those who are under 65 years old, and consumers can enroll in these plans year-round. These individual plan options can offer a lot of flexibility to better target consumers’ healthcare needs.</a:t>
            </a:r>
            <a:endParaRPr lang="en-US">
              <a:cs typeface="Calibri"/>
            </a:endParaRPr>
          </a:p>
          <a:p>
            <a:endParaRPr lang="en-US"/>
          </a:p>
          <a:p>
            <a:r>
              <a:rPr lang="en-US"/>
              <a:t>Meanwhile, MA plans could be an option for consumers looking to streamline their healthcare experience with one plan offering broad coverage or to get additional benefits and extra services.</a:t>
            </a:r>
            <a:endParaRPr lang="en-US">
              <a:cs typeface="Calibri"/>
            </a:endParaRPr>
          </a:p>
          <a:p>
            <a:endParaRPr lang="en-US"/>
          </a:p>
          <a:p>
            <a:r>
              <a:rPr lang="en-US"/>
              <a:t>Speaker 2: And don’t forget that within these different plan types, there are a lot of options. For example, Humana offers many different Med Supp plans and 3 different PDPs that offer different price points and coverage options so consumers can choose the right plan for their needs and budgets. Or for MA plans, there are a variety of options, such as MAPD plans that cover prescription drugs, DSNPs that are specially designed to meet the needs of dual-eligible beneficiaries and more.</a:t>
            </a:r>
            <a:endParaRPr lang="en-US">
              <a:cs typeface="Calibri"/>
            </a:endParaRPr>
          </a:p>
          <a:p>
            <a:endParaRPr lang="en-US"/>
          </a:p>
          <a:p>
            <a:r>
              <a:rPr lang="en-US"/>
              <a:t>Speaker 1: With all those options, consumers can better count on you to have a plan that’s a good fit. That could go a long way toward building trust, but research and agent experience alike show that there are a couple other key practices beyond offering the right plan that can prove your reliability to customers.</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21</a:t>
            </a:fld>
            <a:endParaRPr lang="uk-UA"/>
          </a:p>
        </p:txBody>
      </p:sp>
    </p:spTree>
    <p:extLst>
      <p:ext uri="{BB962C8B-B14F-4D97-AF65-F5344CB8AC3E}">
        <p14:creationId xmlns:p14="http://schemas.microsoft.com/office/powerpoint/2010/main" val="17260937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One of these practices is to try to prevent customers from experiencing any unpleasant surprises with their health insurance plan. That includes consumers encountering such issues as unexpected out-of-pocket expenses or their providers not being in-network.</a:t>
            </a:r>
          </a:p>
          <a:p>
            <a:endParaRPr lang="en-US"/>
          </a:p>
          <a:p>
            <a:r>
              <a:rPr lang="en-US"/>
              <a:t>Speaker 2: Misunderstandings around supplemental benefits coverage is one of the biggest issues consumers face. One study by Deft Research indicated that supplemental benefit limits is a common surprise issue for MA members. Another study showed that a significant cause of MA switching was due to supplemental benefits covering fewer services than believed. Unexpected expenses or not being able to get the care they expected could really erode a member’s trust.</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22</a:t>
            </a:fld>
            <a:endParaRPr lang="uk-UA"/>
          </a:p>
        </p:txBody>
      </p:sp>
    </p:spTree>
    <p:extLst>
      <p:ext uri="{BB962C8B-B14F-4D97-AF65-F5344CB8AC3E}">
        <p14:creationId xmlns:p14="http://schemas.microsoft.com/office/powerpoint/2010/main" val="9203816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What are some ways we could prevent consumers from running into frustrating and disappointing situations like these?</a:t>
            </a:r>
            <a:endParaRPr lang="en-US">
              <a:cs typeface="Calibri"/>
            </a:endParaRPr>
          </a:p>
          <a:p>
            <a:endParaRPr lang="en-US"/>
          </a:p>
          <a:p>
            <a:r>
              <a:rPr lang="en-US"/>
              <a:t>Speaker 2: One solution is to be better educators. Some things you can do to prevent surprises include:</a:t>
            </a:r>
            <a:endParaRPr lang="en-US">
              <a:cs typeface="Calibri"/>
            </a:endParaRPr>
          </a:p>
          <a:p>
            <a:endParaRPr lang="en-US"/>
          </a:p>
          <a:p>
            <a:pPr marL="171450" indent="-171450">
              <a:buFont typeface="Arial" panose="020B0604020202020204" pitchFamily="34" charset="0"/>
              <a:buChar char="•"/>
            </a:pPr>
            <a:r>
              <a:rPr lang="en-US"/>
              <a:t>Ensuring you understand consumer needs with a thorough NEADS analysis, then match them with a plan that meets their needs.</a:t>
            </a:r>
            <a:endParaRPr lang="en-US">
              <a:cs typeface="Calibri"/>
            </a:endParaRPr>
          </a:p>
          <a:p>
            <a:pPr marL="171450" indent="-171450">
              <a:buFont typeface="Arial" panose="020B0604020202020204" pitchFamily="34" charset="0"/>
              <a:buChar char="•"/>
            </a:pPr>
            <a:r>
              <a:rPr lang="en-US"/>
              <a:t>Using tools like the Rx Calculator and the Find a Doctor Tool with Care Highlight® ratings to help estimate prescription drug costs on specific plans and to see if members’ providers of choice are in-network.</a:t>
            </a:r>
            <a:endParaRPr lang="en-US">
              <a:cs typeface="Calibri"/>
            </a:endParaRPr>
          </a:p>
          <a:p>
            <a:pPr marL="171450" indent="-171450">
              <a:buFont typeface="Arial" panose="020B0604020202020204" pitchFamily="34" charset="0"/>
              <a:buChar char="•"/>
            </a:pPr>
            <a:r>
              <a:rPr lang="en-US"/>
              <a:t>Explaining benefits to members, especially those they use frequently, that they might use in the future and supplemental benefits.</a:t>
            </a:r>
            <a:endParaRPr lang="en-US">
              <a:cs typeface="Calibri"/>
            </a:endParaRPr>
          </a:p>
          <a:p>
            <a:pPr marL="171450" indent="-171450">
              <a:buFont typeface="Arial" panose="020B0604020202020204" pitchFamily="34" charset="0"/>
              <a:buChar char="•"/>
            </a:pPr>
            <a:r>
              <a:rPr lang="en-US"/>
              <a:t>Going over copays, coinsurance, deductibles, maximum out-of-pocket costs and other such health insurance basics with members.</a:t>
            </a:r>
            <a:endParaRPr lang="en-US">
              <a:cs typeface="Calibri"/>
            </a:endParaRPr>
          </a:p>
          <a:p>
            <a:pPr marL="171450" indent="-171450">
              <a:buFont typeface="Arial" panose="020B0604020202020204" pitchFamily="34" charset="0"/>
              <a:buChar char="•"/>
            </a:pPr>
            <a:r>
              <a:rPr lang="en-US"/>
              <a:t>Educating members on how to check their plan benefits themselves and get authorization for care, when necessary.</a:t>
            </a:r>
            <a:endParaRPr lang="en-US">
              <a:cs typeface="Calibri"/>
            </a:endParaRPr>
          </a:p>
          <a:p>
            <a:pPr marL="171450" indent="-171450">
              <a:buFont typeface="Arial" panose="020B0604020202020204" pitchFamily="34" charset="0"/>
              <a:buChar char="•"/>
            </a:pPr>
            <a:r>
              <a:rPr lang="en-US"/>
              <a:t>Checking in with members regularly to make sure they understand their benefits and see if they have any unresolved needs.</a:t>
            </a:r>
            <a:endParaRPr lang="en-US">
              <a:cs typeface="Calibri"/>
            </a:endParaRPr>
          </a:p>
          <a:p>
            <a:pPr marL="171450" indent="-171450">
              <a:buFont typeface="Arial" panose="020B0604020202020204" pitchFamily="34" charset="0"/>
              <a:buChar char="•"/>
            </a:pPr>
            <a:endParaRPr lang="en-US"/>
          </a:p>
          <a:p>
            <a:pPr marL="0" indent="0">
              <a:buFont typeface="Arial" panose="020B0604020202020204" pitchFamily="34" charset="0"/>
              <a:buNone/>
            </a:pPr>
            <a:r>
              <a:rPr lang="en-US"/>
              <a:t>Speaker 1: Those are all great tips! All of this could really help with plan satisfaction and make members feel like you’re setting them up for success. But what do you do if members do run into problems?</a:t>
            </a:r>
            <a:endParaRPr lang="en-US">
              <a:cs typeface="Calibri"/>
            </a:endParaRPr>
          </a:p>
          <a:p>
            <a:pPr marL="0" indent="0">
              <a:buFont typeface="Arial" panose="020B0604020202020204" pitchFamily="34" charset="0"/>
              <a:buNone/>
            </a:pPr>
            <a:endParaRPr lang="en-US"/>
          </a:p>
          <a:p>
            <a:pPr marL="0" indent="0">
              <a:buFont typeface="Arial" panose="020B0604020202020204" pitchFamily="34" charset="0"/>
              <a:buNone/>
            </a:pPr>
            <a:r>
              <a:rPr lang="en-US"/>
              <a:t>Speaker 2: That leads us to our final big tip on reliability, which is about customer service.</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23</a:t>
            </a:fld>
            <a:endParaRPr lang="uk-UA"/>
          </a:p>
        </p:txBody>
      </p:sp>
    </p:spTree>
    <p:extLst>
      <p:ext uri="{BB962C8B-B14F-4D97-AF65-F5344CB8AC3E}">
        <p14:creationId xmlns:p14="http://schemas.microsoft.com/office/powerpoint/2010/main" val="17075782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Prompt customer service supports a lasting relationship with members.</a:t>
            </a:r>
          </a:p>
          <a:p>
            <a:endParaRPr lang="en-US"/>
          </a:p>
          <a:p>
            <a:r>
              <a:rPr lang="en-US"/>
              <a:t>Speaker 1: It’s also critical to building trust. According to one study, 23% of consumers said that a quick response and resolution to customer concerns is the most important step a company can take to earn their trust as a customer. Another 21% of customers said that responding to feedback and providing a reliable experience was the most important step. On the other hand, alongside coverage and affordability concerns, consumers said that unsatisfactory customer service was a top driver of MA switching.</a:t>
            </a:r>
            <a:endParaRPr lang="en-US">
              <a:cs typeface="Calibri"/>
            </a:endParaRPr>
          </a:p>
          <a:p>
            <a:endParaRPr lang="en-US"/>
          </a:p>
          <a:p>
            <a:r>
              <a:rPr lang="en-US"/>
              <a:t>Speaker 2: Specifically, according to a study by Deft Research, failure to obtain first call resolution was a primary driver of MA switching. That means as often as possible, you’ll want to try to resolve customer issues yourself on the first phone call with a customer. That might involve helping them understand their benefits, find a provider, deal with a disputed claim or taking other actions. If you can’t resolve their problem yourself, you can help expedite resolution by connecting them with the person who can help them or filing an inquiry in My Humana Business Center. Sometimes their needs go beyond the scope of their plan coverage. For example, they need a new water heater or more food assistance. In those cases, you could use Humana’s Community Navigator at </a:t>
            </a:r>
            <a:r>
              <a:rPr lang="en-US" err="1"/>
              <a:t>Humana.FindHelp.com</a:t>
            </a:r>
            <a:r>
              <a:rPr lang="en-US"/>
              <a:t> to help connect them to local government and community resources.</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24</a:t>
            </a:fld>
            <a:endParaRPr lang="uk-UA"/>
          </a:p>
        </p:txBody>
      </p:sp>
    </p:spTree>
    <p:extLst>
      <p:ext uri="{BB962C8B-B14F-4D97-AF65-F5344CB8AC3E}">
        <p14:creationId xmlns:p14="http://schemas.microsoft.com/office/powerpoint/2010/main" val="21935357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And don’t forget that while members have the resources of a national carrier to help meet their needs, many members are most satisfied by having a dedicated advocate in their corner whose face or voice they know and trust. As licensed sales agent Joe </a:t>
            </a:r>
            <a:r>
              <a:rPr lang="en-US" err="1"/>
              <a:t>Kathrein</a:t>
            </a:r>
            <a:r>
              <a:rPr lang="en-US"/>
              <a:t> says, “They can call you and you’ll be their advocate throughout the year to get any resources.” As their agent, you’re what makes service real, personal and individualized for members.</a:t>
            </a:r>
            <a:endParaRPr lang="en-US">
              <a:cs typeface="Calibri"/>
            </a:endParaRPr>
          </a:p>
          <a:p>
            <a:endParaRPr lang="en-US"/>
          </a:p>
          <a:p>
            <a:r>
              <a:rPr lang="en-US"/>
              <a:t>Speaker 2: Here’s one last gold nugget from top-selling licensed sales agent Glenn Berkley. In his words, “When someone calls, you call them back. That’s absolutely number one. I can’t tell you how many people tell me that their agent never called them back or never called them back in a timely fashion.” Glenn says that he makes himself available for customer service issues as much as possible because when customers seek resolution for their issues, the matter feels urgent to them. So be sure you answer the phone or call clients back right away so you can help resolve their problems as soon as possible.</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25</a:t>
            </a:fld>
            <a:endParaRPr lang="uk-UA"/>
          </a:p>
        </p:txBody>
      </p:sp>
    </p:spTree>
    <p:extLst>
      <p:ext uri="{BB962C8B-B14F-4D97-AF65-F5344CB8AC3E}">
        <p14:creationId xmlns:p14="http://schemas.microsoft.com/office/powerpoint/2010/main" val="33045938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We’ve talked about the importance of trust, your roles as an agent and some key mindsets and practices that prove your reliability to consumers. Let’s take a look at 1 last important aspect of building trust, which is establishing credibility. Trust isn’t just about what you do and say. It’s also about how you communicate and present yourself, who you associate with and the quality of information you provide. Trust by association is what builds credibility.</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26</a:t>
            </a:fld>
            <a:endParaRPr lang="uk-UA"/>
          </a:p>
        </p:txBody>
      </p:sp>
    </p:spTree>
    <p:extLst>
      <p:ext uri="{BB962C8B-B14F-4D97-AF65-F5344CB8AC3E}">
        <p14:creationId xmlns:p14="http://schemas.microsoft.com/office/powerpoint/2010/main" val="21097656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Before we talk about associating with networks and sources of information though, let’s mention communication.</a:t>
            </a:r>
          </a:p>
          <a:p>
            <a:endParaRPr lang="en-US"/>
          </a:p>
          <a:p>
            <a:r>
              <a:rPr lang="en-US"/>
              <a:t>Speaker 1: The way you communicate can help you better meet customer needs and build a sense of credibility. Here’s a quick checklist of ways to be a reliable communicator for customers.</a:t>
            </a:r>
            <a:endParaRPr lang="en-US">
              <a:cs typeface="Calibri"/>
            </a:endParaRPr>
          </a:p>
          <a:p>
            <a:endParaRPr lang="en-US"/>
          </a:p>
          <a:p>
            <a:pPr marL="171450" indent="-171450">
              <a:buFont typeface="Arial" panose="020B0604020202020204" pitchFamily="34" charset="0"/>
              <a:buChar char="•"/>
            </a:pPr>
            <a:r>
              <a:rPr lang="en-US"/>
              <a:t>Be understanding: Listen. Ask questions so you can understand customer needs. Summarize your conversations to check with them that you fully understood their needs.</a:t>
            </a:r>
            <a:endParaRPr lang="en-US">
              <a:cs typeface="Calibri"/>
            </a:endParaRPr>
          </a:p>
          <a:p>
            <a:pPr marL="171450" indent="-171450">
              <a:buFont typeface="Arial" panose="020B0604020202020204" pitchFamily="34" charset="0"/>
              <a:buChar char="•"/>
            </a:pPr>
            <a:r>
              <a:rPr lang="en-US"/>
              <a:t>Be empathetic: Consider what the customer is thinking and feeling. What would they like to hear, and how? What would make their lives easier?</a:t>
            </a:r>
            <a:endParaRPr lang="en-US">
              <a:cs typeface="Calibri"/>
            </a:endParaRPr>
          </a:p>
          <a:p>
            <a:pPr marL="171450" marR="0" lvl="0" indent="-171450" algn="l" defTabSz="60953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Be understandable: Communicate in ways that are easy to understand. Speak in plain language and explain things clearly and thoroughly. Share information in your prospect’s preferred language if possible.</a:t>
            </a:r>
            <a:endParaRPr lang="en-US">
              <a:cs typeface="Calibri"/>
            </a:endParaRPr>
          </a:p>
          <a:p>
            <a:pPr marL="171450" marR="0" lvl="0" indent="-171450" algn="l" defTabSz="60953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Be transparent, open and honest. Sometimes, you won’t know the answer, and that’s OK. Let the customer know when you expect to have an answer and your plan for moving forward.</a:t>
            </a:r>
            <a:endParaRPr lang="en-US">
              <a:cs typeface="Calibri"/>
            </a:endParaRPr>
          </a:p>
          <a:p>
            <a:pPr marL="171450" marR="0" lvl="0" indent="-171450" algn="l" defTabSz="60953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Be relevant: Provide information that is useful and relevant, such as only plans that are the best fit for their needs or info to help them weigh costs and benefits. Another way to look at relevance is to address the unique needs of different consumers. For example, the considerations of veterans, dual-eligible beneficiaries, caregivers and multicultural beneficiaries may all be different.</a:t>
            </a:r>
            <a:endParaRPr lang="en-US">
              <a:cs typeface="Calibri"/>
            </a:endParaRPr>
          </a:p>
          <a:p>
            <a:pPr marL="171450" indent="-171450">
              <a:buFont typeface="Arial" panose="020B0604020202020204" pitchFamily="34" charset="0"/>
              <a:buChar char="•"/>
              <a:defRPr/>
            </a:pPr>
            <a:r>
              <a:rPr lang="en-US"/>
              <a:t>Be timely: Provide information or connect with clients when they need it and do your best to resolve customer issues promptly—or even to prevent issues in advance.</a:t>
            </a:r>
            <a:endParaRPr lang="en-US">
              <a:cs typeface="Calibri"/>
            </a:endParaRPr>
          </a:p>
          <a:p>
            <a:pPr marL="171450" indent="-171450">
              <a:buFont typeface="Arial" panose="020B0604020202020204" pitchFamily="34" charset="0"/>
              <a:buChar char="•"/>
            </a:pPr>
            <a:endParaRPr lang="en-US"/>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27</a:t>
            </a:fld>
            <a:endParaRPr lang="uk-UA"/>
          </a:p>
        </p:txBody>
      </p:sp>
    </p:spTree>
    <p:extLst>
      <p:ext uri="{BB962C8B-B14F-4D97-AF65-F5344CB8AC3E}">
        <p14:creationId xmlns:p14="http://schemas.microsoft.com/office/powerpoint/2010/main" val="2805106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Beyond good communication, you’ll provide members the most value and build the most trust when you don’t just communicate professionally, but also personably. Agents we talked to generally suggested meeting with people in person or talking to them on the phone as much as possible. Other forms of communication like written traditional and digital communications have their place; face-to-face and voice communication help give consumers a better sense of who you are.</a:t>
            </a:r>
          </a:p>
          <a:p>
            <a:endParaRPr lang="en-US"/>
          </a:p>
          <a:p>
            <a:r>
              <a:rPr lang="en-US"/>
              <a:t>Speaker 1: Interestingly, Forrester predicted that trust in consumer technology would decline by 15% in 2023. Digital communications and sales tools can be extremely convenient, allowing us to handle matters remotely and often faster. It’s also important to remember that many consumers still value human contact and want a personal connection.</a:t>
            </a:r>
          </a:p>
          <a:p>
            <a:endParaRPr lang="en-US"/>
          </a:p>
          <a:p>
            <a:r>
              <a:rPr lang="en-US"/>
              <a:t>Speaker 2: If you can’t meet in person or make a video call, keep in mind that some people may actually prefer voice-only calls. There’s no need to feel like you’re at a disadvantage if you only operate on the phone.</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28</a:t>
            </a:fld>
            <a:endParaRPr lang="uk-UA"/>
          </a:p>
        </p:txBody>
      </p:sp>
    </p:spTree>
    <p:extLst>
      <p:ext uri="{BB962C8B-B14F-4D97-AF65-F5344CB8AC3E}">
        <p14:creationId xmlns:p14="http://schemas.microsoft.com/office/powerpoint/2010/main" val="17306439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09539" rtl="0" eaLnBrk="1" fontAlgn="auto" latinLnBrk="0" hangingPunct="1">
              <a:lnSpc>
                <a:spcPct val="100000"/>
              </a:lnSpc>
              <a:spcBef>
                <a:spcPts val="0"/>
              </a:spcBef>
              <a:spcAft>
                <a:spcPts val="0"/>
              </a:spcAft>
              <a:buClrTx/>
              <a:buSzTx/>
              <a:buFontTx/>
              <a:buNone/>
              <a:tabLst/>
              <a:defRPr/>
            </a:pPr>
            <a:r>
              <a:rPr lang="en-US"/>
              <a:t>Speaker 1: Along those lines, media such as radio spots or podcasts could be great ways for people to get to know you through your voice and words. Getting out into the community for networking, educational presentations, community ”office hours,” volunteering and grassroots sales events are great ways for consumers to experience you in person.</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29</a:t>
            </a:fld>
            <a:endParaRPr lang="uk-UA"/>
          </a:p>
        </p:txBody>
      </p:sp>
    </p:spTree>
    <p:extLst>
      <p:ext uri="{BB962C8B-B14F-4D97-AF65-F5344CB8AC3E}">
        <p14:creationId xmlns:p14="http://schemas.microsoft.com/office/powerpoint/2010/main" val="24328481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We’ll start by talking about the importance of trust—especially at this moment following a dip in consumer trust. Then we’ll take a look at the roles you can play as an agent to build relationships of trust with consumers. We’ll also talk about what it takes to earn a reputation of reliability and to establish credibility. Lastly, we’ll point you toward some resources that can support you in building customer loyalty. Let’s get started.</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a:t>
            </a:fld>
            <a:endParaRPr lang="uk-UA"/>
          </a:p>
        </p:txBody>
      </p:sp>
    </p:spTree>
    <p:extLst>
      <p:ext uri="{BB962C8B-B14F-4D97-AF65-F5344CB8AC3E}">
        <p14:creationId xmlns:p14="http://schemas.microsoft.com/office/powerpoint/2010/main" val="26283882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Closely related to your relationship with customers is your relationship to people in your network, your customers’ networks, and sources of information. All of these things provide what’s called social proof. Associating yourself with reputable people and sources of information can boost your credibility.</a:t>
            </a:r>
          </a:p>
          <a:p>
            <a:endParaRPr lang="en-US"/>
          </a:p>
          <a:p>
            <a:r>
              <a:rPr lang="en-US"/>
              <a:t>Speaker 1: Basically, if a trusted member of a customer’s network speaks highly of you, the customer will be more likely to trust you with their business. Some ways to build a reputation of trust and reliability include:</a:t>
            </a:r>
            <a:endParaRPr lang="en-US">
              <a:cs typeface="Calibri"/>
            </a:endParaRPr>
          </a:p>
          <a:p>
            <a:endParaRPr lang="en-US"/>
          </a:p>
          <a:p>
            <a:pPr marL="171450" indent="-171450">
              <a:buFont typeface="Arial" panose="020B0604020202020204" pitchFamily="34" charset="0"/>
              <a:buChar char="•"/>
            </a:pPr>
            <a:r>
              <a:rPr lang="en-US"/>
              <a:t>Building relationships through networking</a:t>
            </a:r>
            <a:endParaRPr lang="en-US">
              <a:cs typeface="Calibri"/>
            </a:endParaRPr>
          </a:p>
          <a:p>
            <a:pPr marL="171450" indent="-171450">
              <a:buFont typeface="Arial" panose="020B0604020202020204" pitchFamily="34" charset="0"/>
              <a:buChar char="•"/>
            </a:pPr>
            <a:r>
              <a:rPr lang="en-US"/>
              <a:t>Getting referrals from professionals and reputable organizations</a:t>
            </a:r>
            <a:endParaRPr lang="en-US">
              <a:cs typeface="Calibri"/>
            </a:endParaRPr>
          </a:p>
          <a:p>
            <a:pPr marL="171450" indent="-171450">
              <a:buFont typeface="Arial" panose="020B0604020202020204" pitchFamily="34" charset="0"/>
              <a:buChar char="•"/>
            </a:pPr>
            <a:r>
              <a:rPr lang="en-US"/>
              <a:t>Earning referrals from members, friends and family</a:t>
            </a:r>
            <a:endParaRPr lang="en-US">
              <a:cs typeface="Calibri"/>
            </a:endParaRPr>
          </a:p>
          <a:p>
            <a:pPr marL="171450" indent="-171450">
              <a:buFont typeface="Arial" panose="020B0604020202020204" pitchFamily="34" charset="0"/>
              <a:buChar char="•"/>
            </a:pPr>
            <a:r>
              <a:rPr lang="en-US"/>
              <a:t>Getting certifications, endorsements and awards</a:t>
            </a:r>
            <a:endParaRPr lang="en-US">
              <a:cs typeface="Calibri"/>
            </a:endParaRPr>
          </a:p>
          <a:p>
            <a:pPr marL="171450" indent="-171450">
              <a:buFont typeface="Arial" panose="020B0604020202020204" pitchFamily="34" charset="0"/>
              <a:buChar char="•"/>
            </a:pPr>
            <a:r>
              <a:rPr lang="en-US"/>
              <a:t>Getting interviewed by a publication trusted by consumers</a:t>
            </a:r>
            <a:endParaRPr lang="en-US">
              <a:cs typeface="Calibri"/>
            </a:endParaRPr>
          </a:p>
          <a:p>
            <a:pPr marL="171450" indent="-171450">
              <a:buFont typeface="Arial" panose="020B0604020202020204" pitchFamily="34" charset="0"/>
              <a:buChar char="•"/>
            </a:pPr>
            <a:endParaRPr lang="en-US"/>
          </a:p>
          <a:p>
            <a:pPr>
              <a:defRPr/>
            </a:pPr>
            <a:r>
              <a:rPr lang="en-US"/>
              <a:t>Speaker 2: And remember, consumers are wary of misinformation. If you share information, be sure it’s factual and from a credible source. As a reminder, you can find pre-approved, ready-to-use, customizable marketing assets in the Marketing Resource Center (MRC). </a:t>
            </a:r>
            <a:endParaRPr lang="en-US">
              <a:solidFill>
                <a:srgbClr val="FFFFFF"/>
              </a:solidFill>
              <a:effectLst/>
              <a:latin typeface="Helvetica" pitchFamily="2" charset="0"/>
              <a:cs typeface="Helvetica"/>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30</a:t>
            </a:fld>
            <a:endParaRPr lang="uk-UA"/>
          </a:p>
        </p:txBody>
      </p:sp>
    </p:spTree>
    <p:extLst>
      <p:ext uri="{BB962C8B-B14F-4D97-AF65-F5344CB8AC3E}">
        <p14:creationId xmlns:p14="http://schemas.microsoft.com/office/powerpoint/2010/main" val="23776458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We’ve laid out some of the most important principles and practices to build trust with consumers. As long as you remain compliant and apply some of these best practices, you’re off to a great start creating a relationship of loyalty over the long-term.</a:t>
            </a:r>
          </a:p>
          <a:p>
            <a:endParaRPr lang="en-US"/>
          </a:p>
          <a:p>
            <a:r>
              <a:rPr lang="en-US"/>
              <a:t>Speaker 2: Beyond that, you’ll find your own specific approaches and styles that work best for you and consumers. The licensed sales agents we interviewed were all highly successful and agreed on many of the points we discussed in this presentation, but if you look at this comparison chart, you’ll see that each of them found their own way to build trust.</a:t>
            </a:r>
            <a:endParaRPr lang="en-US">
              <a:cs typeface="Calibri"/>
            </a:endParaRPr>
          </a:p>
          <a:p>
            <a:endParaRPr lang="en-US"/>
          </a:p>
          <a:p>
            <a:r>
              <a:rPr lang="en-US"/>
              <a:t>Justin Brock recommends visiting people in person if possible (for scheduled appointments only), especially for new agents who haven’t adopted marketing automation technology. He also supplements conversations with direct mail and newsletters.</a:t>
            </a:r>
            <a:endParaRPr lang="en-US">
              <a:cs typeface="Calibri"/>
            </a:endParaRPr>
          </a:p>
          <a:p>
            <a:endParaRPr lang="en-US"/>
          </a:p>
          <a:p>
            <a:r>
              <a:rPr lang="en-US"/>
              <a:t>Glenn Berkley focuses on in-person meetings (again, for scheduled appointments only) and often chooses voice-only calls over video. He doesn’t use much direct mail or social media.</a:t>
            </a:r>
            <a:endParaRPr lang="en-US">
              <a:cs typeface="Calibri"/>
            </a:endParaRPr>
          </a:p>
          <a:p>
            <a:endParaRPr lang="en-US"/>
          </a:p>
          <a:p>
            <a:r>
              <a:rPr lang="en-US"/>
              <a:t>Joe </a:t>
            </a:r>
            <a:r>
              <a:rPr lang="en-US" err="1"/>
              <a:t>Kathrein</a:t>
            </a:r>
            <a:r>
              <a:rPr lang="en-US"/>
              <a:t> operates mostly over the phone taking calls received from prospects. He establishes trust and relatability by focusing on listening and relating beneficiaries’ experiences to his own in conversation.</a:t>
            </a:r>
            <a:endParaRPr lang="en-US">
              <a:cs typeface="Calibri"/>
            </a:endParaRPr>
          </a:p>
          <a:p>
            <a:endParaRPr lang="en-US"/>
          </a:p>
          <a:p>
            <a:r>
              <a:rPr lang="en-US"/>
              <a:t>Frank Bates uses in-person educational events and networking, as well as radio and other media, so that people can connect his face and voice to the written communications he sends.</a:t>
            </a:r>
            <a:endParaRPr lang="en-US">
              <a:cs typeface="Calibri"/>
            </a:endParaRPr>
          </a:p>
          <a:p>
            <a:endParaRPr lang="en-US"/>
          </a:p>
          <a:p>
            <a:r>
              <a:rPr lang="en-US"/>
              <a:t>What of these approaches to building trust works best for you? Tell us in the chat.</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31</a:t>
            </a:fld>
            <a:endParaRPr lang="uk-UA"/>
          </a:p>
        </p:txBody>
      </p:sp>
    </p:spTree>
    <p:extLst>
      <p:ext uri="{BB962C8B-B14F-4D97-AF65-F5344CB8AC3E}">
        <p14:creationId xmlns:p14="http://schemas.microsoft.com/office/powerpoint/2010/main" val="5580250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You’re not alone in cultivating trust with customers. Humana offers plenty of resources to help you be someone consumers can count on. Let’s take a look at a few of these together.</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32</a:t>
            </a:fld>
            <a:endParaRPr lang="uk-UA"/>
          </a:p>
        </p:txBody>
      </p:sp>
    </p:spTree>
    <p:extLst>
      <p:ext uri="{BB962C8B-B14F-4D97-AF65-F5344CB8AC3E}">
        <p14:creationId xmlns:p14="http://schemas.microsoft.com/office/powerpoint/2010/main" val="16677396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Want to learn more about communication best practices with consumers? Humana’s lead generation playbook gives overviews on communications best practices and strategies to build trust through marketing. You’ll learn about building credibility through traditional and digital channels, how to communicate both compliantly and effectively, and more about what different consumer groups count on you for.</a:t>
            </a:r>
          </a:p>
          <a:p>
            <a:endParaRPr lang="en-US"/>
          </a:p>
          <a:p>
            <a:r>
              <a:rPr lang="en-US"/>
              <a:t>The social media playbook goes into more depth about this marketing channel that can help you build trust with your audiences as long as you remain compliant and use it effectively. </a:t>
            </a:r>
          </a:p>
          <a:p>
            <a:endParaRPr lang="en-US"/>
          </a:p>
          <a:p>
            <a:pPr marL="0" marR="0" lvl="0" indent="0" algn="l" defTabSz="609539" rtl="0" eaLnBrk="1" fontAlgn="auto" latinLnBrk="0" hangingPunct="1">
              <a:lnSpc>
                <a:spcPct val="100000"/>
              </a:lnSpc>
              <a:spcBef>
                <a:spcPts val="0"/>
              </a:spcBef>
              <a:spcAft>
                <a:spcPts val="0"/>
              </a:spcAft>
              <a:buClrTx/>
              <a:buSzTx/>
              <a:buFontTx/>
              <a:buNone/>
              <a:tabLst/>
              <a:defRPr/>
            </a:pPr>
            <a:r>
              <a:rPr lang="en-US"/>
              <a:t>Speaker 2: Multicultural audiences also need to know they can count on you to deliver culturally-relevant, in-language support and materials whenever possible. Humana’s Multicultural Playbook can help you discover how to better serve consumers with different cultural and language needs. You can find these and many more resources on the Ignite agent education website.</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33</a:t>
            </a:fld>
            <a:endParaRPr lang="uk-UA"/>
          </a:p>
        </p:txBody>
      </p:sp>
    </p:spTree>
    <p:extLst>
      <p:ext uri="{BB962C8B-B14F-4D97-AF65-F5344CB8AC3E}">
        <p14:creationId xmlns:p14="http://schemas.microsoft.com/office/powerpoint/2010/main" val="30005486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Humana’s 3-30-60-90 Day Conversation Guide is worthy of its own mention when it comes to building trust. The first 3 months into a member’s plan is a critical time. Members count on you to help them understand their plans and make the most of their benefits. This period is an opportunity for you to show members the service quality Humana has to offer. The 3-30-60-90 Day Conversation Guide walks you through 4 conversations with step-by-step talking points and presentation decks for each conversation. This guide is indispensable for agents who want to take trust to a new level with members. You can find this along with other resources on Ignite.</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34</a:t>
            </a:fld>
            <a:endParaRPr lang="uk-UA"/>
          </a:p>
        </p:txBody>
      </p:sp>
    </p:spTree>
    <p:extLst>
      <p:ext uri="{BB962C8B-B14F-4D97-AF65-F5344CB8AC3E}">
        <p14:creationId xmlns:p14="http://schemas.microsoft.com/office/powerpoint/2010/main" val="28917931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The Marketing Resource Center, or MRC, is Humana’s agent marketing resource. This is your go-to source for ready-made, trust-building communications.</a:t>
            </a:r>
          </a:p>
          <a:p>
            <a:endParaRPr lang="en-US"/>
          </a:p>
          <a:p>
            <a:r>
              <a:rPr lang="en-US"/>
              <a:t>Speaker 2: What makes the MRC so helpful? </a:t>
            </a:r>
            <a:endParaRPr lang="en-US">
              <a:cs typeface="Calibri"/>
            </a:endParaRPr>
          </a:p>
          <a:p>
            <a:endParaRPr lang="en-US"/>
          </a:p>
          <a:p>
            <a:r>
              <a:rPr lang="en-US"/>
              <a:t>Speaker 1: First, everything on it is pre-approved, ready-to-use and customizable. You don’t have to spend time or money developing your own materials. Instead, all that work is done for you. Plus, everything is beautifully designed and crafted to help drive leads and close sales. And, with bulk ordering and direct shipping, you can save time and money doing mail merges and stuffing envelopes yourself. Many materials are available in multiple languages. Humana continues to add new materials all the time.</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35</a:t>
            </a:fld>
            <a:endParaRPr lang="uk-UA"/>
          </a:p>
        </p:txBody>
      </p:sp>
    </p:spTree>
    <p:extLst>
      <p:ext uri="{BB962C8B-B14F-4D97-AF65-F5344CB8AC3E}">
        <p14:creationId xmlns:p14="http://schemas.microsoft.com/office/powerpoint/2010/main" val="22487740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Humana also offers sales and marketing technology that can help support some of the trust-building practices we discussed.</a:t>
            </a:r>
          </a:p>
          <a:p>
            <a:endParaRPr lang="en-US"/>
          </a:p>
          <a:p>
            <a:r>
              <a:rPr lang="en-US"/>
              <a:t>Tools like the Rx Calculator can help members anticipate the costs of their prescriptions, and the Find a Doctor tool with Care Highlight® ratings can help members find the right providers. Tools like Digital Marketing Materials, </a:t>
            </a:r>
            <a:r>
              <a:rPr lang="en-US" err="1"/>
              <a:t>FastApp</a:t>
            </a:r>
            <a:r>
              <a:rPr lang="en-US"/>
              <a:t> and Agent Online Application can help you streamline enrollment for customers.</a:t>
            </a:r>
          </a:p>
          <a:p>
            <a:endParaRPr lang="en-US"/>
          </a:p>
          <a:p>
            <a:r>
              <a:rPr lang="en-US"/>
              <a:t>My Humana Business Center can help you maintain connection with members post-enrollment and handle customer service issues promptly. You can find all of these tools on the Vantage agent portal.</a:t>
            </a:r>
          </a:p>
          <a:p>
            <a:endParaRPr lang="en-US"/>
          </a:p>
          <a:p>
            <a:r>
              <a:rPr lang="en-US"/>
              <a:t>To learn about these tools and more, check out Humana’s sales technology tools playbook on Ignite.</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36</a:t>
            </a:fld>
            <a:endParaRPr lang="uk-UA"/>
          </a:p>
        </p:txBody>
      </p:sp>
    </p:spTree>
    <p:extLst>
      <p:ext uri="{BB962C8B-B14F-4D97-AF65-F5344CB8AC3E}">
        <p14:creationId xmlns:p14="http://schemas.microsoft.com/office/powerpoint/2010/main" val="38106195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If you or have questions or concerns about any of this as you’re talking to clients, we’re here for you. We have two main ways to get one-on-one support.</a:t>
            </a:r>
          </a:p>
          <a:p>
            <a:endParaRPr lang="en-US"/>
          </a:p>
          <a:p>
            <a:r>
              <a:rPr lang="en-US"/>
              <a:t>Speaker 1: First, your local support team. Find your team at </a:t>
            </a:r>
            <a:r>
              <a:rPr lang="en-US" err="1"/>
              <a:t>IgniteWithHumana.com</a:t>
            </a:r>
            <a:r>
              <a:rPr lang="en-US"/>
              <a:t>/support. Our local support team can help you with business planning, client outreach, community engagement, retention tactics and Humana tools and initiatives.</a:t>
            </a:r>
          </a:p>
          <a:p>
            <a:endParaRPr lang="en-US"/>
          </a:p>
          <a:p>
            <a:r>
              <a:rPr lang="en-US"/>
              <a:t>Speaker 2: Second, you can contact Agent Support for enrollment questions, application assistance, paper application status checks and technical support.</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37</a:t>
            </a:fld>
            <a:endParaRPr lang="uk-UA"/>
          </a:p>
        </p:txBody>
      </p:sp>
    </p:spTree>
    <p:extLst>
      <p:ext uri="{BB962C8B-B14F-4D97-AF65-F5344CB8AC3E}">
        <p14:creationId xmlns:p14="http://schemas.microsoft.com/office/powerpoint/2010/main" val="10713973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Thanks for joining us for this presentation. Now you understand the importance of consumer trust and some strategies and best practices for building brand loyalty.</a:t>
            </a:r>
          </a:p>
          <a:p>
            <a:endParaRPr lang="en-US"/>
          </a:p>
          <a:p>
            <a:r>
              <a:rPr lang="en-US"/>
              <a:t>Speaker 2: Hopefully, you’ve taken away at least a few things you’d like to try. We encourage you to explore the resources and tools at the end to help you build trust with customers, and don’t hesitate to reach out for support along the way!</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38</a:t>
            </a:fld>
            <a:endParaRPr lang="uk-UA"/>
          </a:p>
        </p:txBody>
      </p:sp>
    </p:spTree>
    <p:extLst>
      <p:ext uri="{BB962C8B-B14F-4D97-AF65-F5344CB8AC3E}">
        <p14:creationId xmlns:p14="http://schemas.microsoft.com/office/powerpoint/2010/main" val="932201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39</a:t>
            </a:fld>
            <a:endParaRPr lang="uk-UA"/>
          </a:p>
        </p:txBody>
      </p:sp>
    </p:spTree>
    <p:extLst>
      <p:ext uri="{BB962C8B-B14F-4D97-AF65-F5344CB8AC3E}">
        <p14:creationId xmlns:p14="http://schemas.microsoft.com/office/powerpoint/2010/main" val="2903231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It might seem obvious that trust matters, but once we look at some details in the following slides, I think you’ll understand why this topic is more important than ever.</a:t>
            </a:r>
          </a:p>
          <a:p>
            <a:endParaRPr lang="en-US"/>
          </a:p>
          <a:p>
            <a:r>
              <a:rPr lang="en-US"/>
              <a:t>Speaker 2: But before we do that, let’s take a quick poll that might help set the stage for our discussion.</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4</a:t>
            </a:fld>
            <a:endParaRPr lang="uk-UA"/>
          </a:p>
        </p:txBody>
      </p:sp>
    </p:spTree>
    <p:extLst>
      <p:ext uri="{BB962C8B-B14F-4D97-AF65-F5344CB8AC3E}">
        <p14:creationId xmlns:p14="http://schemas.microsoft.com/office/powerpoint/2010/main" val="40846313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What percentage of consumers say they have no confidence in big brands? Take a few seconds to make your best guess. You can type your answer in the chat.</a:t>
            </a:r>
          </a:p>
          <a:p>
            <a:endParaRPr lang="en-US"/>
          </a:p>
          <a:p>
            <a:r>
              <a:rPr lang="en-US"/>
              <a:t>[Give instructions on how participants can enter their choices and about 10 seconds to enter their selection.]</a:t>
            </a:r>
          </a:p>
          <a:p>
            <a:endParaRPr lang="en-US"/>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5</a:t>
            </a:fld>
            <a:endParaRPr lang="uk-UA"/>
          </a:p>
        </p:txBody>
      </p:sp>
    </p:spTree>
    <p:extLst>
      <p:ext uri="{BB962C8B-B14F-4D97-AF65-F5344CB8AC3E}">
        <p14:creationId xmlns:p14="http://schemas.microsoft.com/office/powerpoint/2010/main" val="4092840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If you answered 78%, you were right. For reference, that’s a 12% decrease in confidence between 2021 and 2022.</a:t>
            </a:r>
          </a:p>
          <a:p>
            <a:endParaRPr lang="en-US"/>
          </a:p>
          <a:p>
            <a:r>
              <a:rPr lang="en-US"/>
              <a:t>Speaker 1: That’s a lot of people who don’t trust big organizations. Customer trust has fallen over that same period in a lot of industries related to ours, too: by 7% in healthcare, 12% in financial industries, and 5% in consumer markets. As for Medicare, according to a study by Deft Research, about one-third of Medicare Advantage beneficiaries agreed that “there are too many untrustworthy people trying to sell Medicare insurance.”</a:t>
            </a:r>
            <a:endParaRPr lang="en-US">
              <a:cs typeface="Calibri"/>
            </a:endParaRPr>
          </a:p>
          <a:p>
            <a:endParaRPr lang="en-US"/>
          </a:p>
          <a:p>
            <a:r>
              <a:rPr lang="en-US"/>
              <a:t>Speaker 2: That seems like a big loss of trust. What would make people feel that way?</a:t>
            </a:r>
            <a:endParaRPr lang="en-US">
              <a:cs typeface="Calibri"/>
            </a:endParaRPr>
          </a:p>
          <a:p>
            <a:endParaRPr lang="en-US"/>
          </a:p>
          <a:p>
            <a:r>
              <a:rPr lang="en-US"/>
              <a:t>Speaker 1: That’s a good question. Let me share just a little more research. Distrust of online information has also increased due to data leaks and misinformation in online news sources, like social media. Studies show that online research declines when consumers lose trust in online resources. So basically, many consumers don’t feel they can get reliable information.</a:t>
            </a:r>
            <a:endParaRPr lang="en-US">
              <a:cs typeface="Calibri"/>
            </a:endParaRPr>
          </a:p>
          <a:p>
            <a:endParaRPr lang="en-US"/>
          </a:p>
          <a:p>
            <a:r>
              <a:rPr lang="en-US"/>
              <a:t>Speaker 2: No matter why, that seems like a big problem for consumers and big brands.</a:t>
            </a:r>
            <a:endParaRPr lang="en-US">
              <a:cs typeface="Calibri"/>
            </a:endParaRPr>
          </a:p>
          <a:p>
            <a:endParaRPr lang="en-US"/>
          </a:p>
          <a:p>
            <a:r>
              <a:rPr lang="en-US"/>
              <a:t>Speaker 1: You said it. Let’s take a look at the effect of this distrust.</a:t>
            </a:r>
            <a:endParaRPr lang="en-US">
              <a:cs typeface="Calibri"/>
            </a:endParaRPr>
          </a:p>
          <a:p>
            <a:endParaRPr lang="en-US"/>
          </a:p>
          <a:p>
            <a:endParaRPr lang="en-US"/>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6</a:t>
            </a:fld>
            <a:endParaRPr lang="uk-UA"/>
          </a:p>
        </p:txBody>
      </p:sp>
    </p:spTree>
    <p:extLst>
      <p:ext uri="{BB962C8B-B14F-4D97-AF65-F5344CB8AC3E}">
        <p14:creationId xmlns:p14="http://schemas.microsoft.com/office/powerpoint/2010/main" val="2749252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Let me give you just a couple more numbers because they do such a good job of painting a picture. About 70% of consumers say they’re unlikely to buy from a company, recommend them to others or be or feel loyal to them if the company loses their trust. On the other hand, about 90% of consumers say they’re likely to do all those things if the company DOES earn their trust.</a:t>
            </a:r>
          </a:p>
          <a:p>
            <a:endParaRPr lang="en-US"/>
          </a:p>
          <a:p>
            <a:r>
              <a:rPr lang="en-US"/>
              <a:t>Speaker 2: That’s a big difference in sales, retention and referrals.</a:t>
            </a:r>
          </a:p>
          <a:p>
            <a:endParaRPr lang="en-US"/>
          </a:p>
          <a:p>
            <a:endParaRPr lang="en-US"/>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7</a:t>
            </a:fld>
            <a:endParaRPr lang="uk-UA"/>
          </a:p>
        </p:txBody>
      </p:sp>
    </p:spTree>
    <p:extLst>
      <p:ext uri="{BB962C8B-B14F-4D97-AF65-F5344CB8AC3E}">
        <p14:creationId xmlns:p14="http://schemas.microsoft.com/office/powerpoint/2010/main" val="17774541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That’s right. And beyond quality and cost, which are the biggest influences on purchase decisions, the next leading incentives for consumers when deciding who to buy from are brands they can trust that come with positive reviews and a good reputation.</a:t>
            </a:r>
          </a:p>
          <a:p>
            <a:endParaRPr lang="en-US"/>
          </a:p>
          <a:p>
            <a:r>
              <a:rPr lang="en-US"/>
              <a:t>Speaker 2: One important impact of that might be that from a Medicare perspective, that also means that brand trust and loyalty could affect CAHPS surveys. Those results go into the Center for Medicare &amp; Medicaid Services (CMS) calculations of Star Ratings, which affect Humana’s ability to invest in and improve plan benefits, extra services and affordability. Plus, beneficiaries are less likely to switch from 5-star plans than lower-rated plans.</a:t>
            </a:r>
          </a:p>
          <a:p>
            <a:endParaRPr lang="en-US"/>
          </a:p>
          <a:p>
            <a:r>
              <a:rPr lang="en-US"/>
              <a:t>Speaker 1: Right again. Speaking of CMS, let’s take a look at the topic of trust from another angle.</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8</a:t>
            </a:fld>
            <a:endParaRPr lang="uk-UA"/>
          </a:p>
        </p:txBody>
      </p:sp>
    </p:spTree>
    <p:extLst>
      <p:ext uri="{BB962C8B-B14F-4D97-AF65-F5344CB8AC3E}">
        <p14:creationId xmlns:p14="http://schemas.microsoft.com/office/powerpoint/2010/main" val="25085113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Alright, enough numbers for the moment. Let’s look at this from the consumer perspective. Consumers don’t know which information sources to trust. The healthcare and Medicare systems are complex.</a:t>
            </a:r>
          </a:p>
          <a:p>
            <a:endParaRPr lang="en-US"/>
          </a:p>
          <a:p>
            <a:r>
              <a:rPr lang="en-US"/>
              <a:t>Speaker 2: It must be overwhelming for consumers. All the choices can be confusing, it’s hard to make an informed decision and they could even be taken advantage of.</a:t>
            </a:r>
            <a:endParaRPr lang="en-US">
              <a:cs typeface="Calibri"/>
            </a:endParaRPr>
          </a:p>
          <a:p>
            <a:endParaRPr lang="en-US"/>
          </a:p>
          <a:p>
            <a:r>
              <a:rPr lang="en-US"/>
              <a:t>Speaker 1: Exactly. To help protect consumers and maintain their trust in the system, CMS regulates the Medicare market. It’s important that, as licensed sales agents, we follow those regulations—not just because violating them hurts consumers, agents and carriers alike, but because these regulations help establish best practices that build trust between everyone involved. So ensuring you’re compliant with CMS regulations is a great starting point for establishing a relationship of trust with Medicare consumers.</a:t>
            </a:r>
            <a:endParaRPr lang="en-US">
              <a:cs typeface="Calibri"/>
            </a:endParaRPr>
          </a:p>
          <a:p>
            <a:endParaRPr lang="en-US"/>
          </a:p>
          <a:p>
            <a:r>
              <a:rPr lang="en-US"/>
              <a:t>Speaker 2: That’s why the Medicare market has so many rules like:</a:t>
            </a:r>
            <a:endParaRPr lang="en-US">
              <a:cs typeface="Calibri"/>
            </a:endParaRPr>
          </a:p>
          <a:p>
            <a:endParaRPr lang="en-US"/>
          </a:p>
          <a:p>
            <a:pPr marL="171450" indent="-171450">
              <a:buFont typeface="Arial" panose="020B0604020202020204" pitchFamily="34" charset="0"/>
              <a:buChar char="•"/>
            </a:pPr>
            <a:r>
              <a:rPr lang="en-US"/>
              <a:t>No sharing plan information before AEP</a:t>
            </a:r>
            <a:endParaRPr lang="en-US">
              <a:cs typeface="Calibri"/>
            </a:endParaRPr>
          </a:p>
          <a:p>
            <a:pPr marL="171450" indent="-171450">
              <a:buFont typeface="Arial" panose="020B0604020202020204" pitchFamily="34" charset="0"/>
              <a:buChar char="•"/>
            </a:pPr>
            <a:r>
              <a:rPr lang="en-US"/>
              <a:t>No cross-selling</a:t>
            </a:r>
            <a:endParaRPr lang="en-US">
              <a:cs typeface="Calibri"/>
            </a:endParaRPr>
          </a:p>
          <a:p>
            <a:pPr marL="171450" indent="-171450">
              <a:buFont typeface="Arial" panose="020B0604020202020204" pitchFamily="34" charset="0"/>
              <a:buChar char="•"/>
            </a:pPr>
            <a:r>
              <a:rPr lang="en-US"/>
              <a:t>No mention of certain benefits before enrollment</a:t>
            </a:r>
            <a:endParaRPr lang="en-US">
              <a:cs typeface="Calibri"/>
            </a:endParaRPr>
          </a:p>
          <a:p>
            <a:pPr marL="171450" indent="-171450">
              <a:buFont typeface="Arial" panose="020B0604020202020204" pitchFamily="34" charset="0"/>
              <a:buChar char="•"/>
            </a:pPr>
            <a:r>
              <a:rPr lang="en-US"/>
              <a:t>Consumers have to initiate certain conversations</a:t>
            </a:r>
            <a:endParaRPr lang="en-US">
              <a:cs typeface="Calibri"/>
            </a:endParaRPr>
          </a:p>
          <a:p>
            <a:pPr marL="171450" indent="-171450">
              <a:buFont typeface="Arial" panose="020B0604020202020204" pitchFamily="34" charset="0"/>
              <a:buChar char="•"/>
            </a:pPr>
            <a:endParaRPr lang="en-US"/>
          </a:p>
          <a:p>
            <a:pPr marL="0" indent="0">
              <a:buFont typeface="Arial" panose="020B0604020202020204" pitchFamily="34" charset="0"/>
              <a:buNone/>
            </a:pPr>
            <a:r>
              <a:rPr lang="en-US"/>
              <a:t>And so on. Right?</a:t>
            </a:r>
            <a:endParaRPr lang="en-US">
              <a:cs typeface="Calibri"/>
            </a:endParaRPr>
          </a:p>
          <a:p>
            <a:pPr marL="0" indent="0">
              <a:buFont typeface="Arial" panose="020B0604020202020204" pitchFamily="34" charset="0"/>
              <a:buNone/>
            </a:pPr>
            <a:endParaRPr lang="en-US"/>
          </a:p>
          <a:p>
            <a:pPr marL="0" indent="0">
              <a:buFont typeface="Arial" panose="020B0604020202020204" pitchFamily="34" charset="0"/>
              <a:buNone/>
            </a:pPr>
            <a:r>
              <a:rPr lang="en-US"/>
              <a:t>Speaker 1: Exactly. Not only do those rules help protect consumers, following them also helps signal to them that you’re trustworthy. After all, staying compliant with all those rules takes a lot of hard work and expertise. It helps tell consumers that you’re the real deal. So what do you think are the most important compliance topics for licensed sales agents?</a:t>
            </a:r>
            <a:endParaRPr lang="en-US">
              <a:cs typeface="Calibri"/>
            </a:endParaRPr>
          </a:p>
          <a:p>
            <a:pPr marL="0" indent="0">
              <a:buFont typeface="Arial" panose="020B0604020202020204" pitchFamily="34" charset="0"/>
              <a:buNone/>
            </a:pPr>
            <a:endParaRPr lang="en-US"/>
          </a:p>
          <a:p>
            <a:pPr marL="0" indent="0">
              <a:buFont typeface="Arial" panose="020B0604020202020204" pitchFamily="34" charset="0"/>
              <a:buNone/>
            </a:pPr>
            <a:r>
              <a:rPr lang="en-US"/>
              <a:t>Speaker 2: I would say it’s probably 3 categories:</a:t>
            </a:r>
            <a:endParaRPr lang="en-US">
              <a:cs typeface="Calibri"/>
            </a:endParaRPr>
          </a:p>
          <a:p>
            <a:pPr marL="0" indent="0">
              <a:buFont typeface="Arial" panose="020B0604020202020204" pitchFamily="34" charset="0"/>
              <a:buNone/>
            </a:pPr>
            <a:endParaRPr lang="en-US"/>
          </a:p>
          <a:p>
            <a:pPr marL="228600" indent="-228600">
              <a:buFont typeface="Arial" panose="020B0604020202020204" pitchFamily="34" charset="0"/>
              <a:buAutoNum type="arabicParenR"/>
            </a:pPr>
            <a:r>
              <a:rPr lang="en-US"/>
              <a:t>Benefits and presentation practices</a:t>
            </a:r>
            <a:endParaRPr lang="en-US">
              <a:cs typeface="Calibri"/>
            </a:endParaRPr>
          </a:p>
          <a:p>
            <a:pPr marL="228600" indent="-228600">
              <a:buFont typeface="Arial" panose="020B0604020202020204" pitchFamily="34" charset="0"/>
              <a:buAutoNum type="arabicParenR"/>
            </a:pPr>
            <a:r>
              <a:rPr lang="en-US"/>
              <a:t>Eligibility and enrollment procedures </a:t>
            </a:r>
            <a:endParaRPr lang="en-US">
              <a:cs typeface="Calibri"/>
            </a:endParaRPr>
          </a:p>
          <a:p>
            <a:pPr marL="228600" indent="-228600">
              <a:buFont typeface="Arial" panose="020B0604020202020204" pitchFamily="34" charset="0"/>
              <a:buAutoNum type="arabicParenR"/>
            </a:pPr>
            <a:r>
              <a:rPr lang="en-US"/>
              <a:t>Provider participation issues.</a:t>
            </a:r>
            <a:endParaRPr lang="en-US">
              <a:cs typeface="Calibri"/>
            </a:endParaRPr>
          </a:p>
          <a:p>
            <a:pPr marL="228600" indent="-228600">
              <a:buFont typeface="Arial" panose="020B0604020202020204" pitchFamily="34" charset="0"/>
              <a:buAutoNum type="arabicParenR"/>
            </a:pPr>
            <a:endParaRPr lang="en-US"/>
          </a:p>
          <a:p>
            <a:pPr marL="0" indent="0">
              <a:buFont typeface="Arial" panose="020B0604020202020204" pitchFamily="34" charset="0"/>
              <a:buNone/>
            </a:pPr>
            <a:r>
              <a:rPr lang="en-US"/>
              <a:t>If you follow the rules in those areas, you’ll go a long way toward establishing your credibility with consumers.</a:t>
            </a:r>
            <a:endParaRPr lang="en-US">
              <a:cs typeface="Calibri"/>
            </a:endParaRPr>
          </a:p>
          <a:p>
            <a:pPr marL="0" indent="0">
              <a:buFont typeface="Arial" panose="020B0604020202020204" pitchFamily="34" charset="0"/>
              <a:buNone/>
            </a:pPr>
            <a:endParaRPr lang="en-US"/>
          </a:p>
          <a:p>
            <a:pPr marL="0" indent="0">
              <a:buFont typeface="Arial" panose="020B0604020202020204" pitchFamily="34" charset="0"/>
              <a:buNone/>
            </a:pPr>
            <a:r>
              <a:rPr lang="en-US"/>
              <a:t>Speaker 1: That makes sense. Where can agents learn more about compliance with CMS?</a:t>
            </a:r>
            <a:endParaRPr lang="en-US">
              <a:cs typeface="Calibri"/>
            </a:endParaRPr>
          </a:p>
          <a:p>
            <a:pPr marL="0" indent="0">
              <a:buFont typeface="Arial" panose="020B0604020202020204" pitchFamily="34" charset="0"/>
              <a:buNone/>
            </a:pPr>
            <a:endParaRPr lang="en-US"/>
          </a:p>
          <a:p>
            <a:pPr marL="0" indent="0">
              <a:buFont typeface="Arial" panose="020B0604020202020204" pitchFamily="34" charset="0"/>
              <a:buNone/>
            </a:pPr>
            <a:r>
              <a:rPr lang="en-US"/>
              <a:t>Speaker 2: Let’s talk about that at the end when we share helpful trust-related resources. For now, let’s move on to other things agents can do to build trust with consumers beyond being compliant.</a:t>
            </a:r>
            <a:endParaRPr lang="en-US">
              <a:cs typeface="Calibri"/>
            </a:endParaRPr>
          </a:p>
          <a:p>
            <a:pPr marL="0" indent="0">
              <a:buFont typeface="Arial" panose="020B0604020202020204" pitchFamily="34" charset="0"/>
              <a:buNone/>
            </a:pPr>
            <a:endParaRPr lang="en-US"/>
          </a:p>
          <a:p>
            <a:pPr marL="0" indent="0">
              <a:buFont typeface="Arial" panose="020B0604020202020204" pitchFamily="34" charset="0"/>
              <a:buNone/>
            </a:pPr>
            <a:r>
              <a:rPr lang="en-US"/>
              <a:t>Speaker 1: Great.</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9</a:t>
            </a:fld>
            <a:endParaRPr lang="uk-UA"/>
          </a:p>
        </p:txBody>
      </p:sp>
    </p:spTree>
    <p:extLst>
      <p:ext uri="{BB962C8B-B14F-4D97-AF65-F5344CB8AC3E}">
        <p14:creationId xmlns:p14="http://schemas.microsoft.com/office/powerpoint/2010/main" val="34537088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2.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13.png"/><Relationship Id="rId1" Type="http://schemas.openxmlformats.org/officeDocument/2006/relationships/slideMaster" Target="../slideMasters/slideMaster2.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6.jpeg"/><Relationship Id="rId1" Type="http://schemas.openxmlformats.org/officeDocument/2006/relationships/slideMaster" Target="../slideMasters/slideMaster3.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9.jpeg"/><Relationship Id="rId1" Type="http://schemas.openxmlformats.org/officeDocument/2006/relationships/slideMaster" Target="../slideMasters/slideMaster3.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9.sv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0.jpeg"/><Relationship Id="rId1" Type="http://schemas.openxmlformats.org/officeDocument/2006/relationships/slideMaster" Target="../slideMasters/slideMaster3.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9.sv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42.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022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pic>
        <p:nvPicPr>
          <p:cNvPr id="5" name="Picture 4" title="Humana Logo">
            <a:extLst>
              <a:ext uri="{FF2B5EF4-FFF2-40B4-BE49-F238E27FC236}">
                <a16:creationId xmlns:a16="http://schemas.microsoft.com/office/drawing/2014/main" id="{A5474D75-8369-D34D-B5BF-4810462D727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14400" y="5962989"/>
            <a:ext cx="1446306" cy="281021"/>
          </a:xfrm>
          <a:prstGeom prst="rect">
            <a:avLst/>
          </a:prstGeom>
        </p:spPr>
      </p:pic>
    </p:spTree>
    <p:extLst>
      <p:ext uri="{BB962C8B-B14F-4D97-AF65-F5344CB8AC3E}">
        <p14:creationId xmlns:p14="http://schemas.microsoft.com/office/powerpoint/2010/main" val="2139109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022_1_AGEND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2"/>
              </a:buClr>
              <a:buFont typeface="+mj-lt"/>
              <a:buAutoNum type="arabicPeriod"/>
              <a:defRPr>
                <a:solidFill>
                  <a:schemeClr val="tx2"/>
                </a:solidFill>
                <a:latin typeface="+mn-lt"/>
              </a:defRPr>
            </a:lvl1pPr>
            <a:lvl2pPr marL="487704" indent="-182889">
              <a:buClr>
                <a:schemeClr val="tx2"/>
              </a:buClr>
              <a:defRPr sz="1900">
                <a:solidFill>
                  <a:schemeClr val="tx2"/>
                </a:solidFill>
              </a:defRPr>
            </a:lvl2pPr>
            <a:lvl3pPr marL="670594">
              <a:buClr>
                <a:schemeClr val="tx2"/>
              </a:buClr>
              <a:defRPr>
                <a:solidFill>
                  <a:schemeClr val="tx2"/>
                </a:solidFill>
              </a:defRPr>
            </a:lvl3pPr>
            <a:lvl4pPr marL="853483">
              <a:buClr>
                <a:schemeClr val="tx2"/>
              </a:buClr>
              <a:defRPr>
                <a:solidFill>
                  <a:schemeClr val="tx2"/>
                </a:solidFill>
              </a:defRPr>
            </a:lvl4pPr>
            <a:lvl5pPr marL="1036372">
              <a:buClr>
                <a:schemeClr val="tx2"/>
              </a:buClr>
              <a:defRPr>
                <a:solidFill>
                  <a:schemeClr val="tx2"/>
                </a:solidFill>
              </a:defRPr>
            </a:lvl5pPr>
            <a:lvl6pPr marL="1219261">
              <a:buClr>
                <a:schemeClr val="tx2"/>
              </a:buClr>
              <a:defRPr>
                <a:solidFill>
                  <a:schemeClr val="tx2"/>
                </a:solidFill>
              </a:defRPr>
            </a:lvl6pPr>
            <a:lvl7pPr marL="1402150">
              <a:buClr>
                <a:schemeClr val="tx2"/>
              </a:buClr>
              <a:defRPr>
                <a:solidFill>
                  <a:schemeClr val="tx2"/>
                </a:solidFill>
              </a:defRPr>
            </a:lvl7pPr>
            <a:lvl8pPr marL="1585039">
              <a:buClr>
                <a:schemeClr val="tx2"/>
              </a:buClr>
              <a:defRPr>
                <a:solidFill>
                  <a:schemeClr val="tx2"/>
                </a:solidFill>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Footer</a:t>
            </a: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a:solidFill>
            <a:schemeClr val="tx2"/>
          </a:solidFill>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19078011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022_SPEAKER SLIDE -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userDrawn="1">
            <p:ph type="title"/>
          </p:nvPr>
        </p:nvSpPr>
        <p:spPr/>
        <p:txBody>
          <a:bodyPr/>
          <a:lstStyle>
            <a:lvl1pPr>
              <a:defRPr>
                <a:solidFill>
                  <a:srgbClr val="5C9A1B"/>
                </a:solidFill>
              </a:defRPr>
            </a:lvl1pPr>
          </a:lstStyle>
          <a:p>
            <a:r>
              <a:rPr lang="en-US"/>
              <a:t>Click to edit Master title style</a:t>
            </a:r>
          </a:p>
        </p:txBody>
      </p:sp>
      <p:sp>
        <p:nvSpPr>
          <p:cNvPr id="11" name="Picture Placeholder 12"/>
          <p:cNvSpPr>
            <a:spLocks noGrp="1"/>
          </p:cNvSpPr>
          <p:nvPr userDrawn="1">
            <p:ph type="pic" sz="quarter" idx="11"/>
          </p:nvPr>
        </p:nvSpPr>
        <p:spPr>
          <a:xfrm>
            <a:off x="358659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userDrawn="1">
            <p:ph type="body" sz="quarter" idx="15" hasCustomPrompt="1"/>
          </p:nvPr>
        </p:nvSpPr>
        <p:spPr>
          <a:xfrm>
            <a:off x="291695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userDrawn="1">
            <p:ph type="pic" sz="quarter" idx="12"/>
          </p:nvPr>
        </p:nvSpPr>
        <p:spPr>
          <a:xfrm>
            <a:off x="730285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userDrawn="1">
            <p:ph type="body" sz="quarter" idx="16" hasCustomPrompt="1"/>
          </p:nvPr>
        </p:nvSpPr>
        <p:spPr>
          <a:xfrm>
            <a:off x="663321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26D083DF-F4A2-154D-AA9B-C4ECB7018587}"/>
              </a:ext>
            </a:extLst>
          </p:cNvPr>
          <p:cNvSpPr>
            <a:spLocks noGrp="1"/>
          </p:cNvSpPr>
          <p:nvPr userDrawn="1">
            <p:ph type="ftr" sz="quarter" idx="19"/>
          </p:nvPr>
        </p:nvSpPr>
        <p:spPr/>
        <p:txBody>
          <a:bodyPr/>
          <a:lstStyle/>
          <a:p>
            <a:r>
              <a:rPr lang="en-US"/>
              <a:t>Footer</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userDrawn="1">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1C6F7A5D-B218-C348-A93E-A09AA752177E}"/>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21E5B178-AB77-E142-B2FF-2A0071A67B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4" name="Group 13">
              <a:extLst>
                <a:ext uri="{FF2B5EF4-FFF2-40B4-BE49-F238E27FC236}">
                  <a16:creationId xmlns:a16="http://schemas.microsoft.com/office/drawing/2014/main" id="{58A8C888-B822-194C-866E-8285DA3434BA}"/>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4B7FAD9-F9D3-C245-84CB-0C8A0F56060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6" name="Picture 15">
                <a:extLst>
                  <a:ext uri="{FF2B5EF4-FFF2-40B4-BE49-F238E27FC236}">
                    <a16:creationId xmlns:a16="http://schemas.microsoft.com/office/drawing/2014/main" id="{A6B88E7D-376D-FA42-ADBA-2A25D506A908}"/>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Lst>
              </a:blip>
              <a:srcRect/>
              <a:stretch/>
            </p:blipFill>
            <p:spPr>
              <a:xfrm>
                <a:off x="0" y="0"/>
                <a:ext cx="320040" cy="6190488"/>
              </a:xfrm>
              <a:prstGeom prst="rect">
                <a:avLst/>
              </a:prstGeom>
            </p:spPr>
          </p:pic>
        </p:grpSp>
      </p:grpSp>
    </p:spTree>
    <p:extLst>
      <p:ext uri="{BB962C8B-B14F-4D97-AF65-F5344CB8AC3E}">
        <p14:creationId xmlns:p14="http://schemas.microsoft.com/office/powerpoint/2010/main" val="4953923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02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3" name="Group 2">
            <a:extLst>
              <a:ext uri="{FF2B5EF4-FFF2-40B4-BE49-F238E27FC236}">
                <a16:creationId xmlns:a16="http://schemas.microsoft.com/office/drawing/2014/main" id="{ECDDB306-CBBE-2D40-B492-830E47DBB66A}"/>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16616001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022_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3A95C990-C328-ED4A-896E-340C7734DF86}"/>
              </a:ext>
            </a:extLst>
          </p:cNvPr>
          <p:cNvGrpSpPr/>
          <p:nvPr userDrawn="1"/>
        </p:nvGrpSpPr>
        <p:grpSpPr>
          <a:xfrm>
            <a:off x="-1" y="-1"/>
            <a:ext cx="320041" cy="6858001"/>
            <a:chOff x="-1" y="-1"/>
            <a:chExt cx="320041" cy="6858001"/>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BC3DE34F-9958-4140-A860-CEEAF2205957}"/>
                </a:ext>
              </a:extLst>
            </p:cNvPr>
            <p:cNvGrpSpPr/>
            <p:nvPr userDrawn="1"/>
          </p:nvGrpSpPr>
          <p:grpSpPr>
            <a:xfrm>
              <a:off x="-1" y="-1"/>
              <a:ext cx="320041" cy="6858001"/>
              <a:chOff x="-1" y="-1"/>
              <a:chExt cx="320041" cy="6858001"/>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0" name="Picture 9">
                <a:extLst>
                  <a:ext uri="{FF2B5EF4-FFF2-40B4-BE49-F238E27FC236}">
                    <a16:creationId xmlns:a16="http://schemas.microsoft.com/office/drawing/2014/main" id="{44A69AAB-DF05-A24C-B991-5CE638A4D558}"/>
                  </a:ext>
                </a:extLst>
              </p:cNvPr>
              <p:cNvPicPr>
                <a:picLocks noChangeAspect="1"/>
              </p:cNvPicPr>
              <p:nvPr userDrawn="1"/>
            </p:nvPicPr>
            <p:blipFill rotWithShape="1">
              <a:blip r:embed="rId2">
                <a:alphaModFix amt="26000"/>
                <a:extLst>
                  <a:ext uri="{28A0092B-C50C-407E-A947-70E740481C1C}">
                    <a14:useLocalDpi xmlns:a14="http://schemas.microsoft.com/office/drawing/2010/main"/>
                  </a:ext>
                </a:extLst>
              </a:blip>
              <a:srcRect/>
              <a:stretch/>
            </p:blipFill>
            <p:spPr>
              <a:xfrm>
                <a:off x="0" y="-1"/>
                <a:ext cx="320039" cy="6172201"/>
              </a:xfrm>
              <a:prstGeom prst="rect">
                <a:avLst/>
              </a:prstGeom>
              <a:noFill/>
            </p:spPr>
          </p:pic>
        </p:grpSp>
      </p:grpSp>
    </p:spTree>
    <p:extLst>
      <p:ext uri="{BB962C8B-B14F-4D97-AF65-F5344CB8AC3E}">
        <p14:creationId xmlns:p14="http://schemas.microsoft.com/office/powerpoint/2010/main" val="2803006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022_3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5F4A8DA6-711D-034D-B3E6-EA2643064FC0}"/>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42F5F7E3-4198-4243-AC3A-543822139DAC}"/>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5" name="Picture 4">
                <a:extLst>
                  <a:ext uri="{FF2B5EF4-FFF2-40B4-BE49-F238E27FC236}">
                    <a16:creationId xmlns:a16="http://schemas.microsoft.com/office/drawing/2014/main" id="{6B0EEC4C-1176-A241-B5B2-1B9C48A6FBE3}"/>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Lst>
              </a:blip>
              <a:srcRect/>
              <a:stretch/>
            </p:blipFill>
            <p:spPr>
              <a:xfrm>
                <a:off x="0" y="0"/>
                <a:ext cx="320040" cy="6190488"/>
              </a:xfrm>
              <a:prstGeom prst="rect">
                <a:avLst/>
              </a:prstGeom>
            </p:spPr>
          </p:pic>
        </p:grpSp>
      </p:grpSp>
    </p:spTree>
    <p:extLst>
      <p:ext uri="{BB962C8B-B14F-4D97-AF65-F5344CB8AC3E}">
        <p14:creationId xmlns:p14="http://schemas.microsoft.com/office/powerpoint/2010/main" val="4753820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022_4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E81B2C61-0D02-EF4E-9CE6-8F664DB20776}"/>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83EDB790-8B8A-684D-A51A-144084BEA85E}"/>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2EE5B52A-170C-B142-994F-2FC59843C470}"/>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3919257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022_1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7363226B-3C02-4048-876C-833D3AB4F33D}"/>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15578719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022_DEFAULT SLID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685800" y="365760"/>
            <a:ext cx="1113739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687028" y="1463040"/>
            <a:ext cx="11137392" cy="4572000"/>
          </a:xfrm>
        </p:spPr>
        <p:txBody>
          <a:bodyPr/>
          <a:lstStyle>
            <a:lvl1pPr marL="0" indent="0">
              <a:buNone/>
              <a:defRPr>
                <a:latin typeface="+mn-lt"/>
              </a:defRPr>
            </a:lvl1pPr>
            <a:lvl2pPr>
              <a:defRPr sz="1900"/>
            </a:lvl2pPr>
            <a:lvl3pPr>
              <a:defRPr/>
            </a:lvl3pPr>
            <a:lvl4pPr>
              <a:defRPr/>
            </a:lvl4pPr>
            <a:lvl5pPr>
              <a:defRPr/>
            </a:lvl5pPr>
            <a:lvl6pPr>
              <a:defRPr/>
            </a:lvl6pPr>
            <a:lvl7pPr>
              <a:defRPr/>
            </a:lvl7pPr>
            <a:lvl8pPr>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4" name="Footer Placeholder 3">
            <a:extLst>
              <a:ext uri="{FF2B5EF4-FFF2-40B4-BE49-F238E27FC236}">
                <a16:creationId xmlns:a16="http://schemas.microsoft.com/office/drawing/2014/main" id="{D14CAEA5-C3E1-4D4E-A4F1-C597FD6EE3BA}"/>
              </a:ext>
            </a:extLst>
          </p:cNvPr>
          <p:cNvSpPr>
            <a:spLocks noGrp="1"/>
          </p:cNvSpPr>
          <p:nvPr>
            <p:ph type="ftr" sz="quarter" idx="16"/>
          </p:nvPr>
        </p:nvSpPr>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9C6D5E11-CBF5-FE44-BA9D-B4E7B9C6CEA2}"/>
              </a:ext>
            </a:extLst>
          </p:cNvPr>
          <p:cNvGrpSpPr/>
          <p:nvPr userDrawn="1"/>
        </p:nvGrpSpPr>
        <p:grpSpPr>
          <a:xfrm>
            <a:off x="-1" y="-1"/>
            <a:ext cx="320041" cy="6858001"/>
            <a:chOff x="-1" y="-1"/>
            <a:chExt cx="320041" cy="6858001"/>
          </a:xfrm>
        </p:grpSpPr>
        <p:sp>
          <p:nvSpPr>
            <p:cNvPr id="20" name="Rectangle 19">
              <a:extLst>
                <a:ext uri="{FF2B5EF4-FFF2-40B4-BE49-F238E27FC236}">
                  <a16:creationId xmlns:a16="http://schemas.microsoft.com/office/drawing/2014/main" id="{E50DB23D-AB6A-9241-A77F-E74CEF7774D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1" name="Group 20">
              <a:extLst>
                <a:ext uri="{FF2B5EF4-FFF2-40B4-BE49-F238E27FC236}">
                  <a16:creationId xmlns:a16="http://schemas.microsoft.com/office/drawing/2014/main" id="{8FB4402E-2D64-8C49-9234-65900EBE5A23}"/>
                </a:ext>
              </a:extLst>
            </p:cNvPr>
            <p:cNvGrpSpPr/>
            <p:nvPr userDrawn="1"/>
          </p:nvGrpSpPr>
          <p:grpSpPr>
            <a:xfrm>
              <a:off x="-1" y="-1"/>
              <a:ext cx="320041" cy="6858001"/>
              <a:chOff x="-1" y="-1"/>
              <a:chExt cx="320041" cy="6858001"/>
            </a:xfrm>
          </p:grpSpPr>
          <p:sp>
            <p:nvSpPr>
              <p:cNvPr id="22" name="Rectangle 21">
                <a:extLst>
                  <a:ext uri="{FF2B5EF4-FFF2-40B4-BE49-F238E27FC236}">
                    <a16:creationId xmlns:a16="http://schemas.microsoft.com/office/drawing/2014/main" id="{4E3CA006-39E4-A843-AE4B-2578EBC30D4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3" name="Picture 22">
                <a:extLst>
                  <a:ext uri="{FF2B5EF4-FFF2-40B4-BE49-F238E27FC236}">
                    <a16:creationId xmlns:a16="http://schemas.microsoft.com/office/drawing/2014/main" id="{B17C5DAE-0BDB-E247-9B22-3C1AAF8C5946}"/>
                  </a:ext>
                </a:extLst>
              </p:cNvPr>
              <p:cNvPicPr>
                <a:picLocks noChangeAspect="1"/>
              </p:cNvPicPr>
              <p:nvPr userDrawn="1"/>
            </p:nvPicPr>
            <p:blipFill rotWithShape="1">
              <a:blip r:embed="rId2">
                <a:alphaModFix amt="26000"/>
                <a:extLst>
                  <a:ext uri="{28A0092B-C50C-407E-A947-70E740481C1C}">
                    <a14:useLocalDpi xmlns:a14="http://schemas.microsoft.com/office/drawing/2010/main"/>
                  </a:ext>
                </a:extLst>
              </a:blip>
              <a:srcRect/>
              <a:stretch/>
            </p:blipFill>
            <p:spPr>
              <a:xfrm>
                <a:off x="0" y="-1"/>
                <a:ext cx="320039" cy="6172201"/>
              </a:xfrm>
              <a:prstGeom prst="rect">
                <a:avLst/>
              </a:prstGeom>
              <a:noFill/>
            </p:spPr>
          </p:pic>
        </p:grpSp>
      </p:grpSp>
    </p:spTree>
    <p:extLst>
      <p:ext uri="{BB962C8B-B14F-4D97-AF65-F5344CB8AC3E}">
        <p14:creationId xmlns:p14="http://schemas.microsoft.com/office/powerpoint/2010/main" val="29285692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022_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1"/>
              </a:buClr>
              <a:buFont typeface="+mj-lt"/>
              <a:buAutoNum type="arabicPeriod"/>
              <a:defRPr>
                <a:latin typeface="+mn-lt"/>
              </a:defRPr>
            </a:lvl1pPr>
            <a:lvl2pPr marL="487704" indent="-182889">
              <a:defRPr sz="1900"/>
            </a:lvl2pPr>
            <a:lvl3pPr marL="670594">
              <a:defRPr/>
            </a:lvl3pPr>
            <a:lvl4pPr marL="853483">
              <a:defRPr/>
            </a:lvl4pPr>
            <a:lvl5pPr marL="1036372">
              <a:defRPr/>
            </a:lvl5pPr>
            <a:lvl6pPr marL="1219261">
              <a:defRPr/>
            </a:lvl6pPr>
            <a:lvl7pPr marL="1402150">
              <a:defRPr/>
            </a:lvl7pPr>
            <a:lvl8pPr marL="1585039">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4588072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022_1_AGEND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2"/>
              </a:buClr>
              <a:buFont typeface="+mj-lt"/>
              <a:buAutoNum type="arabicPeriod"/>
              <a:defRPr>
                <a:solidFill>
                  <a:schemeClr val="tx2"/>
                </a:solidFill>
                <a:latin typeface="+mn-lt"/>
              </a:defRPr>
            </a:lvl1pPr>
            <a:lvl2pPr marL="487704" indent="-182889">
              <a:buClr>
                <a:schemeClr val="tx2"/>
              </a:buClr>
              <a:defRPr sz="1900">
                <a:solidFill>
                  <a:schemeClr val="tx2"/>
                </a:solidFill>
              </a:defRPr>
            </a:lvl2pPr>
            <a:lvl3pPr marL="670594">
              <a:buClr>
                <a:schemeClr val="tx2"/>
              </a:buClr>
              <a:defRPr>
                <a:solidFill>
                  <a:schemeClr val="tx2"/>
                </a:solidFill>
              </a:defRPr>
            </a:lvl3pPr>
            <a:lvl4pPr marL="853483">
              <a:buClr>
                <a:schemeClr val="tx2"/>
              </a:buClr>
              <a:defRPr>
                <a:solidFill>
                  <a:schemeClr val="tx2"/>
                </a:solidFill>
              </a:defRPr>
            </a:lvl4pPr>
            <a:lvl5pPr marL="1036372">
              <a:buClr>
                <a:schemeClr val="tx2"/>
              </a:buClr>
              <a:defRPr>
                <a:solidFill>
                  <a:schemeClr val="tx2"/>
                </a:solidFill>
              </a:defRPr>
            </a:lvl5pPr>
            <a:lvl6pPr marL="1219261">
              <a:buClr>
                <a:schemeClr val="tx2"/>
              </a:buClr>
              <a:defRPr>
                <a:solidFill>
                  <a:schemeClr val="tx2"/>
                </a:solidFill>
              </a:defRPr>
            </a:lvl6pPr>
            <a:lvl7pPr marL="1402150">
              <a:buClr>
                <a:schemeClr val="tx2"/>
              </a:buClr>
              <a:defRPr>
                <a:solidFill>
                  <a:schemeClr val="tx2"/>
                </a:solidFill>
              </a:defRPr>
            </a:lvl7pPr>
            <a:lvl8pPr marL="1585039">
              <a:buClr>
                <a:schemeClr val="tx2"/>
              </a:buClr>
              <a:defRPr>
                <a:solidFill>
                  <a:schemeClr val="tx2"/>
                </a:solidFill>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a:solidFill>
            <a:schemeClr val="tx2"/>
          </a:solidFill>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3959407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022_2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grpSp>
        <p:nvGrpSpPr>
          <p:cNvPr id="11" name="Group 10">
            <a:extLst>
              <a:ext uri="{FF2B5EF4-FFF2-40B4-BE49-F238E27FC236}">
                <a16:creationId xmlns:a16="http://schemas.microsoft.com/office/drawing/2014/main" id="{C536BB15-AA6C-C047-9EFB-02BF4DCF6537}"/>
              </a:ext>
            </a:extLst>
          </p:cNvPr>
          <p:cNvGrpSpPr/>
          <p:nvPr userDrawn="1"/>
        </p:nvGrpSpPr>
        <p:grpSpPr>
          <a:xfrm>
            <a:off x="870115" y="4356100"/>
            <a:ext cx="5583493" cy="2273300"/>
            <a:chOff x="881703" y="4724400"/>
            <a:chExt cx="5240374" cy="2133600"/>
          </a:xfrm>
        </p:grpSpPr>
        <p:pic>
          <p:nvPicPr>
            <p:cNvPr id="3" name="Graphic 2">
              <a:extLst>
                <a:ext uri="{FF2B5EF4-FFF2-40B4-BE49-F238E27FC236}">
                  <a16:creationId xmlns:a16="http://schemas.microsoft.com/office/drawing/2014/main" id="{B6E3CFDA-96AA-E74B-BE65-6EBB3589893A}"/>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625725" y="4724400"/>
              <a:ext cx="1828800" cy="2133600"/>
            </a:xfrm>
            <a:prstGeom prst="rect">
              <a:avLst/>
            </a:prstGeom>
          </p:spPr>
        </p:pic>
        <p:pic>
          <p:nvPicPr>
            <p:cNvPr id="6" name="Graphic 5">
              <a:extLst>
                <a:ext uri="{FF2B5EF4-FFF2-40B4-BE49-F238E27FC236}">
                  <a16:creationId xmlns:a16="http://schemas.microsoft.com/office/drawing/2014/main" id="{45A80116-09A3-EE4D-88BC-BDF357E1585A}"/>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615010" y="4876800"/>
              <a:ext cx="1507067" cy="1828800"/>
            </a:xfrm>
            <a:prstGeom prst="rect">
              <a:avLst/>
            </a:prstGeom>
          </p:spPr>
        </p:pic>
        <p:pic>
          <p:nvPicPr>
            <p:cNvPr id="10" name="Picture 9">
              <a:extLst>
                <a:ext uri="{FF2B5EF4-FFF2-40B4-BE49-F238E27FC236}">
                  <a16:creationId xmlns:a16="http://schemas.microsoft.com/office/drawing/2014/main" id="{AF533670-5326-9A48-98DA-469D609882A3}"/>
                </a:ext>
              </a:extLst>
            </p:cNvPr>
            <p:cNvPicPr>
              <a:picLocks noChangeAspect="1"/>
            </p:cNvPicPr>
            <p:nvPr userDrawn="1"/>
          </p:nvPicPr>
          <p:blipFill>
            <a:blip r:embed="rId6">
              <a:extLst>
                <a:ext uri="{28A0092B-C50C-407E-A947-70E740481C1C}">
                  <a14:useLocalDpi xmlns:a14="http://schemas.microsoft.com/office/drawing/2010/main"/>
                </a:ext>
              </a:extLst>
            </a:blip>
            <a:srcRect/>
            <a:stretch/>
          </p:blipFill>
          <p:spPr>
            <a:xfrm>
              <a:off x="881703" y="4812405"/>
              <a:ext cx="1592747" cy="1964149"/>
            </a:xfrm>
            <a:prstGeom prst="rect">
              <a:avLst/>
            </a:prstGeom>
          </p:spPr>
        </p:pic>
      </p:grpSp>
      <p:pic>
        <p:nvPicPr>
          <p:cNvPr id="8" name="Picture 7" title="Humana Logo">
            <a:extLst>
              <a:ext uri="{FF2B5EF4-FFF2-40B4-BE49-F238E27FC236}">
                <a16:creationId xmlns:a16="http://schemas.microsoft.com/office/drawing/2014/main" id="{B86135B1-CA30-DE43-BD60-1762B136A7CF}"/>
              </a:ext>
            </a:extLst>
          </p:cNvPr>
          <p:cNvPicPr>
            <a:picLocks noChangeAspect="1"/>
          </p:cNvPicPr>
          <p:nvPr userDrawn="1"/>
        </p:nvPicPr>
        <p:blipFill>
          <a:blip r:embed="rId7" cstate="print">
            <a:extLst>
              <a:ext uri="{28A0092B-C50C-407E-A947-70E740481C1C}">
                <a14:useLocalDpi xmlns:a14="http://schemas.microsoft.com/office/drawing/2010/main"/>
              </a:ext>
            </a:extLst>
          </a:blip>
          <a:stretch>
            <a:fillRect/>
          </a:stretch>
        </p:blipFill>
        <p:spPr>
          <a:xfrm>
            <a:off x="914400" y="633379"/>
            <a:ext cx="1446306" cy="281021"/>
          </a:xfrm>
          <a:prstGeom prst="rect">
            <a:avLst/>
          </a:prstGeom>
        </p:spPr>
      </p:pic>
    </p:spTree>
    <p:extLst>
      <p:ext uri="{BB962C8B-B14F-4D97-AF65-F5344CB8AC3E}">
        <p14:creationId xmlns:p14="http://schemas.microsoft.com/office/powerpoint/2010/main" val="15408637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22_SPEAKER SLIDE -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userDrawn="1">
            <p:ph type="title"/>
          </p:nvPr>
        </p:nvSpPr>
        <p:spPr/>
        <p:txBody>
          <a:bodyPr/>
          <a:lstStyle>
            <a:lvl1pPr>
              <a:defRPr>
                <a:solidFill>
                  <a:srgbClr val="5C9A1B"/>
                </a:solidFill>
              </a:defRPr>
            </a:lvl1pPr>
          </a:lstStyle>
          <a:p>
            <a:r>
              <a:rPr lang="en-US"/>
              <a:t>Click to edit Master title style</a:t>
            </a:r>
          </a:p>
        </p:txBody>
      </p:sp>
      <p:sp>
        <p:nvSpPr>
          <p:cNvPr id="11" name="Picture Placeholder 12"/>
          <p:cNvSpPr>
            <a:spLocks noGrp="1"/>
          </p:cNvSpPr>
          <p:nvPr userDrawn="1">
            <p:ph type="pic" sz="quarter" idx="11"/>
          </p:nvPr>
        </p:nvSpPr>
        <p:spPr>
          <a:xfrm>
            <a:off x="358659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userDrawn="1">
            <p:ph type="body" sz="quarter" idx="15" hasCustomPrompt="1"/>
          </p:nvPr>
        </p:nvSpPr>
        <p:spPr>
          <a:xfrm>
            <a:off x="291695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userDrawn="1">
            <p:ph type="pic" sz="quarter" idx="12"/>
          </p:nvPr>
        </p:nvSpPr>
        <p:spPr>
          <a:xfrm>
            <a:off x="730285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userDrawn="1">
            <p:ph type="body" sz="quarter" idx="16" hasCustomPrompt="1"/>
          </p:nvPr>
        </p:nvSpPr>
        <p:spPr>
          <a:xfrm>
            <a:off x="663321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26D083DF-F4A2-154D-AA9B-C4ECB7018587}"/>
              </a:ext>
            </a:extLst>
          </p:cNvPr>
          <p:cNvSpPr>
            <a:spLocks noGrp="1"/>
          </p:cNvSpPr>
          <p:nvPr userDrawn="1">
            <p:ph type="ftr" sz="quarter" idx="19"/>
          </p:nvPr>
        </p:nvSpPr>
        <p:spPr/>
        <p:txBody>
          <a:bodyPr/>
          <a:lstStyle/>
          <a:p>
            <a:r>
              <a:rPr lang="en-US"/>
              <a:t>Footer</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userDrawn="1">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1C6F7A5D-B218-C348-A93E-A09AA752177E}"/>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21E5B178-AB77-E142-B2FF-2A0071A67B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4" name="Group 13">
              <a:extLst>
                <a:ext uri="{FF2B5EF4-FFF2-40B4-BE49-F238E27FC236}">
                  <a16:creationId xmlns:a16="http://schemas.microsoft.com/office/drawing/2014/main" id="{58A8C888-B822-194C-866E-8285DA3434BA}"/>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4B7FAD9-F9D3-C245-84CB-0C8A0F56060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6" name="Picture 15">
                <a:extLst>
                  <a:ext uri="{FF2B5EF4-FFF2-40B4-BE49-F238E27FC236}">
                    <a16:creationId xmlns:a16="http://schemas.microsoft.com/office/drawing/2014/main" id="{A6B88E7D-376D-FA42-ADBA-2A25D506A908}"/>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Lst>
              </a:blip>
              <a:srcRect/>
              <a:stretch/>
            </p:blipFill>
            <p:spPr>
              <a:xfrm>
                <a:off x="0" y="0"/>
                <a:ext cx="320040" cy="6190488"/>
              </a:xfrm>
              <a:prstGeom prst="rect">
                <a:avLst/>
              </a:prstGeom>
            </p:spPr>
          </p:pic>
        </p:grpSp>
      </p:grpSp>
    </p:spTree>
    <p:extLst>
      <p:ext uri="{BB962C8B-B14F-4D97-AF65-F5344CB8AC3E}">
        <p14:creationId xmlns:p14="http://schemas.microsoft.com/office/powerpoint/2010/main" val="27045256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22_SPEAKER SLIDE -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p:ph type="title"/>
          </p:nvPr>
        </p:nvSpPr>
        <p:spPr/>
        <p:txBody>
          <a:bodyPr/>
          <a:lstStyle/>
          <a:p>
            <a:r>
              <a:rPr lang="en-US"/>
              <a:t>Click to edit Master title style</a:t>
            </a:r>
          </a:p>
        </p:txBody>
      </p:sp>
      <p:sp>
        <p:nvSpPr>
          <p:cNvPr id="9" name="Picture Placeholder 12">
            <a:extLst>
              <a:ext uri="{FF2B5EF4-FFF2-40B4-BE49-F238E27FC236}">
                <a16:creationId xmlns:a16="http://schemas.microsoft.com/office/drawing/2014/main" id="{56D570B6-EDA8-D549-8E95-F9AE4E934A03}"/>
              </a:ext>
            </a:extLst>
          </p:cNvPr>
          <p:cNvSpPr>
            <a:spLocks noGrp="1"/>
          </p:cNvSpPr>
          <p:nvPr>
            <p:ph type="pic" sz="quarter" idx="19"/>
          </p:nvPr>
        </p:nvSpPr>
        <p:spPr>
          <a:xfrm>
            <a:off x="2465855"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6" name="Text Placeholder 2">
            <a:extLst>
              <a:ext uri="{FF2B5EF4-FFF2-40B4-BE49-F238E27FC236}">
                <a16:creationId xmlns:a16="http://schemas.microsoft.com/office/drawing/2014/main" id="{9E564787-CBDB-A747-8277-DB5B8577BE28}"/>
              </a:ext>
            </a:extLst>
          </p:cNvPr>
          <p:cNvSpPr>
            <a:spLocks noGrp="1"/>
          </p:cNvSpPr>
          <p:nvPr>
            <p:ph type="body" sz="quarter" idx="20" hasCustomPrompt="1"/>
          </p:nvPr>
        </p:nvSpPr>
        <p:spPr>
          <a:xfrm>
            <a:off x="2159513" y="3959624"/>
            <a:ext cx="222975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1" name="Picture Placeholder 12"/>
          <p:cNvSpPr>
            <a:spLocks noGrp="1"/>
          </p:cNvSpPr>
          <p:nvPr>
            <p:ph type="pic" sz="quarter" idx="11"/>
          </p:nvPr>
        </p:nvSpPr>
        <p:spPr>
          <a:xfrm>
            <a:off x="5438860"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p:ph type="body" sz="quarter" idx="15" hasCustomPrompt="1"/>
          </p:nvPr>
        </p:nvSpPr>
        <p:spPr>
          <a:xfrm>
            <a:off x="5140843" y="3959624"/>
            <a:ext cx="2229763"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p:ph type="pic" sz="quarter" idx="12"/>
          </p:nvPr>
        </p:nvSpPr>
        <p:spPr>
          <a:xfrm>
            <a:off x="8406695"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p:ph type="body" sz="quarter" idx="16" hasCustomPrompt="1"/>
          </p:nvPr>
        </p:nvSpPr>
        <p:spPr>
          <a:xfrm>
            <a:off x="8107991" y="3959624"/>
            <a:ext cx="223113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DA42D0F9-08A4-0F4D-A0B4-2042E516E6C7}"/>
              </a:ext>
            </a:extLst>
          </p:cNvPr>
          <p:cNvSpPr>
            <a:spLocks noGrp="1"/>
          </p:cNvSpPr>
          <p:nvPr>
            <p:ph type="ftr" sz="quarter" idx="21"/>
          </p:nvPr>
        </p:nvSpPr>
        <p:spPr/>
        <p:txBody>
          <a:bodyPr/>
          <a:lstStyle/>
          <a:p>
            <a:r>
              <a:rPr lang="en-US"/>
              <a:t>Footer</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3" name="Group 12">
            <a:extLst>
              <a:ext uri="{FF2B5EF4-FFF2-40B4-BE49-F238E27FC236}">
                <a16:creationId xmlns:a16="http://schemas.microsoft.com/office/drawing/2014/main" id="{1C2703F9-A1F3-C541-A93C-216A6BCFCAF6}"/>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906F3A0C-DA47-2E45-8CFD-9960ED26C3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A0806CF9-9DB7-964D-988D-3C14CC8C9817}"/>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C55E58E0-A32D-6149-81EF-7114904F2F26}"/>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Graphic 17">
                <a:extLst>
                  <a:ext uri="{FF2B5EF4-FFF2-40B4-BE49-F238E27FC236}">
                    <a16:creationId xmlns:a16="http://schemas.microsoft.com/office/drawing/2014/main" id="{71283955-F548-B24E-BF92-03097B4804D5}"/>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4556994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22_CENTER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473DB-1F75-834F-927D-ADB5216B269C}"/>
              </a:ext>
            </a:extLst>
          </p:cNvPr>
          <p:cNvSpPr>
            <a:spLocks noGrp="1"/>
          </p:cNvSpPr>
          <p:nvPr>
            <p:ph type="title"/>
          </p:nvPr>
        </p:nvSpPr>
        <p:spPr/>
        <p:txBody>
          <a:bodyPr/>
          <a:lstStyle/>
          <a:p>
            <a:r>
              <a:rPr lang="en-US"/>
              <a:t>Click to edit Master title style</a:t>
            </a:r>
          </a:p>
        </p:txBody>
      </p:sp>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463040"/>
            <a:ext cx="11137392" cy="4572000"/>
          </a:xfrm>
          <a:prstGeom prst="rect">
            <a:avLst/>
          </a:prstGeom>
        </p:spPr>
        <p:txBody>
          <a:bodyPr anchor="ctr"/>
          <a:lstStyle>
            <a:lvl1pPr marL="0" indent="0" algn="ctr">
              <a:lnSpc>
                <a:spcPct val="150000"/>
              </a:lnSpc>
              <a:buNone/>
              <a:defRPr sz="1900">
                <a:solidFill>
                  <a:schemeClr val="tx1"/>
                </a:solidFill>
              </a:defRPr>
            </a:lvl1pPr>
          </a:lstStyle>
          <a:p>
            <a:pPr lvl="0"/>
            <a:endParaRPr lang="en-US"/>
          </a:p>
        </p:txBody>
      </p:sp>
      <p:sp>
        <p:nvSpPr>
          <p:cNvPr id="4" name="Footer Placeholder 3">
            <a:extLst>
              <a:ext uri="{FF2B5EF4-FFF2-40B4-BE49-F238E27FC236}">
                <a16:creationId xmlns:a16="http://schemas.microsoft.com/office/drawing/2014/main" id="{73BA5E07-3F71-5443-8384-74F9B787AEFC}"/>
              </a:ext>
            </a:extLst>
          </p:cNvPr>
          <p:cNvSpPr>
            <a:spLocks noGrp="1"/>
          </p:cNvSpPr>
          <p:nvPr>
            <p:ph type="ftr" sz="quarter" idx="15"/>
          </p:nvPr>
        </p:nvSpPr>
        <p:spPr/>
        <p:txBody>
          <a:bodyPr/>
          <a:lstStyle/>
          <a:p>
            <a:r>
              <a:rPr lang="en-US"/>
              <a:t>Footer</a:t>
            </a:r>
          </a:p>
        </p:txBody>
      </p:sp>
      <p:sp>
        <p:nvSpPr>
          <p:cNvPr id="7" name="Slide Number Placeholder 6">
            <a:extLst>
              <a:ext uri="{FF2B5EF4-FFF2-40B4-BE49-F238E27FC236}">
                <a16:creationId xmlns:a16="http://schemas.microsoft.com/office/drawing/2014/main" id="{E82A76A7-610A-284F-8CBA-26689485FF52}"/>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3961C3EF-7FA3-1248-9967-95A00E2B846A}"/>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ADED1D16-863E-A74A-A34B-0CB43025A4E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ABA92E88-DAEF-2F41-AEF5-B7C77D621677}"/>
                </a:ext>
              </a:extLst>
            </p:cNvPr>
            <p:cNvGrpSpPr/>
            <p:nvPr userDrawn="1"/>
          </p:nvGrpSpPr>
          <p:grpSpPr>
            <a:xfrm>
              <a:off x="-1" y="-1"/>
              <a:ext cx="320041" cy="6858001"/>
              <a:chOff x="-1" y="-1"/>
              <a:chExt cx="320041" cy="6858001"/>
            </a:xfrm>
          </p:grpSpPr>
          <p:sp>
            <p:nvSpPr>
              <p:cNvPr id="13" name="Rectangle 12">
                <a:extLst>
                  <a:ext uri="{FF2B5EF4-FFF2-40B4-BE49-F238E27FC236}">
                    <a16:creationId xmlns:a16="http://schemas.microsoft.com/office/drawing/2014/main" id="{3365F065-9D3C-7B42-9481-247B96FFB60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Picture 13">
                <a:extLst>
                  <a:ext uri="{FF2B5EF4-FFF2-40B4-BE49-F238E27FC236}">
                    <a16:creationId xmlns:a16="http://schemas.microsoft.com/office/drawing/2014/main" id="{C8AC8E6F-6026-4646-BE94-2B8A086752CC}"/>
                  </a:ext>
                </a:extLst>
              </p:cNvPr>
              <p:cNvPicPr>
                <a:picLocks noChangeAspect="1"/>
              </p:cNvPicPr>
              <p:nvPr userDrawn="1"/>
            </p:nvPicPr>
            <p:blipFill rotWithShape="1">
              <a:blip r:embed="rId2">
                <a:alphaModFix amt="26000"/>
                <a:extLst>
                  <a:ext uri="{28A0092B-C50C-407E-A947-70E740481C1C}">
                    <a14:useLocalDpi xmlns:a14="http://schemas.microsoft.com/office/drawing/2010/main"/>
                  </a:ext>
                </a:extLst>
              </a:blip>
              <a:srcRect/>
              <a:stretch/>
            </p:blipFill>
            <p:spPr>
              <a:xfrm>
                <a:off x="0" y="-1"/>
                <a:ext cx="320039" cy="6172201"/>
              </a:xfrm>
              <a:prstGeom prst="rect">
                <a:avLst/>
              </a:prstGeom>
              <a:noFill/>
            </p:spPr>
          </p:pic>
        </p:grpSp>
      </p:grpSp>
    </p:spTree>
    <p:extLst>
      <p:ext uri="{BB962C8B-B14F-4D97-AF65-F5344CB8AC3E}">
        <p14:creationId xmlns:p14="http://schemas.microsoft.com/office/powerpoint/2010/main" val="40662343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022_QUOTE">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828800"/>
            <a:ext cx="11137392" cy="3044952"/>
          </a:xfrm>
          <a:prstGeom prst="rect">
            <a:avLst/>
          </a:prstGeom>
        </p:spPr>
        <p:txBody>
          <a:bodyPr anchor="ctr"/>
          <a:lstStyle>
            <a:lvl1pPr marL="0" indent="0" algn="ctr">
              <a:lnSpc>
                <a:spcPct val="100000"/>
              </a:lnSpc>
              <a:buNone/>
              <a:defRPr sz="3200">
                <a:solidFill>
                  <a:schemeClr val="tx1"/>
                </a:solidFill>
              </a:defRPr>
            </a:lvl1pPr>
          </a:lstStyle>
          <a:p>
            <a:pPr lvl="0"/>
            <a:endParaRPr lang="en-US"/>
          </a:p>
        </p:txBody>
      </p:sp>
      <p:sp>
        <p:nvSpPr>
          <p:cNvPr id="4" name="Footer Placeholder 3">
            <a:extLst>
              <a:ext uri="{FF2B5EF4-FFF2-40B4-BE49-F238E27FC236}">
                <a16:creationId xmlns:a16="http://schemas.microsoft.com/office/drawing/2014/main" id="{CFB950B3-1F1A-9A44-8C60-DC7B00458312}"/>
              </a:ext>
            </a:extLst>
          </p:cNvPr>
          <p:cNvSpPr>
            <a:spLocks noGrp="1"/>
          </p:cNvSpPr>
          <p:nvPr>
            <p:ph type="ftr" sz="quarter" idx="15"/>
          </p:nvPr>
        </p:nvSpPr>
        <p:spPr/>
        <p:txBody>
          <a:bodyPr/>
          <a:lstStyle/>
          <a:p>
            <a:r>
              <a:rPr lang="en-US"/>
              <a:t>Footer</a:t>
            </a:r>
          </a:p>
        </p:txBody>
      </p:sp>
      <p:sp>
        <p:nvSpPr>
          <p:cNvPr id="3" name="Slide Number Placeholder 2">
            <a:extLst>
              <a:ext uri="{FF2B5EF4-FFF2-40B4-BE49-F238E27FC236}">
                <a16:creationId xmlns:a16="http://schemas.microsoft.com/office/drawing/2014/main" id="{8A423E85-AE4F-9A4A-9A32-BC2475460C74}"/>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7" name="Group 6">
            <a:extLst>
              <a:ext uri="{FF2B5EF4-FFF2-40B4-BE49-F238E27FC236}">
                <a16:creationId xmlns:a16="http://schemas.microsoft.com/office/drawing/2014/main" id="{2BE3661B-8DFC-9647-AF68-6F0FA80C2DF0}"/>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A906C0A8-357F-954A-AE25-B76503CD3D1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4CB8B2DE-74F3-794C-B528-F46172D1B34A}"/>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64AA6641-093F-1D4B-A0B5-90B23B7B19C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977CD21C-C406-AD41-A21E-4E486AD1F2C1}"/>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5114280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22_MAKE A STATMEN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E8D6957-8385-BA41-AC67-96E9BF1EE284}"/>
              </a:ext>
            </a:extLst>
          </p:cNvPr>
          <p:cNvSpPr>
            <a:spLocks noGrp="1"/>
          </p:cNvSpPr>
          <p:nvPr userDrawn="1">
            <p:ph type="body" sz="quarter" idx="13"/>
          </p:nvPr>
        </p:nvSpPr>
        <p:spPr>
          <a:xfrm>
            <a:off x="685799" y="2095150"/>
            <a:ext cx="4443984" cy="2667701"/>
          </a:xfrm>
        </p:spPr>
        <p:txBody>
          <a:bodyPr anchor="ctr"/>
          <a:lstStyle>
            <a:lvl1pPr>
              <a:defRPr sz="5400">
                <a:solidFill>
                  <a:schemeClr val="tx1"/>
                </a:solidFill>
                <a:latin typeface="+mj-lt"/>
              </a:defRPr>
            </a:lvl1pPr>
          </a:lstStyle>
          <a:p>
            <a:pPr lvl="0"/>
            <a:endParaRPr lang="en-US"/>
          </a:p>
        </p:txBody>
      </p:sp>
      <p:sp>
        <p:nvSpPr>
          <p:cNvPr id="6" name="Text Placeholder 3">
            <a:extLst>
              <a:ext uri="{FF2B5EF4-FFF2-40B4-BE49-F238E27FC236}">
                <a16:creationId xmlns:a16="http://schemas.microsoft.com/office/drawing/2014/main" id="{44254290-7DE3-6B44-8595-33F864E0761D}"/>
              </a:ext>
            </a:extLst>
          </p:cNvPr>
          <p:cNvSpPr>
            <a:spLocks noGrp="1"/>
          </p:cNvSpPr>
          <p:nvPr userDrawn="1">
            <p:ph type="body" sz="quarter" idx="12"/>
          </p:nvPr>
        </p:nvSpPr>
        <p:spPr>
          <a:xfrm>
            <a:off x="5522298" y="2095150"/>
            <a:ext cx="6300894" cy="2667701"/>
          </a:xfrm>
          <a:prstGeom prst="rect">
            <a:avLst/>
          </a:prstGeom>
        </p:spPr>
        <p:txBody>
          <a:bodyPr anchor="ctr"/>
          <a:lstStyle>
            <a:lvl1pPr marL="0" indent="0" algn="l">
              <a:lnSpc>
                <a:spcPct val="150000"/>
              </a:lnSpc>
              <a:buNone/>
              <a:defRPr sz="1900">
                <a:solidFill>
                  <a:schemeClr val="tx1"/>
                </a:solidFill>
              </a:defRPr>
            </a:lvl1pPr>
          </a:lstStyle>
          <a:p>
            <a:pPr lvl="0"/>
            <a:endParaRPr lang="en-US"/>
          </a:p>
        </p:txBody>
      </p:sp>
      <p:sp>
        <p:nvSpPr>
          <p:cNvPr id="4" name="Footer Placeholder 3">
            <a:extLst>
              <a:ext uri="{FF2B5EF4-FFF2-40B4-BE49-F238E27FC236}">
                <a16:creationId xmlns:a16="http://schemas.microsoft.com/office/drawing/2014/main" id="{5312AA11-764E-7047-9DB2-3929FBD5C174}"/>
              </a:ext>
            </a:extLst>
          </p:cNvPr>
          <p:cNvSpPr>
            <a:spLocks noGrp="1"/>
          </p:cNvSpPr>
          <p:nvPr userDrawn="1">
            <p:ph type="ftr" sz="quarter" idx="16"/>
          </p:nvPr>
        </p:nvSpPr>
        <p:spPr/>
        <p:txBody>
          <a:bodyPr/>
          <a:lstStyle/>
          <a:p>
            <a:r>
              <a:rPr lang="en-US"/>
              <a:t>Footer</a:t>
            </a:r>
          </a:p>
        </p:txBody>
      </p:sp>
      <p:sp>
        <p:nvSpPr>
          <p:cNvPr id="7" name="Slide Number Placeholder 6">
            <a:extLst>
              <a:ext uri="{FF2B5EF4-FFF2-40B4-BE49-F238E27FC236}">
                <a16:creationId xmlns:a16="http://schemas.microsoft.com/office/drawing/2014/main" id="{F2E93802-628D-014A-8342-91C92F75B630}"/>
              </a:ext>
            </a:extLst>
          </p:cNvPr>
          <p:cNvSpPr>
            <a:spLocks noGrp="1"/>
          </p:cNvSpPr>
          <p:nvPr userDrawn="1">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cxnSp>
        <p:nvCxnSpPr>
          <p:cNvPr id="9" name="Straight Connector 8">
            <a:extLst>
              <a:ext uri="{FF2B5EF4-FFF2-40B4-BE49-F238E27FC236}">
                <a16:creationId xmlns:a16="http://schemas.microsoft.com/office/drawing/2014/main" id="{45EB701E-8C4A-3047-AED1-EAE347434DE6}"/>
              </a:ext>
            </a:extLst>
          </p:cNvPr>
          <p:cNvCxnSpPr>
            <a:cxnSpLocks/>
          </p:cNvCxnSpPr>
          <p:nvPr userDrawn="1"/>
        </p:nvCxnSpPr>
        <p:spPr>
          <a:xfrm>
            <a:off x="5324866" y="2095150"/>
            <a:ext cx="0" cy="2667701"/>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177F4664-E3FE-D24F-AD15-958203A7F420}"/>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59514150-21D0-214D-A9AB-2A81032595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8" name="Group 17">
              <a:extLst>
                <a:ext uri="{FF2B5EF4-FFF2-40B4-BE49-F238E27FC236}">
                  <a16:creationId xmlns:a16="http://schemas.microsoft.com/office/drawing/2014/main" id="{DC2B38A9-5315-9B4D-A105-9D098BACE8FE}"/>
                </a:ext>
              </a:extLst>
            </p:cNvPr>
            <p:cNvGrpSpPr/>
            <p:nvPr userDrawn="1"/>
          </p:nvGrpSpPr>
          <p:grpSpPr>
            <a:xfrm>
              <a:off x="-1" y="0"/>
              <a:ext cx="320041" cy="6858000"/>
              <a:chOff x="-1" y="0"/>
              <a:chExt cx="320041" cy="6858000"/>
            </a:xfrm>
          </p:grpSpPr>
          <p:sp>
            <p:nvSpPr>
              <p:cNvPr id="19" name="Rectangle 18">
                <a:extLst>
                  <a:ext uri="{FF2B5EF4-FFF2-40B4-BE49-F238E27FC236}">
                    <a16:creationId xmlns:a16="http://schemas.microsoft.com/office/drawing/2014/main" id="{359BE5B0-277D-1942-BE3F-9EB340D4895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0" name="Picture 19">
                <a:extLst>
                  <a:ext uri="{FF2B5EF4-FFF2-40B4-BE49-F238E27FC236}">
                    <a16:creationId xmlns:a16="http://schemas.microsoft.com/office/drawing/2014/main" id="{0A6481BD-C62D-8C49-BE7A-BF005896AC17}"/>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Lst>
              </a:blip>
              <a:srcRect/>
              <a:stretch/>
            </p:blipFill>
            <p:spPr>
              <a:xfrm>
                <a:off x="0" y="0"/>
                <a:ext cx="320040" cy="6190488"/>
              </a:xfrm>
              <a:prstGeom prst="rect">
                <a:avLst/>
              </a:prstGeom>
            </p:spPr>
          </p:pic>
        </p:grpSp>
      </p:grpSp>
    </p:spTree>
    <p:extLst>
      <p:ext uri="{BB962C8B-B14F-4D97-AF65-F5344CB8AC3E}">
        <p14:creationId xmlns:p14="http://schemas.microsoft.com/office/powerpoint/2010/main" val="1933988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22_TEXT - 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02D9A-4AE7-D24A-B935-D891CC9DAAD3}"/>
              </a:ext>
            </a:extLst>
          </p:cNvPr>
          <p:cNvSpPr>
            <a:spLocks noGrp="1"/>
          </p:cNvSpPr>
          <p:nvPr userDrawn="1">
            <p:ph type="title"/>
          </p:nvPr>
        </p:nvSpPr>
        <p:spPr/>
        <p:txBody>
          <a:bodyPr/>
          <a:lstStyle/>
          <a:p>
            <a:r>
              <a:rPr lang="en-US"/>
              <a:t>Click to edit Master title style</a:t>
            </a:r>
          </a:p>
        </p:txBody>
      </p:sp>
      <p:sp>
        <p:nvSpPr>
          <p:cNvPr id="10" name="Text Placeholder 9">
            <a:extLst>
              <a:ext uri="{FF2B5EF4-FFF2-40B4-BE49-F238E27FC236}">
                <a16:creationId xmlns:a16="http://schemas.microsoft.com/office/drawing/2014/main" id="{DB6F82DE-D60B-DC4F-BF67-13C1749FD2B2}"/>
              </a:ext>
            </a:extLst>
          </p:cNvPr>
          <p:cNvSpPr>
            <a:spLocks noGrp="1"/>
          </p:cNvSpPr>
          <p:nvPr userDrawn="1">
            <p:ph type="body" sz="quarter" idx="16"/>
          </p:nvPr>
        </p:nvSpPr>
        <p:spPr>
          <a:xfrm>
            <a:off x="685800" y="1463040"/>
            <a:ext cx="5385816"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9">
            <a:extLst>
              <a:ext uri="{FF2B5EF4-FFF2-40B4-BE49-F238E27FC236}">
                <a16:creationId xmlns:a16="http://schemas.microsoft.com/office/drawing/2014/main" id="{3D2A7B6D-F215-164B-AB00-58091BC04357}"/>
              </a:ext>
            </a:extLst>
          </p:cNvPr>
          <p:cNvSpPr>
            <a:spLocks noGrp="1"/>
          </p:cNvSpPr>
          <p:nvPr userDrawn="1">
            <p:ph type="body" sz="quarter" idx="17"/>
          </p:nvPr>
        </p:nvSpPr>
        <p:spPr>
          <a:xfrm>
            <a:off x="6437376" y="1463040"/>
            <a:ext cx="5386558"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C09E3132-41DD-5640-81C9-CA94A8DA1D0F}"/>
              </a:ext>
            </a:extLst>
          </p:cNvPr>
          <p:cNvSpPr>
            <a:spLocks noGrp="1"/>
          </p:cNvSpPr>
          <p:nvPr userDrawn="1">
            <p:ph type="ftr" sz="quarter" idx="18"/>
          </p:nvPr>
        </p:nvSpPr>
        <p:spPr/>
        <p:txBody>
          <a:bodyPr/>
          <a:lstStyle/>
          <a:p>
            <a:r>
              <a:rPr lang="en-US"/>
              <a:t>Footer</a:t>
            </a:r>
          </a:p>
        </p:txBody>
      </p:sp>
      <p:sp>
        <p:nvSpPr>
          <p:cNvPr id="7" name="Slide Number Placeholder 6">
            <a:extLst>
              <a:ext uri="{FF2B5EF4-FFF2-40B4-BE49-F238E27FC236}">
                <a16:creationId xmlns:a16="http://schemas.microsoft.com/office/drawing/2014/main" id="{B64540F1-D8A0-FF46-B1EA-4E900B8607C0}"/>
              </a:ext>
            </a:extLst>
          </p:cNvPr>
          <p:cNvSpPr>
            <a:spLocks noGrp="1"/>
          </p:cNvSpPr>
          <p:nvPr userDrawn="1">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3C1FAF78-10EF-9245-B0F0-C5520AFFAF52}"/>
              </a:ext>
            </a:extLst>
          </p:cNvPr>
          <p:cNvGrpSpPr/>
          <p:nvPr userDrawn="1"/>
        </p:nvGrpSpPr>
        <p:grpSpPr>
          <a:xfrm>
            <a:off x="-1" y="0"/>
            <a:ext cx="320041" cy="6858000"/>
            <a:chOff x="-1" y="0"/>
            <a:chExt cx="320041" cy="6858000"/>
          </a:xfrm>
          <a:solidFill>
            <a:srgbClr val="114A21"/>
          </a:solidFill>
        </p:grpSpPr>
        <p:sp>
          <p:nvSpPr>
            <p:cNvPr id="16" name="Rectangle 15">
              <a:extLst>
                <a:ext uri="{FF2B5EF4-FFF2-40B4-BE49-F238E27FC236}">
                  <a16:creationId xmlns:a16="http://schemas.microsoft.com/office/drawing/2014/main" id="{35885738-3B2A-BF4F-932E-64383B048B20}"/>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663659F7-FA44-E74C-A47D-AD78372A995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041400"/>
              <a:ext cx="317500" cy="5816600"/>
            </a:xfrm>
            <a:prstGeom prst="rect">
              <a:avLst/>
            </a:prstGeom>
            <a:grpFill/>
          </p:spPr>
        </p:pic>
      </p:grpSp>
      <p:pic>
        <p:nvPicPr>
          <p:cNvPr id="6" name="Picture 5" descr="A close up of a plant&#10;&#10;Description automatically generated with medium confidence">
            <a:extLst>
              <a:ext uri="{FF2B5EF4-FFF2-40B4-BE49-F238E27FC236}">
                <a16:creationId xmlns:a16="http://schemas.microsoft.com/office/drawing/2014/main" id="{D02D7528-8AFF-E74A-B136-9C2179684BB7}"/>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rot="5400000">
            <a:off x="-2746125" y="3788541"/>
            <a:ext cx="5815584" cy="323334"/>
          </a:xfrm>
          <a:prstGeom prst="rect">
            <a:avLst/>
          </a:prstGeom>
        </p:spPr>
      </p:pic>
    </p:spTree>
    <p:extLst>
      <p:ext uri="{BB962C8B-B14F-4D97-AF65-F5344CB8AC3E}">
        <p14:creationId xmlns:p14="http://schemas.microsoft.com/office/powerpoint/2010/main" val="9972285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022_TEXT - 3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93646-16B9-0F4C-9B07-2AE355DE9C09}"/>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09544"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
            <a:extLst>
              <a:ext uri="{FF2B5EF4-FFF2-40B4-BE49-F238E27FC236}">
                <a16:creationId xmlns:a16="http://schemas.microsoft.com/office/drawing/2014/main" id="{593CA37B-759A-264A-954C-81B341DC92B6}"/>
              </a:ext>
            </a:extLst>
          </p:cNvPr>
          <p:cNvSpPr>
            <a:spLocks noGrp="1"/>
          </p:cNvSpPr>
          <p:nvPr>
            <p:ph type="body" sz="quarter" idx="19"/>
          </p:nvPr>
        </p:nvSpPr>
        <p:spPr>
          <a:xfrm>
            <a:off x="4649978" y="1463040"/>
            <a:ext cx="3212592"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0600" y="1463040"/>
            <a:ext cx="3212592"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1FF71666-31D6-0B41-921D-895B647FE59D}"/>
              </a:ext>
            </a:extLst>
          </p:cNvPr>
          <p:cNvSpPr>
            <a:spLocks noGrp="1"/>
          </p:cNvSpPr>
          <p:nvPr>
            <p:ph type="ftr" sz="quarter" idx="20"/>
          </p:nvPr>
        </p:nvSpPr>
        <p:spPr/>
        <p:txBody>
          <a:bodyPr/>
          <a:lstStyle/>
          <a:p>
            <a:r>
              <a:rPr lang="en-US"/>
              <a:t>Footer</a:t>
            </a:r>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2" name="Rectangle 11">
            <a:extLst>
              <a:ext uri="{FF2B5EF4-FFF2-40B4-BE49-F238E27FC236}">
                <a16:creationId xmlns:a16="http://schemas.microsoft.com/office/drawing/2014/main" id="{798696DA-E60F-B14F-849A-E7491463656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3" name="Rectangle 12">
            <a:extLst>
              <a:ext uri="{FF2B5EF4-FFF2-40B4-BE49-F238E27FC236}">
                <a16:creationId xmlns:a16="http://schemas.microsoft.com/office/drawing/2014/main" id="{D0F6C489-9BFB-364A-9B66-9FD1C9534EF7}"/>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Tree>
    <p:extLst>
      <p:ext uri="{BB962C8B-B14F-4D97-AF65-F5344CB8AC3E}">
        <p14:creationId xmlns:p14="http://schemas.microsoft.com/office/powerpoint/2010/main" val="24596741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022_TEXT - 6 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E279D-A6D5-BF4C-8881-FB4D65FFD628}"/>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2" name="Text Placeholder 2">
            <a:extLst>
              <a:ext uri="{FF2B5EF4-FFF2-40B4-BE49-F238E27FC236}">
                <a16:creationId xmlns:a16="http://schemas.microsoft.com/office/drawing/2014/main" id="{93C30871-9CE5-704E-918A-539E74CBFFA3}"/>
              </a:ext>
            </a:extLst>
          </p:cNvPr>
          <p:cNvSpPr>
            <a:spLocks noGrp="1"/>
          </p:cNvSpPr>
          <p:nvPr>
            <p:ph type="body" sz="quarter" idx="19"/>
          </p:nvPr>
        </p:nvSpPr>
        <p:spPr>
          <a:xfrm>
            <a:off x="4648200"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3648"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8" name="Text Placeholder 2">
            <a:extLst>
              <a:ext uri="{FF2B5EF4-FFF2-40B4-BE49-F238E27FC236}">
                <a16:creationId xmlns:a16="http://schemas.microsoft.com/office/drawing/2014/main" id="{4092D13B-F05B-DB46-9F08-B097B3E0908C}"/>
              </a:ext>
            </a:extLst>
          </p:cNvPr>
          <p:cNvSpPr>
            <a:spLocks noGrp="1"/>
          </p:cNvSpPr>
          <p:nvPr>
            <p:ph type="body" sz="quarter" idx="20"/>
          </p:nvPr>
        </p:nvSpPr>
        <p:spPr>
          <a:xfrm>
            <a:off x="685800" y="3894435"/>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9" name="Text Placeholder 2">
            <a:extLst>
              <a:ext uri="{FF2B5EF4-FFF2-40B4-BE49-F238E27FC236}">
                <a16:creationId xmlns:a16="http://schemas.microsoft.com/office/drawing/2014/main" id="{0F2ECC7E-EB13-D640-8266-A7D8A5D4A598}"/>
              </a:ext>
            </a:extLst>
          </p:cNvPr>
          <p:cNvSpPr>
            <a:spLocks noGrp="1"/>
          </p:cNvSpPr>
          <p:nvPr>
            <p:ph type="body" sz="quarter" idx="21"/>
          </p:nvPr>
        </p:nvSpPr>
        <p:spPr>
          <a:xfrm>
            <a:off x="4648200" y="3892741"/>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3" name="Text Placeholder 2">
            <a:extLst>
              <a:ext uri="{FF2B5EF4-FFF2-40B4-BE49-F238E27FC236}">
                <a16:creationId xmlns:a16="http://schemas.microsoft.com/office/drawing/2014/main" id="{F22C77D9-380D-3D40-88C7-383D26FB957D}"/>
              </a:ext>
            </a:extLst>
          </p:cNvPr>
          <p:cNvSpPr>
            <a:spLocks noGrp="1"/>
          </p:cNvSpPr>
          <p:nvPr>
            <p:ph type="body" sz="quarter" idx="22"/>
          </p:nvPr>
        </p:nvSpPr>
        <p:spPr>
          <a:xfrm>
            <a:off x="8610600" y="3892741"/>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4" name="Footer Placeholder 3">
            <a:extLst>
              <a:ext uri="{FF2B5EF4-FFF2-40B4-BE49-F238E27FC236}">
                <a16:creationId xmlns:a16="http://schemas.microsoft.com/office/drawing/2014/main" id="{1310B9EB-429D-844E-A6DF-04F458ECEDA9}"/>
              </a:ext>
            </a:extLst>
          </p:cNvPr>
          <p:cNvSpPr>
            <a:spLocks noGrp="1"/>
          </p:cNvSpPr>
          <p:nvPr>
            <p:ph type="ftr" sz="quarter" idx="23"/>
          </p:nvPr>
        </p:nvSpPr>
        <p:spPr/>
        <p:txBody>
          <a:bodyPr/>
          <a:lstStyle/>
          <a:p>
            <a:r>
              <a:rPr lang="en-US"/>
              <a:t>Footer</a:t>
            </a:r>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5" name="Group 14">
            <a:extLst>
              <a:ext uri="{FF2B5EF4-FFF2-40B4-BE49-F238E27FC236}">
                <a16:creationId xmlns:a16="http://schemas.microsoft.com/office/drawing/2014/main" id="{D4ED88DB-5005-0E4B-9A5D-18E3BE61C9A9}"/>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98514AE-BC7F-F34A-B326-DC9C9B1BE82D}"/>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Picture 18">
              <a:extLst>
                <a:ext uri="{FF2B5EF4-FFF2-40B4-BE49-F238E27FC236}">
                  <a16:creationId xmlns:a16="http://schemas.microsoft.com/office/drawing/2014/main" id="{32B1C580-D102-FC4A-8250-39B280ABCA7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041400"/>
              <a:ext cx="317500" cy="5816600"/>
            </a:xfrm>
            <a:prstGeom prst="rect">
              <a:avLst/>
            </a:prstGeom>
          </p:spPr>
        </p:pic>
      </p:grpSp>
      <p:pic>
        <p:nvPicPr>
          <p:cNvPr id="14" name="Picture 13" descr="A close up of a plant&#10;&#10;Description automatically generated with medium confidence">
            <a:extLst>
              <a:ext uri="{FF2B5EF4-FFF2-40B4-BE49-F238E27FC236}">
                <a16:creationId xmlns:a16="http://schemas.microsoft.com/office/drawing/2014/main" id="{AB4D73F7-8F91-9F48-A3EC-E51E4F835887}"/>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rot="5400000">
            <a:off x="-2746125" y="3788541"/>
            <a:ext cx="5815584" cy="323334"/>
          </a:xfrm>
          <a:prstGeom prst="rect">
            <a:avLst/>
          </a:prstGeom>
        </p:spPr>
      </p:pic>
    </p:spTree>
    <p:extLst>
      <p:ext uri="{BB962C8B-B14F-4D97-AF65-F5344CB8AC3E}">
        <p14:creationId xmlns:p14="http://schemas.microsoft.com/office/powerpoint/2010/main" val="353722750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22_ICON - 1 VERTIC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2770265"/>
            <a:ext cx="1645561" cy="1423132"/>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728608" y="2770265"/>
            <a:ext cx="9094584" cy="1423132"/>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 name="Slide Number Placeholder 2">
            <a:extLst>
              <a:ext uri="{FF2B5EF4-FFF2-40B4-BE49-F238E27FC236}">
                <a16:creationId xmlns:a16="http://schemas.microsoft.com/office/drawing/2014/main" id="{0F263527-8F06-2A46-8880-B40F067DECB8}"/>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itle 5">
            <a:extLst>
              <a:ext uri="{FF2B5EF4-FFF2-40B4-BE49-F238E27FC236}">
                <a16:creationId xmlns:a16="http://schemas.microsoft.com/office/drawing/2014/main" id="{75262ABD-8F75-1C4F-A2F1-BC8E46DC2632}"/>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F4D902F-E8C5-B04C-9627-8A78833A1ACA}"/>
              </a:ext>
            </a:extLst>
          </p:cNvPr>
          <p:cNvSpPr>
            <a:spLocks noGrp="1"/>
          </p:cNvSpPr>
          <p:nvPr>
            <p:ph type="ftr" sz="quarter" idx="18"/>
          </p:nvPr>
        </p:nvSpPr>
        <p:spPr/>
        <p:txBody>
          <a:bodyPr/>
          <a:lstStyle/>
          <a:p>
            <a:r>
              <a:rPr lang="en-US"/>
              <a:t>Footer</a:t>
            </a:r>
          </a:p>
        </p:txBody>
      </p:sp>
      <p:cxnSp>
        <p:nvCxnSpPr>
          <p:cNvPr id="10" name="Straight Connector 9">
            <a:extLst>
              <a:ext uri="{FF2B5EF4-FFF2-40B4-BE49-F238E27FC236}">
                <a16:creationId xmlns:a16="http://schemas.microsoft.com/office/drawing/2014/main" id="{09FB49E5-2828-DE4F-B8C9-053DE584B80B}"/>
              </a:ext>
            </a:extLst>
          </p:cNvPr>
          <p:cNvCxnSpPr>
            <a:cxnSpLocks/>
          </p:cNvCxnSpPr>
          <p:nvPr userDrawn="1"/>
        </p:nvCxnSpPr>
        <p:spPr>
          <a:xfrm>
            <a:off x="2535904" y="2770265"/>
            <a:ext cx="0" cy="1423132"/>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57614A4B-DBEC-494D-A4F0-7A89A8EA07B1}"/>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D868A2FE-5C12-EA42-8E07-345A62C9497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6927C68-D6FB-5D4A-8DC1-0711F430C6BD}"/>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599E7088-0AC9-C04D-AE84-8894754D064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3B52E2A4-58F5-4A43-8DC2-7891295DBD5D}"/>
                  </a:ext>
                </a:extLst>
              </p:cNvPr>
              <p:cNvPicPr>
                <a:picLocks noChangeAspect="1"/>
              </p:cNvPicPr>
              <p:nvPr userDrawn="1"/>
            </p:nvPicPr>
            <p:blipFill rotWithShape="1">
              <a:blip r:embed="rId2">
                <a:alphaModFix amt="26000"/>
                <a:extLst>
                  <a:ext uri="{28A0092B-C50C-407E-A947-70E740481C1C}">
                    <a14:useLocalDpi xmlns:a14="http://schemas.microsoft.com/office/drawing/2010/main"/>
                  </a:ext>
                </a:extLst>
              </a:blip>
              <a:srcRect/>
              <a:stretch/>
            </p:blipFill>
            <p:spPr>
              <a:xfrm>
                <a:off x="0" y="-1"/>
                <a:ext cx="320039" cy="6172201"/>
              </a:xfrm>
              <a:prstGeom prst="rect">
                <a:avLst/>
              </a:prstGeom>
              <a:noFill/>
            </p:spPr>
          </p:pic>
        </p:grpSp>
      </p:grpSp>
    </p:spTree>
    <p:extLst>
      <p:ext uri="{BB962C8B-B14F-4D97-AF65-F5344CB8AC3E}">
        <p14:creationId xmlns:p14="http://schemas.microsoft.com/office/powerpoint/2010/main" val="15578538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022_ICONS - 2 HORIZONT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3336591" y="1930898"/>
            <a:ext cx="1378759" cy="1192393"/>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173701" y="3301339"/>
            <a:ext cx="3710400"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Edit Master text styles</a:t>
            </a:r>
          </a:p>
          <a:p>
            <a:pPr lvl="1"/>
            <a:r>
              <a:rPr lang="en-US"/>
              <a:t>Second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7792135" y="1930897"/>
            <a:ext cx="1378759" cy="1192393"/>
          </a:xfrm>
          <a:solidFill>
            <a:schemeClr val="bg1"/>
          </a:solidFill>
        </p:spPr>
        <p:txBody>
          <a:bodyPr/>
          <a:lstStyle/>
          <a:p>
            <a:endParaRPr lang="en-US"/>
          </a:p>
        </p:txBody>
      </p:sp>
      <p:cxnSp>
        <p:nvCxnSpPr>
          <p:cNvPr id="27" name="Straight Connector 26">
            <a:extLst>
              <a:ext uri="{FF2B5EF4-FFF2-40B4-BE49-F238E27FC236}">
                <a16:creationId xmlns:a16="http://schemas.microsoft.com/office/drawing/2014/main" id="{74E25944-4393-8543-AE8A-E5D9AF1323DF}"/>
              </a:ext>
            </a:extLst>
          </p:cNvPr>
          <p:cNvCxnSpPr>
            <a:cxnSpLocks/>
          </p:cNvCxnSpPr>
          <p:nvPr userDrawn="1"/>
        </p:nvCxnSpPr>
        <p:spPr>
          <a:xfrm>
            <a:off x="6254496"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27">
            <a:extLst>
              <a:ext uri="{FF2B5EF4-FFF2-40B4-BE49-F238E27FC236}">
                <a16:creationId xmlns:a16="http://schemas.microsoft.com/office/drawing/2014/main" id="{CE7E8E85-19A6-BB4F-94D3-8658C0617C72}"/>
              </a:ext>
            </a:extLst>
          </p:cNvPr>
          <p:cNvSpPr>
            <a:spLocks noGrp="1"/>
          </p:cNvSpPr>
          <p:nvPr>
            <p:ph type="body" sz="quarter" idx="17"/>
          </p:nvPr>
        </p:nvSpPr>
        <p:spPr>
          <a:xfrm>
            <a:off x="6625284" y="3301339"/>
            <a:ext cx="3712463"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Edit Master text styles</a:t>
            </a:r>
          </a:p>
          <a:p>
            <a:pPr lvl="1"/>
            <a:r>
              <a:rPr lang="en-US"/>
              <a:t>Second level</a:t>
            </a:r>
          </a:p>
        </p:txBody>
      </p:sp>
      <p:sp>
        <p:nvSpPr>
          <p:cNvPr id="2" name="Title 1">
            <a:extLst>
              <a:ext uri="{FF2B5EF4-FFF2-40B4-BE49-F238E27FC236}">
                <a16:creationId xmlns:a16="http://schemas.microsoft.com/office/drawing/2014/main" id="{70E95E8C-2A98-CC4D-A3F1-FC3C3372767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224378D-8474-5E4A-9E3A-E7C27253A0B7}"/>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38862C28-A2FE-244C-9BE4-B00BF8CD10C1}"/>
              </a:ext>
            </a:extLst>
          </p:cNvPr>
          <p:cNvSpPr>
            <a:spLocks noGrp="1"/>
          </p:cNvSpPr>
          <p:nvPr>
            <p:ph type="ftr" sz="quarter" idx="20"/>
          </p:nvPr>
        </p:nvSpPr>
        <p:spPr/>
        <p:txBody>
          <a:bodyPr/>
          <a:lstStyle/>
          <a:p>
            <a:r>
              <a:rPr lang="en-US"/>
              <a:t>Footer</a:t>
            </a:r>
          </a:p>
        </p:txBody>
      </p:sp>
      <p:grpSp>
        <p:nvGrpSpPr>
          <p:cNvPr id="10" name="Group 9">
            <a:extLst>
              <a:ext uri="{FF2B5EF4-FFF2-40B4-BE49-F238E27FC236}">
                <a16:creationId xmlns:a16="http://schemas.microsoft.com/office/drawing/2014/main" id="{83A301A0-4F2C-C342-88FC-4FB054C30DB9}"/>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E1E8DE9B-7B11-964D-BC48-A065E9E4999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3FFB5EFC-C2D8-F647-8DA7-158C7F372117}"/>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84A99DB2-0689-CA4A-B959-D86706DB123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Graphic 13">
                <a:extLst>
                  <a:ext uri="{FF2B5EF4-FFF2-40B4-BE49-F238E27FC236}">
                    <a16:creationId xmlns:a16="http://schemas.microsoft.com/office/drawing/2014/main" id="{6BB6B125-7374-4F45-96DF-B478FE30C3EF}"/>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6353187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022_3_TITLE - WHITE">
    <p:bg>
      <p:bgPr>
        <a:solidFill>
          <a:schemeClr val="accent1"/>
        </a:solidFill>
        <a:effectLst/>
      </p:bgPr>
    </p:bg>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b="1">
                <a:solidFill>
                  <a:schemeClr val="tx2"/>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2" name="Graphic 2">
            <a:extLst>
              <a:ext uri="{FF2B5EF4-FFF2-40B4-BE49-F238E27FC236}">
                <a16:creationId xmlns:a16="http://schemas.microsoft.com/office/drawing/2014/main" id="{B6E3CFDA-96AA-E74B-BE65-6EBB3589893A}"/>
              </a:ext>
            </a:extLst>
          </p:cNvPr>
          <p:cNvSpPr/>
          <p:nvPr/>
        </p:nvSpPr>
        <p:spPr>
          <a:xfrm>
            <a:off x="2919529" y="4518478"/>
            <a:ext cx="1566141" cy="1948542"/>
          </a:xfrm>
          <a:custGeom>
            <a:avLst/>
            <a:gdLst>
              <a:gd name="connsiteX0" fmla="*/ 1468263 w 1566141"/>
              <a:gd name="connsiteY0" fmla="*/ 1077607 h 1948542"/>
              <a:gd name="connsiteX1" fmla="*/ 1566141 w 1566141"/>
              <a:gd name="connsiteY1" fmla="*/ 1077607 h 1948542"/>
              <a:gd name="connsiteX2" fmla="*/ 1517202 w 1566141"/>
              <a:gd name="connsiteY2" fmla="*/ 1126547 h 1948542"/>
              <a:gd name="connsiteX3" fmla="*/ 1468263 w 1566141"/>
              <a:gd name="connsiteY3" fmla="*/ 1077607 h 1948542"/>
              <a:gd name="connsiteX4" fmla="*/ 1370385 w 1566141"/>
              <a:gd name="connsiteY4" fmla="*/ 1076435 h 1948542"/>
              <a:gd name="connsiteX5" fmla="*/ 1468263 w 1566141"/>
              <a:gd name="connsiteY5" fmla="*/ 1076435 h 1948542"/>
              <a:gd name="connsiteX6" fmla="*/ 1419324 w 1566141"/>
              <a:gd name="connsiteY6" fmla="*/ 1027495 h 1948542"/>
              <a:gd name="connsiteX7" fmla="*/ 1370385 w 1566141"/>
              <a:gd name="connsiteY7" fmla="*/ 1076435 h 1948542"/>
              <a:gd name="connsiteX8" fmla="*/ 1321446 w 1566141"/>
              <a:gd name="connsiteY8" fmla="*/ 1126547 h 1948542"/>
              <a:gd name="connsiteX9" fmla="*/ 1370385 w 1566141"/>
              <a:gd name="connsiteY9" fmla="*/ 1077607 h 1948542"/>
              <a:gd name="connsiteX10" fmla="*/ 1272507 w 1566141"/>
              <a:gd name="connsiteY10" fmla="*/ 1077607 h 1948542"/>
              <a:gd name="connsiteX11" fmla="*/ 1321446 w 1566141"/>
              <a:gd name="connsiteY11" fmla="*/ 1126547 h 1948542"/>
              <a:gd name="connsiteX12" fmla="*/ 1174584 w 1566141"/>
              <a:gd name="connsiteY12" fmla="*/ 1076435 h 1948542"/>
              <a:gd name="connsiteX13" fmla="*/ 1272462 w 1566141"/>
              <a:gd name="connsiteY13" fmla="*/ 1076435 h 1948542"/>
              <a:gd name="connsiteX14" fmla="*/ 1223523 w 1566141"/>
              <a:gd name="connsiteY14" fmla="*/ 1027495 h 1948542"/>
              <a:gd name="connsiteX15" fmla="*/ 1174584 w 1566141"/>
              <a:gd name="connsiteY15" fmla="*/ 1076435 h 1948542"/>
              <a:gd name="connsiteX16" fmla="*/ 1517202 w 1566141"/>
              <a:gd name="connsiteY16" fmla="*/ 1023797 h 1948542"/>
              <a:gd name="connsiteX17" fmla="*/ 1566141 w 1566141"/>
              <a:gd name="connsiteY17" fmla="*/ 974858 h 1948542"/>
              <a:gd name="connsiteX18" fmla="*/ 1468263 w 1566141"/>
              <a:gd name="connsiteY18" fmla="*/ 974858 h 1948542"/>
              <a:gd name="connsiteX19" fmla="*/ 1517202 w 1566141"/>
              <a:gd name="connsiteY19" fmla="*/ 1023797 h 1948542"/>
              <a:gd name="connsiteX20" fmla="*/ 1370385 w 1566141"/>
              <a:gd name="connsiteY20" fmla="*/ 973685 h 1948542"/>
              <a:gd name="connsiteX21" fmla="*/ 1468263 w 1566141"/>
              <a:gd name="connsiteY21" fmla="*/ 973685 h 1948542"/>
              <a:gd name="connsiteX22" fmla="*/ 1419324 w 1566141"/>
              <a:gd name="connsiteY22" fmla="*/ 924746 h 1948542"/>
              <a:gd name="connsiteX23" fmla="*/ 1370385 w 1566141"/>
              <a:gd name="connsiteY23" fmla="*/ 973685 h 1948542"/>
              <a:gd name="connsiteX24" fmla="*/ 1321446 w 1566141"/>
              <a:gd name="connsiteY24" fmla="*/ 1023797 h 1948542"/>
              <a:gd name="connsiteX25" fmla="*/ 1370385 w 1566141"/>
              <a:gd name="connsiteY25" fmla="*/ 974858 h 1948542"/>
              <a:gd name="connsiteX26" fmla="*/ 1272507 w 1566141"/>
              <a:gd name="connsiteY26" fmla="*/ 974858 h 1948542"/>
              <a:gd name="connsiteX27" fmla="*/ 1321446 w 1566141"/>
              <a:gd name="connsiteY27" fmla="*/ 1023797 h 1948542"/>
              <a:gd name="connsiteX28" fmla="*/ 1174584 w 1566141"/>
              <a:gd name="connsiteY28" fmla="*/ 973685 h 1948542"/>
              <a:gd name="connsiteX29" fmla="*/ 1272462 w 1566141"/>
              <a:gd name="connsiteY29" fmla="*/ 973685 h 1948542"/>
              <a:gd name="connsiteX30" fmla="*/ 1223523 w 1566141"/>
              <a:gd name="connsiteY30" fmla="*/ 924746 h 1948542"/>
              <a:gd name="connsiteX31" fmla="*/ 1174584 w 1566141"/>
              <a:gd name="connsiteY31" fmla="*/ 973685 h 1948542"/>
              <a:gd name="connsiteX32" fmla="*/ 1517202 w 1566141"/>
              <a:gd name="connsiteY32" fmla="*/ 921047 h 1948542"/>
              <a:gd name="connsiteX33" fmla="*/ 1566141 w 1566141"/>
              <a:gd name="connsiteY33" fmla="*/ 872108 h 1948542"/>
              <a:gd name="connsiteX34" fmla="*/ 1468263 w 1566141"/>
              <a:gd name="connsiteY34" fmla="*/ 872108 h 1948542"/>
              <a:gd name="connsiteX35" fmla="*/ 1517202 w 1566141"/>
              <a:gd name="connsiteY35" fmla="*/ 921047 h 1948542"/>
              <a:gd name="connsiteX36" fmla="*/ 1370385 w 1566141"/>
              <a:gd name="connsiteY36" fmla="*/ 870936 h 1948542"/>
              <a:gd name="connsiteX37" fmla="*/ 1468263 w 1566141"/>
              <a:gd name="connsiteY37" fmla="*/ 870936 h 1948542"/>
              <a:gd name="connsiteX38" fmla="*/ 1419324 w 1566141"/>
              <a:gd name="connsiteY38" fmla="*/ 821996 h 1948542"/>
              <a:gd name="connsiteX39" fmla="*/ 1370385 w 1566141"/>
              <a:gd name="connsiteY39" fmla="*/ 870936 h 1948542"/>
              <a:gd name="connsiteX40" fmla="*/ 1321446 w 1566141"/>
              <a:gd name="connsiteY40" fmla="*/ 921047 h 1948542"/>
              <a:gd name="connsiteX41" fmla="*/ 1370385 w 1566141"/>
              <a:gd name="connsiteY41" fmla="*/ 872108 h 1948542"/>
              <a:gd name="connsiteX42" fmla="*/ 1272507 w 1566141"/>
              <a:gd name="connsiteY42" fmla="*/ 872108 h 1948542"/>
              <a:gd name="connsiteX43" fmla="*/ 1321446 w 1566141"/>
              <a:gd name="connsiteY43" fmla="*/ 921047 h 1948542"/>
              <a:gd name="connsiteX44" fmla="*/ 1174584 w 1566141"/>
              <a:gd name="connsiteY44" fmla="*/ 870936 h 1948542"/>
              <a:gd name="connsiteX45" fmla="*/ 1272462 w 1566141"/>
              <a:gd name="connsiteY45" fmla="*/ 870936 h 1948542"/>
              <a:gd name="connsiteX46" fmla="*/ 1223523 w 1566141"/>
              <a:gd name="connsiteY46" fmla="*/ 821996 h 1948542"/>
              <a:gd name="connsiteX47" fmla="*/ 1174584 w 1566141"/>
              <a:gd name="connsiteY47" fmla="*/ 870936 h 1948542"/>
              <a:gd name="connsiteX48" fmla="*/ 1517202 w 1566141"/>
              <a:gd name="connsiteY48" fmla="*/ 818298 h 1948542"/>
              <a:gd name="connsiteX49" fmla="*/ 1566141 w 1566141"/>
              <a:gd name="connsiteY49" fmla="*/ 769359 h 1948542"/>
              <a:gd name="connsiteX50" fmla="*/ 1468263 w 1566141"/>
              <a:gd name="connsiteY50" fmla="*/ 769359 h 1948542"/>
              <a:gd name="connsiteX51" fmla="*/ 1517202 w 1566141"/>
              <a:gd name="connsiteY51" fmla="*/ 818298 h 1948542"/>
              <a:gd name="connsiteX52" fmla="*/ 1370385 w 1566141"/>
              <a:gd name="connsiteY52" fmla="*/ 768186 h 1948542"/>
              <a:gd name="connsiteX53" fmla="*/ 1468263 w 1566141"/>
              <a:gd name="connsiteY53" fmla="*/ 768186 h 1948542"/>
              <a:gd name="connsiteX54" fmla="*/ 1419324 w 1566141"/>
              <a:gd name="connsiteY54" fmla="*/ 719247 h 1948542"/>
              <a:gd name="connsiteX55" fmla="*/ 1370385 w 1566141"/>
              <a:gd name="connsiteY55" fmla="*/ 768186 h 1948542"/>
              <a:gd name="connsiteX56" fmla="*/ 1321446 w 1566141"/>
              <a:gd name="connsiteY56" fmla="*/ 818298 h 1948542"/>
              <a:gd name="connsiteX57" fmla="*/ 1370385 w 1566141"/>
              <a:gd name="connsiteY57" fmla="*/ 769359 h 1948542"/>
              <a:gd name="connsiteX58" fmla="*/ 1272507 w 1566141"/>
              <a:gd name="connsiteY58" fmla="*/ 769359 h 1948542"/>
              <a:gd name="connsiteX59" fmla="*/ 1321446 w 1566141"/>
              <a:gd name="connsiteY59" fmla="*/ 818298 h 1948542"/>
              <a:gd name="connsiteX60" fmla="*/ 1174584 w 1566141"/>
              <a:gd name="connsiteY60" fmla="*/ 768186 h 1948542"/>
              <a:gd name="connsiteX61" fmla="*/ 1272462 w 1566141"/>
              <a:gd name="connsiteY61" fmla="*/ 768186 h 1948542"/>
              <a:gd name="connsiteX62" fmla="*/ 1223523 w 1566141"/>
              <a:gd name="connsiteY62" fmla="*/ 719247 h 1948542"/>
              <a:gd name="connsiteX63" fmla="*/ 1174584 w 1566141"/>
              <a:gd name="connsiteY63" fmla="*/ 768186 h 1948542"/>
              <a:gd name="connsiteX64" fmla="*/ 1517202 w 1566141"/>
              <a:gd name="connsiteY64" fmla="*/ 1948543 h 1948542"/>
              <a:gd name="connsiteX65" fmla="*/ 1566141 w 1566141"/>
              <a:gd name="connsiteY65" fmla="*/ 1899604 h 1948542"/>
              <a:gd name="connsiteX66" fmla="*/ 1468263 w 1566141"/>
              <a:gd name="connsiteY66" fmla="*/ 1899604 h 1948542"/>
              <a:gd name="connsiteX67" fmla="*/ 1517202 w 1566141"/>
              <a:gd name="connsiteY67" fmla="*/ 1948543 h 1948542"/>
              <a:gd name="connsiteX68" fmla="*/ 1370385 w 1566141"/>
              <a:gd name="connsiteY68" fmla="*/ 1898476 h 1948542"/>
              <a:gd name="connsiteX69" fmla="*/ 1468263 w 1566141"/>
              <a:gd name="connsiteY69" fmla="*/ 1898476 h 1948542"/>
              <a:gd name="connsiteX70" fmla="*/ 1419324 w 1566141"/>
              <a:gd name="connsiteY70" fmla="*/ 1849537 h 1948542"/>
              <a:gd name="connsiteX71" fmla="*/ 1370385 w 1566141"/>
              <a:gd name="connsiteY71" fmla="*/ 1898476 h 1948542"/>
              <a:gd name="connsiteX72" fmla="*/ 1321446 w 1566141"/>
              <a:gd name="connsiteY72" fmla="*/ 1948543 h 1948542"/>
              <a:gd name="connsiteX73" fmla="*/ 1370385 w 1566141"/>
              <a:gd name="connsiteY73" fmla="*/ 1899604 h 1948542"/>
              <a:gd name="connsiteX74" fmla="*/ 1272507 w 1566141"/>
              <a:gd name="connsiteY74" fmla="*/ 1899604 h 1948542"/>
              <a:gd name="connsiteX75" fmla="*/ 1321446 w 1566141"/>
              <a:gd name="connsiteY75" fmla="*/ 1948543 h 1948542"/>
              <a:gd name="connsiteX76" fmla="*/ 1174584 w 1566141"/>
              <a:gd name="connsiteY76" fmla="*/ 1898476 h 1948542"/>
              <a:gd name="connsiteX77" fmla="*/ 1272462 w 1566141"/>
              <a:gd name="connsiteY77" fmla="*/ 1898476 h 1948542"/>
              <a:gd name="connsiteX78" fmla="*/ 1223523 w 1566141"/>
              <a:gd name="connsiteY78" fmla="*/ 1849537 h 1948542"/>
              <a:gd name="connsiteX79" fmla="*/ 1174584 w 1566141"/>
              <a:gd name="connsiteY79" fmla="*/ 1898476 h 1948542"/>
              <a:gd name="connsiteX80" fmla="*/ 1517202 w 1566141"/>
              <a:gd name="connsiteY80" fmla="*/ 1845793 h 1948542"/>
              <a:gd name="connsiteX81" fmla="*/ 1566141 w 1566141"/>
              <a:gd name="connsiteY81" fmla="*/ 1796854 h 1948542"/>
              <a:gd name="connsiteX82" fmla="*/ 1468263 w 1566141"/>
              <a:gd name="connsiteY82" fmla="*/ 1796854 h 1948542"/>
              <a:gd name="connsiteX83" fmla="*/ 1517202 w 1566141"/>
              <a:gd name="connsiteY83" fmla="*/ 1845793 h 1948542"/>
              <a:gd name="connsiteX84" fmla="*/ 1370385 w 1566141"/>
              <a:gd name="connsiteY84" fmla="*/ 1795727 h 1948542"/>
              <a:gd name="connsiteX85" fmla="*/ 1468263 w 1566141"/>
              <a:gd name="connsiteY85" fmla="*/ 1795727 h 1948542"/>
              <a:gd name="connsiteX86" fmla="*/ 1419324 w 1566141"/>
              <a:gd name="connsiteY86" fmla="*/ 1746787 h 1948542"/>
              <a:gd name="connsiteX87" fmla="*/ 1370385 w 1566141"/>
              <a:gd name="connsiteY87" fmla="*/ 1795727 h 1948542"/>
              <a:gd name="connsiteX88" fmla="*/ 1321446 w 1566141"/>
              <a:gd name="connsiteY88" fmla="*/ 1845793 h 1948542"/>
              <a:gd name="connsiteX89" fmla="*/ 1370385 w 1566141"/>
              <a:gd name="connsiteY89" fmla="*/ 1796854 h 1948542"/>
              <a:gd name="connsiteX90" fmla="*/ 1272507 w 1566141"/>
              <a:gd name="connsiteY90" fmla="*/ 1796854 h 1948542"/>
              <a:gd name="connsiteX91" fmla="*/ 1321446 w 1566141"/>
              <a:gd name="connsiteY91" fmla="*/ 1845793 h 1948542"/>
              <a:gd name="connsiteX92" fmla="*/ 1174584 w 1566141"/>
              <a:gd name="connsiteY92" fmla="*/ 1795727 h 1948542"/>
              <a:gd name="connsiteX93" fmla="*/ 1272462 w 1566141"/>
              <a:gd name="connsiteY93" fmla="*/ 1795727 h 1948542"/>
              <a:gd name="connsiteX94" fmla="*/ 1223523 w 1566141"/>
              <a:gd name="connsiteY94" fmla="*/ 1746787 h 1948542"/>
              <a:gd name="connsiteX95" fmla="*/ 1174584 w 1566141"/>
              <a:gd name="connsiteY95" fmla="*/ 1795727 h 1948542"/>
              <a:gd name="connsiteX96" fmla="*/ 1517202 w 1566141"/>
              <a:gd name="connsiteY96" fmla="*/ 1743044 h 1948542"/>
              <a:gd name="connsiteX97" fmla="*/ 1566141 w 1566141"/>
              <a:gd name="connsiteY97" fmla="*/ 1694105 h 1948542"/>
              <a:gd name="connsiteX98" fmla="*/ 1468263 w 1566141"/>
              <a:gd name="connsiteY98" fmla="*/ 1694105 h 1948542"/>
              <a:gd name="connsiteX99" fmla="*/ 1517202 w 1566141"/>
              <a:gd name="connsiteY99" fmla="*/ 1743044 h 1948542"/>
              <a:gd name="connsiteX100" fmla="*/ 1370385 w 1566141"/>
              <a:gd name="connsiteY100" fmla="*/ 1692977 h 1948542"/>
              <a:gd name="connsiteX101" fmla="*/ 1468263 w 1566141"/>
              <a:gd name="connsiteY101" fmla="*/ 1692977 h 1948542"/>
              <a:gd name="connsiteX102" fmla="*/ 1419324 w 1566141"/>
              <a:gd name="connsiteY102" fmla="*/ 1644038 h 1948542"/>
              <a:gd name="connsiteX103" fmla="*/ 1370385 w 1566141"/>
              <a:gd name="connsiteY103" fmla="*/ 1692977 h 1948542"/>
              <a:gd name="connsiteX104" fmla="*/ 1321446 w 1566141"/>
              <a:gd name="connsiteY104" fmla="*/ 1743044 h 1948542"/>
              <a:gd name="connsiteX105" fmla="*/ 1370385 w 1566141"/>
              <a:gd name="connsiteY105" fmla="*/ 1694105 h 1948542"/>
              <a:gd name="connsiteX106" fmla="*/ 1272507 w 1566141"/>
              <a:gd name="connsiteY106" fmla="*/ 1694105 h 1948542"/>
              <a:gd name="connsiteX107" fmla="*/ 1321446 w 1566141"/>
              <a:gd name="connsiteY107" fmla="*/ 1743044 h 1948542"/>
              <a:gd name="connsiteX108" fmla="*/ 1174584 w 1566141"/>
              <a:gd name="connsiteY108" fmla="*/ 1692977 h 1948542"/>
              <a:gd name="connsiteX109" fmla="*/ 1272462 w 1566141"/>
              <a:gd name="connsiteY109" fmla="*/ 1692977 h 1948542"/>
              <a:gd name="connsiteX110" fmla="*/ 1223523 w 1566141"/>
              <a:gd name="connsiteY110" fmla="*/ 1644038 h 1948542"/>
              <a:gd name="connsiteX111" fmla="*/ 1174584 w 1566141"/>
              <a:gd name="connsiteY111" fmla="*/ 1692977 h 1948542"/>
              <a:gd name="connsiteX112" fmla="*/ 1517202 w 1566141"/>
              <a:gd name="connsiteY112" fmla="*/ 1640294 h 1948542"/>
              <a:gd name="connsiteX113" fmla="*/ 1566141 w 1566141"/>
              <a:gd name="connsiteY113" fmla="*/ 1591355 h 1948542"/>
              <a:gd name="connsiteX114" fmla="*/ 1468263 w 1566141"/>
              <a:gd name="connsiteY114" fmla="*/ 1591355 h 1948542"/>
              <a:gd name="connsiteX115" fmla="*/ 1517202 w 1566141"/>
              <a:gd name="connsiteY115" fmla="*/ 1640294 h 1948542"/>
              <a:gd name="connsiteX116" fmla="*/ 1370385 w 1566141"/>
              <a:gd name="connsiteY116" fmla="*/ 1590228 h 1948542"/>
              <a:gd name="connsiteX117" fmla="*/ 1468263 w 1566141"/>
              <a:gd name="connsiteY117" fmla="*/ 1590228 h 1948542"/>
              <a:gd name="connsiteX118" fmla="*/ 1419324 w 1566141"/>
              <a:gd name="connsiteY118" fmla="*/ 1541288 h 1948542"/>
              <a:gd name="connsiteX119" fmla="*/ 1370385 w 1566141"/>
              <a:gd name="connsiteY119" fmla="*/ 1590228 h 1948542"/>
              <a:gd name="connsiteX120" fmla="*/ 1321446 w 1566141"/>
              <a:gd name="connsiteY120" fmla="*/ 1640294 h 1948542"/>
              <a:gd name="connsiteX121" fmla="*/ 1370385 w 1566141"/>
              <a:gd name="connsiteY121" fmla="*/ 1591355 h 1948542"/>
              <a:gd name="connsiteX122" fmla="*/ 1272507 w 1566141"/>
              <a:gd name="connsiteY122" fmla="*/ 1591355 h 1948542"/>
              <a:gd name="connsiteX123" fmla="*/ 1321446 w 1566141"/>
              <a:gd name="connsiteY123" fmla="*/ 1640294 h 1948542"/>
              <a:gd name="connsiteX124" fmla="*/ 1174584 w 1566141"/>
              <a:gd name="connsiteY124" fmla="*/ 1590228 h 1948542"/>
              <a:gd name="connsiteX125" fmla="*/ 1272462 w 1566141"/>
              <a:gd name="connsiteY125" fmla="*/ 1590228 h 1948542"/>
              <a:gd name="connsiteX126" fmla="*/ 1223523 w 1566141"/>
              <a:gd name="connsiteY126" fmla="*/ 1541288 h 1948542"/>
              <a:gd name="connsiteX127" fmla="*/ 1174584 w 1566141"/>
              <a:gd name="connsiteY127" fmla="*/ 1590228 h 1948542"/>
              <a:gd name="connsiteX128" fmla="*/ 1517202 w 1566141"/>
              <a:gd name="connsiteY128" fmla="*/ 1537545 h 1948542"/>
              <a:gd name="connsiteX129" fmla="*/ 1566141 w 1566141"/>
              <a:gd name="connsiteY129" fmla="*/ 1488606 h 1948542"/>
              <a:gd name="connsiteX130" fmla="*/ 1468263 w 1566141"/>
              <a:gd name="connsiteY130" fmla="*/ 1488606 h 1948542"/>
              <a:gd name="connsiteX131" fmla="*/ 1517202 w 1566141"/>
              <a:gd name="connsiteY131" fmla="*/ 1537545 h 1948542"/>
              <a:gd name="connsiteX132" fmla="*/ 1370385 w 1566141"/>
              <a:gd name="connsiteY132" fmla="*/ 1487478 h 1948542"/>
              <a:gd name="connsiteX133" fmla="*/ 1468263 w 1566141"/>
              <a:gd name="connsiteY133" fmla="*/ 1487478 h 1948542"/>
              <a:gd name="connsiteX134" fmla="*/ 1419324 w 1566141"/>
              <a:gd name="connsiteY134" fmla="*/ 1438539 h 1948542"/>
              <a:gd name="connsiteX135" fmla="*/ 1370385 w 1566141"/>
              <a:gd name="connsiteY135" fmla="*/ 1487478 h 1948542"/>
              <a:gd name="connsiteX136" fmla="*/ 1321446 w 1566141"/>
              <a:gd name="connsiteY136" fmla="*/ 1537545 h 1948542"/>
              <a:gd name="connsiteX137" fmla="*/ 1370385 w 1566141"/>
              <a:gd name="connsiteY137" fmla="*/ 1488606 h 1948542"/>
              <a:gd name="connsiteX138" fmla="*/ 1272507 w 1566141"/>
              <a:gd name="connsiteY138" fmla="*/ 1488606 h 1948542"/>
              <a:gd name="connsiteX139" fmla="*/ 1321446 w 1566141"/>
              <a:gd name="connsiteY139" fmla="*/ 1537545 h 1948542"/>
              <a:gd name="connsiteX140" fmla="*/ 1174584 w 1566141"/>
              <a:gd name="connsiteY140" fmla="*/ 1487478 h 1948542"/>
              <a:gd name="connsiteX141" fmla="*/ 1272462 w 1566141"/>
              <a:gd name="connsiteY141" fmla="*/ 1487478 h 1948542"/>
              <a:gd name="connsiteX142" fmla="*/ 1223523 w 1566141"/>
              <a:gd name="connsiteY142" fmla="*/ 1438539 h 1948542"/>
              <a:gd name="connsiteX143" fmla="*/ 1174584 w 1566141"/>
              <a:gd name="connsiteY143" fmla="*/ 1487478 h 1948542"/>
              <a:gd name="connsiteX144" fmla="*/ 1517202 w 1566141"/>
              <a:gd name="connsiteY144" fmla="*/ 1434795 h 1948542"/>
              <a:gd name="connsiteX145" fmla="*/ 1566141 w 1566141"/>
              <a:gd name="connsiteY145" fmla="*/ 1385856 h 1948542"/>
              <a:gd name="connsiteX146" fmla="*/ 1468263 w 1566141"/>
              <a:gd name="connsiteY146" fmla="*/ 1385856 h 1948542"/>
              <a:gd name="connsiteX147" fmla="*/ 1517202 w 1566141"/>
              <a:gd name="connsiteY147" fmla="*/ 1434795 h 1948542"/>
              <a:gd name="connsiteX148" fmla="*/ 1370385 w 1566141"/>
              <a:gd name="connsiteY148" fmla="*/ 1384728 h 1948542"/>
              <a:gd name="connsiteX149" fmla="*/ 1468263 w 1566141"/>
              <a:gd name="connsiteY149" fmla="*/ 1384728 h 1948542"/>
              <a:gd name="connsiteX150" fmla="*/ 1419324 w 1566141"/>
              <a:gd name="connsiteY150" fmla="*/ 1335789 h 1948542"/>
              <a:gd name="connsiteX151" fmla="*/ 1370385 w 1566141"/>
              <a:gd name="connsiteY151" fmla="*/ 1384728 h 1948542"/>
              <a:gd name="connsiteX152" fmla="*/ 1321446 w 1566141"/>
              <a:gd name="connsiteY152" fmla="*/ 1434795 h 1948542"/>
              <a:gd name="connsiteX153" fmla="*/ 1370385 w 1566141"/>
              <a:gd name="connsiteY153" fmla="*/ 1385856 h 1948542"/>
              <a:gd name="connsiteX154" fmla="*/ 1272507 w 1566141"/>
              <a:gd name="connsiteY154" fmla="*/ 1385856 h 1948542"/>
              <a:gd name="connsiteX155" fmla="*/ 1321446 w 1566141"/>
              <a:gd name="connsiteY155" fmla="*/ 1434795 h 1948542"/>
              <a:gd name="connsiteX156" fmla="*/ 1174584 w 1566141"/>
              <a:gd name="connsiteY156" fmla="*/ 1384728 h 1948542"/>
              <a:gd name="connsiteX157" fmla="*/ 1272462 w 1566141"/>
              <a:gd name="connsiteY157" fmla="*/ 1384728 h 1948542"/>
              <a:gd name="connsiteX158" fmla="*/ 1223523 w 1566141"/>
              <a:gd name="connsiteY158" fmla="*/ 1335789 h 1948542"/>
              <a:gd name="connsiteX159" fmla="*/ 1174584 w 1566141"/>
              <a:gd name="connsiteY159" fmla="*/ 1384728 h 1948542"/>
              <a:gd name="connsiteX160" fmla="*/ 1517202 w 1566141"/>
              <a:gd name="connsiteY160" fmla="*/ 1332046 h 1948542"/>
              <a:gd name="connsiteX161" fmla="*/ 1566141 w 1566141"/>
              <a:gd name="connsiteY161" fmla="*/ 1283107 h 1948542"/>
              <a:gd name="connsiteX162" fmla="*/ 1468263 w 1566141"/>
              <a:gd name="connsiteY162" fmla="*/ 1283107 h 1948542"/>
              <a:gd name="connsiteX163" fmla="*/ 1517202 w 1566141"/>
              <a:gd name="connsiteY163" fmla="*/ 1332046 h 1948542"/>
              <a:gd name="connsiteX164" fmla="*/ 1370385 w 1566141"/>
              <a:gd name="connsiteY164" fmla="*/ 1281934 h 1948542"/>
              <a:gd name="connsiteX165" fmla="*/ 1468263 w 1566141"/>
              <a:gd name="connsiteY165" fmla="*/ 1281934 h 1948542"/>
              <a:gd name="connsiteX166" fmla="*/ 1419324 w 1566141"/>
              <a:gd name="connsiteY166" fmla="*/ 1232995 h 1948542"/>
              <a:gd name="connsiteX167" fmla="*/ 1370385 w 1566141"/>
              <a:gd name="connsiteY167" fmla="*/ 1281934 h 1948542"/>
              <a:gd name="connsiteX168" fmla="*/ 1321446 w 1566141"/>
              <a:gd name="connsiteY168" fmla="*/ 1332046 h 1948542"/>
              <a:gd name="connsiteX169" fmla="*/ 1370385 w 1566141"/>
              <a:gd name="connsiteY169" fmla="*/ 1283107 h 1948542"/>
              <a:gd name="connsiteX170" fmla="*/ 1272507 w 1566141"/>
              <a:gd name="connsiteY170" fmla="*/ 1283107 h 1948542"/>
              <a:gd name="connsiteX171" fmla="*/ 1321446 w 1566141"/>
              <a:gd name="connsiteY171" fmla="*/ 1332046 h 1948542"/>
              <a:gd name="connsiteX172" fmla="*/ 1174584 w 1566141"/>
              <a:gd name="connsiteY172" fmla="*/ 1281934 h 1948542"/>
              <a:gd name="connsiteX173" fmla="*/ 1272462 w 1566141"/>
              <a:gd name="connsiteY173" fmla="*/ 1281934 h 1948542"/>
              <a:gd name="connsiteX174" fmla="*/ 1223523 w 1566141"/>
              <a:gd name="connsiteY174" fmla="*/ 1232995 h 1948542"/>
              <a:gd name="connsiteX175" fmla="*/ 1174584 w 1566141"/>
              <a:gd name="connsiteY175" fmla="*/ 1281934 h 1948542"/>
              <a:gd name="connsiteX176" fmla="*/ 1517202 w 1566141"/>
              <a:gd name="connsiteY176" fmla="*/ 1229296 h 1948542"/>
              <a:gd name="connsiteX177" fmla="*/ 1566141 w 1566141"/>
              <a:gd name="connsiteY177" fmla="*/ 1180357 h 1948542"/>
              <a:gd name="connsiteX178" fmla="*/ 1468263 w 1566141"/>
              <a:gd name="connsiteY178" fmla="*/ 1180357 h 1948542"/>
              <a:gd name="connsiteX179" fmla="*/ 1517202 w 1566141"/>
              <a:gd name="connsiteY179" fmla="*/ 1229296 h 1948542"/>
              <a:gd name="connsiteX180" fmla="*/ 1370385 w 1566141"/>
              <a:gd name="connsiteY180" fmla="*/ 1179184 h 1948542"/>
              <a:gd name="connsiteX181" fmla="*/ 1468263 w 1566141"/>
              <a:gd name="connsiteY181" fmla="*/ 1179184 h 1948542"/>
              <a:gd name="connsiteX182" fmla="*/ 1419324 w 1566141"/>
              <a:gd name="connsiteY182" fmla="*/ 1130245 h 1948542"/>
              <a:gd name="connsiteX183" fmla="*/ 1370385 w 1566141"/>
              <a:gd name="connsiteY183" fmla="*/ 1179184 h 1948542"/>
              <a:gd name="connsiteX184" fmla="*/ 1321446 w 1566141"/>
              <a:gd name="connsiteY184" fmla="*/ 1229296 h 1948542"/>
              <a:gd name="connsiteX185" fmla="*/ 1370385 w 1566141"/>
              <a:gd name="connsiteY185" fmla="*/ 1180357 h 1948542"/>
              <a:gd name="connsiteX186" fmla="*/ 1272507 w 1566141"/>
              <a:gd name="connsiteY186" fmla="*/ 1180357 h 1948542"/>
              <a:gd name="connsiteX187" fmla="*/ 1321446 w 1566141"/>
              <a:gd name="connsiteY187" fmla="*/ 1229296 h 1948542"/>
              <a:gd name="connsiteX188" fmla="*/ 1174584 w 1566141"/>
              <a:gd name="connsiteY188" fmla="*/ 1179184 h 1948542"/>
              <a:gd name="connsiteX189" fmla="*/ 1272462 w 1566141"/>
              <a:gd name="connsiteY189" fmla="*/ 1179184 h 1948542"/>
              <a:gd name="connsiteX190" fmla="*/ 1223523 w 1566141"/>
              <a:gd name="connsiteY190" fmla="*/ 1130245 h 1948542"/>
              <a:gd name="connsiteX191" fmla="*/ 1174584 w 1566141"/>
              <a:gd name="connsiteY191" fmla="*/ 1179184 h 1948542"/>
              <a:gd name="connsiteX192" fmla="*/ 1517202 w 1566141"/>
              <a:gd name="connsiteY192" fmla="*/ 715548 h 1948542"/>
              <a:gd name="connsiteX193" fmla="*/ 1566141 w 1566141"/>
              <a:gd name="connsiteY193" fmla="*/ 666609 h 1948542"/>
              <a:gd name="connsiteX194" fmla="*/ 1468263 w 1566141"/>
              <a:gd name="connsiteY194" fmla="*/ 666609 h 1948542"/>
              <a:gd name="connsiteX195" fmla="*/ 1517202 w 1566141"/>
              <a:gd name="connsiteY195" fmla="*/ 715548 h 1948542"/>
              <a:gd name="connsiteX196" fmla="*/ 1370385 w 1566141"/>
              <a:gd name="connsiteY196" fmla="*/ 665436 h 1948542"/>
              <a:gd name="connsiteX197" fmla="*/ 1468263 w 1566141"/>
              <a:gd name="connsiteY197" fmla="*/ 665436 h 1948542"/>
              <a:gd name="connsiteX198" fmla="*/ 1419324 w 1566141"/>
              <a:gd name="connsiteY198" fmla="*/ 616497 h 1948542"/>
              <a:gd name="connsiteX199" fmla="*/ 1370385 w 1566141"/>
              <a:gd name="connsiteY199" fmla="*/ 665436 h 1948542"/>
              <a:gd name="connsiteX200" fmla="*/ 1321446 w 1566141"/>
              <a:gd name="connsiteY200" fmla="*/ 715548 h 1948542"/>
              <a:gd name="connsiteX201" fmla="*/ 1370385 w 1566141"/>
              <a:gd name="connsiteY201" fmla="*/ 666609 h 1948542"/>
              <a:gd name="connsiteX202" fmla="*/ 1272507 w 1566141"/>
              <a:gd name="connsiteY202" fmla="*/ 666609 h 1948542"/>
              <a:gd name="connsiteX203" fmla="*/ 1321446 w 1566141"/>
              <a:gd name="connsiteY203" fmla="*/ 715548 h 1948542"/>
              <a:gd name="connsiteX204" fmla="*/ 1174584 w 1566141"/>
              <a:gd name="connsiteY204" fmla="*/ 665436 h 1948542"/>
              <a:gd name="connsiteX205" fmla="*/ 1272462 w 1566141"/>
              <a:gd name="connsiteY205" fmla="*/ 665436 h 1948542"/>
              <a:gd name="connsiteX206" fmla="*/ 1223523 w 1566141"/>
              <a:gd name="connsiteY206" fmla="*/ 616497 h 1948542"/>
              <a:gd name="connsiteX207" fmla="*/ 1174584 w 1566141"/>
              <a:gd name="connsiteY207" fmla="*/ 665436 h 1948542"/>
              <a:gd name="connsiteX208" fmla="*/ 1517202 w 1566141"/>
              <a:gd name="connsiteY208" fmla="*/ 612799 h 1948542"/>
              <a:gd name="connsiteX209" fmla="*/ 1566141 w 1566141"/>
              <a:gd name="connsiteY209" fmla="*/ 563860 h 1948542"/>
              <a:gd name="connsiteX210" fmla="*/ 1468263 w 1566141"/>
              <a:gd name="connsiteY210" fmla="*/ 563860 h 1948542"/>
              <a:gd name="connsiteX211" fmla="*/ 1517202 w 1566141"/>
              <a:gd name="connsiteY211" fmla="*/ 612799 h 1948542"/>
              <a:gd name="connsiteX212" fmla="*/ 1370385 w 1566141"/>
              <a:gd name="connsiteY212" fmla="*/ 562687 h 1948542"/>
              <a:gd name="connsiteX213" fmla="*/ 1468263 w 1566141"/>
              <a:gd name="connsiteY213" fmla="*/ 562687 h 1948542"/>
              <a:gd name="connsiteX214" fmla="*/ 1419324 w 1566141"/>
              <a:gd name="connsiteY214" fmla="*/ 513748 h 1948542"/>
              <a:gd name="connsiteX215" fmla="*/ 1370385 w 1566141"/>
              <a:gd name="connsiteY215" fmla="*/ 562687 h 1948542"/>
              <a:gd name="connsiteX216" fmla="*/ 1321446 w 1566141"/>
              <a:gd name="connsiteY216" fmla="*/ 612799 h 1948542"/>
              <a:gd name="connsiteX217" fmla="*/ 1370385 w 1566141"/>
              <a:gd name="connsiteY217" fmla="*/ 563860 h 1948542"/>
              <a:gd name="connsiteX218" fmla="*/ 1272507 w 1566141"/>
              <a:gd name="connsiteY218" fmla="*/ 563860 h 1948542"/>
              <a:gd name="connsiteX219" fmla="*/ 1321446 w 1566141"/>
              <a:gd name="connsiteY219" fmla="*/ 612799 h 1948542"/>
              <a:gd name="connsiteX220" fmla="*/ 1174584 w 1566141"/>
              <a:gd name="connsiteY220" fmla="*/ 562687 h 1948542"/>
              <a:gd name="connsiteX221" fmla="*/ 1272462 w 1566141"/>
              <a:gd name="connsiteY221" fmla="*/ 562687 h 1948542"/>
              <a:gd name="connsiteX222" fmla="*/ 1223523 w 1566141"/>
              <a:gd name="connsiteY222" fmla="*/ 513748 h 1948542"/>
              <a:gd name="connsiteX223" fmla="*/ 1174584 w 1566141"/>
              <a:gd name="connsiteY223" fmla="*/ 562687 h 1948542"/>
              <a:gd name="connsiteX224" fmla="*/ 1517202 w 1566141"/>
              <a:gd name="connsiteY224" fmla="*/ 510049 h 1948542"/>
              <a:gd name="connsiteX225" fmla="*/ 1566141 w 1566141"/>
              <a:gd name="connsiteY225" fmla="*/ 461110 h 1948542"/>
              <a:gd name="connsiteX226" fmla="*/ 1468263 w 1566141"/>
              <a:gd name="connsiteY226" fmla="*/ 461110 h 1948542"/>
              <a:gd name="connsiteX227" fmla="*/ 1517202 w 1566141"/>
              <a:gd name="connsiteY227" fmla="*/ 510049 h 1948542"/>
              <a:gd name="connsiteX228" fmla="*/ 1370385 w 1566141"/>
              <a:gd name="connsiteY228" fmla="*/ 459937 h 1948542"/>
              <a:gd name="connsiteX229" fmla="*/ 1468263 w 1566141"/>
              <a:gd name="connsiteY229" fmla="*/ 459937 h 1948542"/>
              <a:gd name="connsiteX230" fmla="*/ 1419324 w 1566141"/>
              <a:gd name="connsiteY230" fmla="*/ 410998 h 1948542"/>
              <a:gd name="connsiteX231" fmla="*/ 1370385 w 1566141"/>
              <a:gd name="connsiteY231" fmla="*/ 459937 h 1948542"/>
              <a:gd name="connsiteX232" fmla="*/ 1321446 w 1566141"/>
              <a:gd name="connsiteY232" fmla="*/ 510049 h 1948542"/>
              <a:gd name="connsiteX233" fmla="*/ 1370385 w 1566141"/>
              <a:gd name="connsiteY233" fmla="*/ 461110 h 1948542"/>
              <a:gd name="connsiteX234" fmla="*/ 1272507 w 1566141"/>
              <a:gd name="connsiteY234" fmla="*/ 461110 h 1948542"/>
              <a:gd name="connsiteX235" fmla="*/ 1321446 w 1566141"/>
              <a:gd name="connsiteY235" fmla="*/ 510049 h 1948542"/>
              <a:gd name="connsiteX236" fmla="*/ 1174584 w 1566141"/>
              <a:gd name="connsiteY236" fmla="*/ 459937 h 1948542"/>
              <a:gd name="connsiteX237" fmla="*/ 1272462 w 1566141"/>
              <a:gd name="connsiteY237" fmla="*/ 459937 h 1948542"/>
              <a:gd name="connsiteX238" fmla="*/ 1223523 w 1566141"/>
              <a:gd name="connsiteY238" fmla="*/ 410998 h 1948542"/>
              <a:gd name="connsiteX239" fmla="*/ 1174584 w 1566141"/>
              <a:gd name="connsiteY239" fmla="*/ 459937 h 1948542"/>
              <a:gd name="connsiteX240" fmla="*/ 1517202 w 1566141"/>
              <a:gd name="connsiteY240" fmla="*/ 407254 h 1948542"/>
              <a:gd name="connsiteX241" fmla="*/ 1566141 w 1566141"/>
              <a:gd name="connsiteY241" fmla="*/ 358315 h 1948542"/>
              <a:gd name="connsiteX242" fmla="*/ 1468263 w 1566141"/>
              <a:gd name="connsiteY242" fmla="*/ 358315 h 1948542"/>
              <a:gd name="connsiteX243" fmla="*/ 1517202 w 1566141"/>
              <a:gd name="connsiteY243" fmla="*/ 407254 h 1948542"/>
              <a:gd name="connsiteX244" fmla="*/ 1370385 w 1566141"/>
              <a:gd name="connsiteY244" fmla="*/ 357188 h 1948542"/>
              <a:gd name="connsiteX245" fmla="*/ 1468263 w 1566141"/>
              <a:gd name="connsiteY245" fmla="*/ 357188 h 1948542"/>
              <a:gd name="connsiteX246" fmla="*/ 1419324 w 1566141"/>
              <a:gd name="connsiteY246" fmla="*/ 308249 h 1948542"/>
              <a:gd name="connsiteX247" fmla="*/ 1370385 w 1566141"/>
              <a:gd name="connsiteY247" fmla="*/ 357188 h 1948542"/>
              <a:gd name="connsiteX248" fmla="*/ 1321446 w 1566141"/>
              <a:gd name="connsiteY248" fmla="*/ 407254 h 1948542"/>
              <a:gd name="connsiteX249" fmla="*/ 1370385 w 1566141"/>
              <a:gd name="connsiteY249" fmla="*/ 358315 h 1948542"/>
              <a:gd name="connsiteX250" fmla="*/ 1272507 w 1566141"/>
              <a:gd name="connsiteY250" fmla="*/ 358315 h 1948542"/>
              <a:gd name="connsiteX251" fmla="*/ 1321446 w 1566141"/>
              <a:gd name="connsiteY251" fmla="*/ 407254 h 1948542"/>
              <a:gd name="connsiteX252" fmla="*/ 1174584 w 1566141"/>
              <a:gd name="connsiteY252" fmla="*/ 357188 h 1948542"/>
              <a:gd name="connsiteX253" fmla="*/ 1272462 w 1566141"/>
              <a:gd name="connsiteY253" fmla="*/ 357188 h 1948542"/>
              <a:gd name="connsiteX254" fmla="*/ 1223523 w 1566141"/>
              <a:gd name="connsiteY254" fmla="*/ 308249 h 1948542"/>
              <a:gd name="connsiteX255" fmla="*/ 1174584 w 1566141"/>
              <a:gd name="connsiteY255" fmla="*/ 357188 h 1948542"/>
              <a:gd name="connsiteX256" fmla="*/ 1517202 w 1566141"/>
              <a:gd name="connsiteY256" fmla="*/ 304505 h 1948542"/>
              <a:gd name="connsiteX257" fmla="*/ 1566141 w 1566141"/>
              <a:gd name="connsiteY257" fmla="*/ 255566 h 1948542"/>
              <a:gd name="connsiteX258" fmla="*/ 1468263 w 1566141"/>
              <a:gd name="connsiteY258" fmla="*/ 255566 h 1948542"/>
              <a:gd name="connsiteX259" fmla="*/ 1517202 w 1566141"/>
              <a:gd name="connsiteY259" fmla="*/ 304505 h 1948542"/>
              <a:gd name="connsiteX260" fmla="*/ 1370385 w 1566141"/>
              <a:gd name="connsiteY260" fmla="*/ 254438 h 1948542"/>
              <a:gd name="connsiteX261" fmla="*/ 1468263 w 1566141"/>
              <a:gd name="connsiteY261" fmla="*/ 254438 h 1948542"/>
              <a:gd name="connsiteX262" fmla="*/ 1419324 w 1566141"/>
              <a:gd name="connsiteY262" fmla="*/ 205499 h 1948542"/>
              <a:gd name="connsiteX263" fmla="*/ 1370385 w 1566141"/>
              <a:gd name="connsiteY263" fmla="*/ 254438 h 1948542"/>
              <a:gd name="connsiteX264" fmla="*/ 1321446 w 1566141"/>
              <a:gd name="connsiteY264" fmla="*/ 304505 h 1948542"/>
              <a:gd name="connsiteX265" fmla="*/ 1370385 w 1566141"/>
              <a:gd name="connsiteY265" fmla="*/ 255566 h 1948542"/>
              <a:gd name="connsiteX266" fmla="*/ 1272507 w 1566141"/>
              <a:gd name="connsiteY266" fmla="*/ 255566 h 1948542"/>
              <a:gd name="connsiteX267" fmla="*/ 1321446 w 1566141"/>
              <a:gd name="connsiteY267" fmla="*/ 304505 h 1948542"/>
              <a:gd name="connsiteX268" fmla="*/ 1174584 w 1566141"/>
              <a:gd name="connsiteY268" fmla="*/ 254438 h 1948542"/>
              <a:gd name="connsiteX269" fmla="*/ 1272462 w 1566141"/>
              <a:gd name="connsiteY269" fmla="*/ 254438 h 1948542"/>
              <a:gd name="connsiteX270" fmla="*/ 1223523 w 1566141"/>
              <a:gd name="connsiteY270" fmla="*/ 205499 h 1948542"/>
              <a:gd name="connsiteX271" fmla="*/ 1174584 w 1566141"/>
              <a:gd name="connsiteY271" fmla="*/ 254438 h 1948542"/>
              <a:gd name="connsiteX272" fmla="*/ 1517202 w 1566141"/>
              <a:gd name="connsiteY272" fmla="*/ 201755 h 1948542"/>
              <a:gd name="connsiteX273" fmla="*/ 1566141 w 1566141"/>
              <a:gd name="connsiteY273" fmla="*/ 152816 h 1948542"/>
              <a:gd name="connsiteX274" fmla="*/ 1468263 w 1566141"/>
              <a:gd name="connsiteY274" fmla="*/ 152816 h 1948542"/>
              <a:gd name="connsiteX275" fmla="*/ 1517202 w 1566141"/>
              <a:gd name="connsiteY275" fmla="*/ 201755 h 1948542"/>
              <a:gd name="connsiteX276" fmla="*/ 1370385 w 1566141"/>
              <a:gd name="connsiteY276" fmla="*/ 151689 h 1948542"/>
              <a:gd name="connsiteX277" fmla="*/ 1468263 w 1566141"/>
              <a:gd name="connsiteY277" fmla="*/ 151689 h 1948542"/>
              <a:gd name="connsiteX278" fmla="*/ 1419324 w 1566141"/>
              <a:gd name="connsiteY278" fmla="*/ 102750 h 1948542"/>
              <a:gd name="connsiteX279" fmla="*/ 1370385 w 1566141"/>
              <a:gd name="connsiteY279" fmla="*/ 151689 h 1948542"/>
              <a:gd name="connsiteX280" fmla="*/ 1321446 w 1566141"/>
              <a:gd name="connsiteY280" fmla="*/ 201755 h 1948542"/>
              <a:gd name="connsiteX281" fmla="*/ 1370385 w 1566141"/>
              <a:gd name="connsiteY281" fmla="*/ 152816 h 1948542"/>
              <a:gd name="connsiteX282" fmla="*/ 1272507 w 1566141"/>
              <a:gd name="connsiteY282" fmla="*/ 152816 h 1948542"/>
              <a:gd name="connsiteX283" fmla="*/ 1321446 w 1566141"/>
              <a:gd name="connsiteY283" fmla="*/ 201755 h 1948542"/>
              <a:gd name="connsiteX284" fmla="*/ 1174584 w 1566141"/>
              <a:gd name="connsiteY284" fmla="*/ 151689 h 1948542"/>
              <a:gd name="connsiteX285" fmla="*/ 1272462 w 1566141"/>
              <a:gd name="connsiteY285" fmla="*/ 151689 h 1948542"/>
              <a:gd name="connsiteX286" fmla="*/ 1223523 w 1566141"/>
              <a:gd name="connsiteY286" fmla="*/ 102750 h 1948542"/>
              <a:gd name="connsiteX287" fmla="*/ 1174584 w 1566141"/>
              <a:gd name="connsiteY287" fmla="*/ 151689 h 1948542"/>
              <a:gd name="connsiteX288" fmla="*/ 1517202 w 1566141"/>
              <a:gd name="connsiteY288" fmla="*/ 99006 h 1948542"/>
              <a:gd name="connsiteX289" fmla="*/ 1566141 w 1566141"/>
              <a:gd name="connsiteY289" fmla="*/ 50067 h 1948542"/>
              <a:gd name="connsiteX290" fmla="*/ 1468263 w 1566141"/>
              <a:gd name="connsiteY290" fmla="*/ 50067 h 1948542"/>
              <a:gd name="connsiteX291" fmla="*/ 1517202 w 1566141"/>
              <a:gd name="connsiteY291" fmla="*/ 99006 h 1948542"/>
              <a:gd name="connsiteX292" fmla="*/ 1370385 w 1566141"/>
              <a:gd name="connsiteY292" fmla="*/ 48939 h 1948542"/>
              <a:gd name="connsiteX293" fmla="*/ 1468263 w 1566141"/>
              <a:gd name="connsiteY293" fmla="*/ 48939 h 1948542"/>
              <a:gd name="connsiteX294" fmla="*/ 1419324 w 1566141"/>
              <a:gd name="connsiteY294" fmla="*/ 0 h 1948542"/>
              <a:gd name="connsiteX295" fmla="*/ 1370385 w 1566141"/>
              <a:gd name="connsiteY295" fmla="*/ 48939 h 1948542"/>
              <a:gd name="connsiteX296" fmla="*/ 1321446 w 1566141"/>
              <a:gd name="connsiteY296" fmla="*/ 99006 h 1948542"/>
              <a:gd name="connsiteX297" fmla="*/ 1370385 w 1566141"/>
              <a:gd name="connsiteY297" fmla="*/ 50067 h 1948542"/>
              <a:gd name="connsiteX298" fmla="*/ 1272507 w 1566141"/>
              <a:gd name="connsiteY298" fmla="*/ 50067 h 1948542"/>
              <a:gd name="connsiteX299" fmla="*/ 1321446 w 1566141"/>
              <a:gd name="connsiteY299" fmla="*/ 99006 h 1948542"/>
              <a:gd name="connsiteX300" fmla="*/ 1174584 w 1566141"/>
              <a:gd name="connsiteY300" fmla="*/ 48939 h 1948542"/>
              <a:gd name="connsiteX301" fmla="*/ 1272462 w 1566141"/>
              <a:gd name="connsiteY301" fmla="*/ 48939 h 1948542"/>
              <a:gd name="connsiteX302" fmla="*/ 1223523 w 1566141"/>
              <a:gd name="connsiteY302" fmla="*/ 0 h 1948542"/>
              <a:gd name="connsiteX303" fmla="*/ 1174584 w 1566141"/>
              <a:gd name="connsiteY303" fmla="*/ 48939 h 1948542"/>
              <a:gd name="connsiteX304" fmla="*/ 1125645 w 1566141"/>
              <a:gd name="connsiteY304" fmla="*/ 1126547 h 1948542"/>
              <a:gd name="connsiteX305" fmla="*/ 1174584 w 1566141"/>
              <a:gd name="connsiteY305" fmla="*/ 1077607 h 1948542"/>
              <a:gd name="connsiteX306" fmla="*/ 1076705 w 1566141"/>
              <a:gd name="connsiteY306" fmla="*/ 1077607 h 1948542"/>
              <a:gd name="connsiteX307" fmla="*/ 1125645 w 1566141"/>
              <a:gd name="connsiteY307" fmla="*/ 1126547 h 1948542"/>
              <a:gd name="connsiteX308" fmla="*/ 978827 w 1566141"/>
              <a:gd name="connsiteY308" fmla="*/ 1076435 h 1948542"/>
              <a:gd name="connsiteX309" fmla="*/ 1076705 w 1566141"/>
              <a:gd name="connsiteY309" fmla="*/ 1076435 h 1948542"/>
              <a:gd name="connsiteX310" fmla="*/ 1027766 w 1566141"/>
              <a:gd name="connsiteY310" fmla="*/ 1027495 h 1948542"/>
              <a:gd name="connsiteX311" fmla="*/ 978827 w 1566141"/>
              <a:gd name="connsiteY311" fmla="*/ 1076435 h 1948542"/>
              <a:gd name="connsiteX312" fmla="*/ 929888 w 1566141"/>
              <a:gd name="connsiteY312" fmla="*/ 1126547 h 1948542"/>
              <a:gd name="connsiteX313" fmla="*/ 978827 w 1566141"/>
              <a:gd name="connsiteY313" fmla="*/ 1077607 h 1948542"/>
              <a:gd name="connsiteX314" fmla="*/ 880949 w 1566141"/>
              <a:gd name="connsiteY314" fmla="*/ 1077607 h 1948542"/>
              <a:gd name="connsiteX315" fmla="*/ 929888 w 1566141"/>
              <a:gd name="connsiteY315" fmla="*/ 1126547 h 1948542"/>
              <a:gd name="connsiteX316" fmla="*/ 783071 w 1566141"/>
              <a:gd name="connsiteY316" fmla="*/ 1076435 h 1948542"/>
              <a:gd name="connsiteX317" fmla="*/ 880949 w 1566141"/>
              <a:gd name="connsiteY317" fmla="*/ 1076435 h 1948542"/>
              <a:gd name="connsiteX318" fmla="*/ 832010 w 1566141"/>
              <a:gd name="connsiteY318" fmla="*/ 1027495 h 1948542"/>
              <a:gd name="connsiteX319" fmla="*/ 783071 w 1566141"/>
              <a:gd name="connsiteY319" fmla="*/ 1076435 h 1948542"/>
              <a:gd name="connsiteX320" fmla="*/ 1125645 w 1566141"/>
              <a:gd name="connsiteY320" fmla="*/ 1023797 h 1948542"/>
              <a:gd name="connsiteX321" fmla="*/ 1174584 w 1566141"/>
              <a:gd name="connsiteY321" fmla="*/ 974858 h 1948542"/>
              <a:gd name="connsiteX322" fmla="*/ 1076705 w 1566141"/>
              <a:gd name="connsiteY322" fmla="*/ 974858 h 1948542"/>
              <a:gd name="connsiteX323" fmla="*/ 1125645 w 1566141"/>
              <a:gd name="connsiteY323" fmla="*/ 1023797 h 1948542"/>
              <a:gd name="connsiteX324" fmla="*/ 978827 w 1566141"/>
              <a:gd name="connsiteY324" fmla="*/ 973685 h 1948542"/>
              <a:gd name="connsiteX325" fmla="*/ 1076705 w 1566141"/>
              <a:gd name="connsiteY325" fmla="*/ 973685 h 1948542"/>
              <a:gd name="connsiteX326" fmla="*/ 1027766 w 1566141"/>
              <a:gd name="connsiteY326" fmla="*/ 924746 h 1948542"/>
              <a:gd name="connsiteX327" fmla="*/ 978827 w 1566141"/>
              <a:gd name="connsiteY327" fmla="*/ 973685 h 1948542"/>
              <a:gd name="connsiteX328" fmla="*/ 929888 w 1566141"/>
              <a:gd name="connsiteY328" fmla="*/ 1023797 h 1948542"/>
              <a:gd name="connsiteX329" fmla="*/ 978827 w 1566141"/>
              <a:gd name="connsiteY329" fmla="*/ 974858 h 1948542"/>
              <a:gd name="connsiteX330" fmla="*/ 880949 w 1566141"/>
              <a:gd name="connsiteY330" fmla="*/ 974858 h 1948542"/>
              <a:gd name="connsiteX331" fmla="*/ 929888 w 1566141"/>
              <a:gd name="connsiteY331" fmla="*/ 1023797 h 1948542"/>
              <a:gd name="connsiteX332" fmla="*/ 783071 w 1566141"/>
              <a:gd name="connsiteY332" fmla="*/ 973685 h 1948542"/>
              <a:gd name="connsiteX333" fmla="*/ 880949 w 1566141"/>
              <a:gd name="connsiteY333" fmla="*/ 973685 h 1948542"/>
              <a:gd name="connsiteX334" fmla="*/ 832010 w 1566141"/>
              <a:gd name="connsiteY334" fmla="*/ 924746 h 1948542"/>
              <a:gd name="connsiteX335" fmla="*/ 783071 w 1566141"/>
              <a:gd name="connsiteY335" fmla="*/ 973685 h 1948542"/>
              <a:gd name="connsiteX336" fmla="*/ 1125645 w 1566141"/>
              <a:gd name="connsiteY336" fmla="*/ 921047 h 1948542"/>
              <a:gd name="connsiteX337" fmla="*/ 1174584 w 1566141"/>
              <a:gd name="connsiteY337" fmla="*/ 872108 h 1948542"/>
              <a:gd name="connsiteX338" fmla="*/ 1076705 w 1566141"/>
              <a:gd name="connsiteY338" fmla="*/ 872108 h 1948542"/>
              <a:gd name="connsiteX339" fmla="*/ 1125645 w 1566141"/>
              <a:gd name="connsiteY339" fmla="*/ 921047 h 1948542"/>
              <a:gd name="connsiteX340" fmla="*/ 978827 w 1566141"/>
              <a:gd name="connsiteY340" fmla="*/ 870936 h 1948542"/>
              <a:gd name="connsiteX341" fmla="*/ 1076705 w 1566141"/>
              <a:gd name="connsiteY341" fmla="*/ 870936 h 1948542"/>
              <a:gd name="connsiteX342" fmla="*/ 1027766 w 1566141"/>
              <a:gd name="connsiteY342" fmla="*/ 821996 h 1948542"/>
              <a:gd name="connsiteX343" fmla="*/ 978827 w 1566141"/>
              <a:gd name="connsiteY343" fmla="*/ 870936 h 1948542"/>
              <a:gd name="connsiteX344" fmla="*/ 929888 w 1566141"/>
              <a:gd name="connsiteY344" fmla="*/ 921047 h 1948542"/>
              <a:gd name="connsiteX345" fmla="*/ 978827 w 1566141"/>
              <a:gd name="connsiteY345" fmla="*/ 872108 h 1948542"/>
              <a:gd name="connsiteX346" fmla="*/ 880949 w 1566141"/>
              <a:gd name="connsiteY346" fmla="*/ 872108 h 1948542"/>
              <a:gd name="connsiteX347" fmla="*/ 929888 w 1566141"/>
              <a:gd name="connsiteY347" fmla="*/ 921047 h 1948542"/>
              <a:gd name="connsiteX348" fmla="*/ 783071 w 1566141"/>
              <a:gd name="connsiteY348" fmla="*/ 870936 h 1948542"/>
              <a:gd name="connsiteX349" fmla="*/ 880949 w 1566141"/>
              <a:gd name="connsiteY349" fmla="*/ 870936 h 1948542"/>
              <a:gd name="connsiteX350" fmla="*/ 832010 w 1566141"/>
              <a:gd name="connsiteY350" fmla="*/ 821996 h 1948542"/>
              <a:gd name="connsiteX351" fmla="*/ 783071 w 1566141"/>
              <a:gd name="connsiteY351" fmla="*/ 870936 h 1948542"/>
              <a:gd name="connsiteX352" fmla="*/ 1125645 w 1566141"/>
              <a:gd name="connsiteY352" fmla="*/ 818298 h 1948542"/>
              <a:gd name="connsiteX353" fmla="*/ 1174584 w 1566141"/>
              <a:gd name="connsiteY353" fmla="*/ 769359 h 1948542"/>
              <a:gd name="connsiteX354" fmla="*/ 1076705 w 1566141"/>
              <a:gd name="connsiteY354" fmla="*/ 769359 h 1948542"/>
              <a:gd name="connsiteX355" fmla="*/ 1125645 w 1566141"/>
              <a:gd name="connsiteY355" fmla="*/ 818298 h 1948542"/>
              <a:gd name="connsiteX356" fmla="*/ 978827 w 1566141"/>
              <a:gd name="connsiteY356" fmla="*/ 768186 h 1948542"/>
              <a:gd name="connsiteX357" fmla="*/ 1076705 w 1566141"/>
              <a:gd name="connsiteY357" fmla="*/ 768186 h 1948542"/>
              <a:gd name="connsiteX358" fmla="*/ 1027766 w 1566141"/>
              <a:gd name="connsiteY358" fmla="*/ 719247 h 1948542"/>
              <a:gd name="connsiteX359" fmla="*/ 978827 w 1566141"/>
              <a:gd name="connsiteY359" fmla="*/ 768186 h 1948542"/>
              <a:gd name="connsiteX360" fmla="*/ 929888 w 1566141"/>
              <a:gd name="connsiteY360" fmla="*/ 818298 h 1948542"/>
              <a:gd name="connsiteX361" fmla="*/ 978827 w 1566141"/>
              <a:gd name="connsiteY361" fmla="*/ 769359 h 1948542"/>
              <a:gd name="connsiteX362" fmla="*/ 880949 w 1566141"/>
              <a:gd name="connsiteY362" fmla="*/ 769359 h 1948542"/>
              <a:gd name="connsiteX363" fmla="*/ 929888 w 1566141"/>
              <a:gd name="connsiteY363" fmla="*/ 818298 h 1948542"/>
              <a:gd name="connsiteX364" fmla="*/ 783071 w 1566141"/>
              <a:gd name="connsiteY364" fmla="*/ 768186 h 1948542"/>
              <a:gd name="connsiteX365" fmla="*/ 880949 w 1566141"/>
              <a:gd name="connsiteY365" fmla="*/ 768186 h 1948542"/>
              <a:gd name="connsiteX366" fmla="*/ 832010 w 1566141"/>
              <a:gd name="connsiteY366" fmla="*/ 719247 h 1948542"/>
              <a:gd name="connsiteX367" fmla="*/ 783071 w 1566141"/>
              <a:gd name="connsiteY367" fmla="*/ 768186 h 1948542"/>
              <a:gd name="connsiteX368" fmla="*/ 1125645 w 1566141"/>
              <a:gd name="connsiteY368" fmla="*/ 1948543 h 1948542"/>
              <a:gd name="connsiteX369" fmla="*/ 1174584 w 1566141"/>
              <a:gd name="connsiteY369" fmla="*/ 1899604 h 1948542"/>
              <a:gd name="connsiteX370" fmla="*/ 1076705 w 1566141"/>
              <a:gd name="connsiteY370" fmla="*/ 1899604 h 1948542"/>
              <a:gd name="connsiteX371" fmla="*/ 1125645 w 1566141"/>
              <a:gd name="connsiteY371" fmla="*/ 1948543 h 1948542"/>
              <a:gd name="connsiteX372" fmla="*/ 1125645 w 1566141"/>
              <a:gd name="connsiteY372" fmla="*/ 1845793 h 1948542"/>
              <a:gd name="connsiteX373" fmla="*/ 1174584 w 1566141"/>
              <a:gd name="connsiteY373" fmla="*/ 1796854 h 1948542"/>
              <a:gd name="connsiteX374" fmla="*/ 1076705 w 1566141"/>
              <a:gd name="connsiteY374" fmla="*/ 1796854 h 1948542"/>
              <a:gd name="connsiteX375" fmla="*/ 1125645 w 1566141"/>
              <a:gd name="connsiteY375" fmla="*/ 1845793 h 1948542"/>
              <a:gd name="connsiteX376" fmla="*/ 1125645 w 1566141"/>
              <a:gd name="connsiteY376" fmla="*/ 1743044 h 1948542"/>
              <a:gd name="connsiteX377" fmla="*/ 1174584 w 1566141"/>
              <a:gd name="connsiteY377" fmla="*/ 1694105 h 1948542"/>
              <a:gd name="connsiteX378" fmla="*/ 1076705 w 1566141"/>
              <a:gd name="connsiteY378" fmla="*/ 1694105 h 1948542"/>
              <a:gd name="connsiteX379" fmla="*/ 1125645 w 1566141"/>
              <a:gd name="connsiteY379" fmla="*/ 1743044 h 1948542"/>
              <a:gd name="connsiteX380" fmla="*/ 1125645 w 1566141"/>
              <a:gd name="connsiteY380" fmla="*/ 1640294 h 1948542"/>
              <a:gd name="connsiteX381" fmla="*/ 1174584 w 1566141"/>
              <a:gd name="connsiteY381" fmla="*/ 1591355 h 1948542"/>
              <a:gd name="connsiteX382" fmla="*/ 1076705 w 1566141"/>
              <a:gd name="connsiteY382" fmla="*/ 1591355 h 1948542"/>
              <a:gd name="connsiteX383" fmla="*/ 1125645 w 1566141"/>
              <a:gd name="connsiteY383" fmla="*/ 1640294 h 1948542"/>
              <a:gd name="connsiteX384" fmla="*/ 1125645 w 1566141"/>
              <a:gd name="connsiteY384" fmla="*/ 1537545 h 1948542"/>
              <a:gd name="connsiteX385" fmla="*/ 1174584 w 1566141"/>
              <a:gd name="connsiteY385" fmla="*/ 1488606 h 1948542"/>
              <a:gd name="connsiteX386" fmla="*/ 1076705 w 1566141"/>
              <a:gd name="connsiteY386" fmla="*/ 1488606 h 1948542"/>
              <a:gd name="connsiteX387" fmla="*/ 1125645 w 1566141"/>
              <a:gd name="connsiteY387" fmla="*/ 1537545 h 1948542"/>
              <a:gd name="connsiteX388" fmla="*/ 1125645 w 1566141"/>
              <a:gd name="connsiteY388" fmla="*/ 1434795 h 1948542"/>
              <a:gd name="connsiteX389" fmla="*/ 1174584 w 1566141"/>
              <a:gd name="connsiteY389" fmla="*/ 1385856 h 1948542"/>
              <a:gd name="connsiteX390" fmla="*/ 1076705 w 1566141"/>
              <a:gd name="connsiteY390" fmla="*/ 1385856 h 1948542"/>
              <a:gd name="connsiteX391" fmla="*/ 1125645 w 1566141"/>
              <a:gd name="connsiteY391" fmla="*/ 1434795 h 1948542"/>
              <a:gd name="connsiteX392" fmla="*/ 1125645 w 1566141"/>
              <a:gd name="connsiteY392" fmla="*/ 1332046 h 1948542"/>
              <a:gd name="connsiteX393" fmla="*/ 1174584 w 1566141"/>
              <a:gd name="connsiteY393" fmla="*/ 1283107 h 1948542"/>
              <a:gd name="connsiteX394" fmla="*/ 1076705 w 1566141"/>
              <a:gd name="connsiteY394" fmla="*/ 1283107 h 1948542"/>
              <a:gd name="connsiteX395" fmla="*/ 1125645 w 1566141"/>
              <a:gd name="connsiteY395" fmla="*/ 1332046 h 1948542"/>
              <a:gd name="connsiteX396" fmla="*/ 978827 w 1566141"/>
              <a:gd name="connsiteY396" fmla="*/ 1281934 h 1948542"/>
              <a:gd name="connsiteX397" fmla="*/ 1076705 w 1566141"/>
              <a:gd name="connsiteY397" fmla="*/ 1281934 h 1948542"/>
              <a:gd name="connsiteX398" fmla="*/ 1027766 w 1566141"/>
              <a:gd name="connsiteY398" fmla="*/ 1232995 h 1948542"/>
              <a:gd name="connsiteX399" fmla="*/ 978827 w 1566141"/>
              <a:gd name="connsiteY399" fmla="*/ 1281934 h 1948542"/>
              <a:gd name="connsiteX400" fmla="*/ 1125645 w 1566141"/>
              <a:gd name="connsiteY400" fmla="*/ 1229296 h 1948542"/>
              <a:gd name="connsiteX401" fmla="*/ 1174584 w 1566141"/>
              <a:gd name="connsiteY401" fmla="*/ 1180357 h 1948542"/>
              <a:gd name="connsiteX402" fmla="*/ 1076705 w 1566141"/>
              <a:gd name="connsiteY402" fmla="*/ 1180357 h 1948542"/>
              <a:gd name="connsiteX403" fmla="*/ 1125645 w 1566141"/>
              <a:gd name="connsiteY403" fmla="*/ 1229296 h 1948542"/>
              <a:gd name="connsiteX404" fmla="*/ 978827 w 1566141"/>
              <a:gd name="connsiteY404" fmla="*/ 1179184 h 1948542"/>
              <a:gd name="connsiteX405" fmla="*/ 1076705 w 1566141"/>
              <a:gd name="connsiteY405" fmla="*/ 1179184 h 1948542"/>
              <a:gd name="connsiteX406" fmla="*/ 1027766 w 1566141"/>
              <a:gd name="connsiteY406" fmla="*/ 1130245 h 1948542"/>
              <a:gd name="connsiteX407" fmla="*/ 978827 w 1566141"/>
              <a:gd name="connsiteY407" fmla="*/ 1179184 h 1948542"/>
              <a:gd name="connsiteX408" fmla="*/ 929888 w 1566141"/>
              <a:gd name="connsiteY408" fmla="*/ 1229296 h 1948542"/>
              <a:gd name="connsiteX409" fmla="*/ 978827 w 1566141"/>
              <a:gd name="connsiteY409" fmla="*/ 1180357 h 1948542"/>
              <a:gd name="connsiteX410" fmla="*/ 880949 w 1566141"/>
              <a:gd name="connsiteY410" fmla="*/ 1180357 h 1948542"/>
              <a:gd name="connsiteX411" fmla="*/ 929888 w 1566141"/>
              <a:gd name="connsiteY411" fmla="*/ 1229296 h 1948542"/>
              <a:gd name="connsiteX412" fmla="*/ 783071 w 1566141"/>
              <a:gd name="connsiteY412" fmla="*/ 1179184 h 1948542"/>
              <a:gd name="connsiteX413" fmla="*/ 880949 w 1566141"/>
              <a:gd name="connsiteY413" fmla="*/ 1179184 h 1948542"/>
              <a:gd name="connsiteX414" fmla="*/ 832010 w 1566141"/>
              <a:gd name="connsiteY414" fmla="*/ 1130245 h 1948542"/>
              <a:gd name="connsiteX415" fmla="*/ 783071 w 1566141"/>
              <a:gd name="connsiteY415" fmla="*/ 1179184 h 1948542"/>
              <a:gd name="connsiteX416" fmla="*/ 1125645 w 1566141"/>
              <a:gd name="connsiteY416" fmla="*/ 715548 h 1948542"/>
              <a:gd name="connsiteX417" fmla="*/ 1174584 w 1566141"/>
              <a:gd name="connsiteY417" fmla="*/ 666609 h 1948542"/>
              <a:gd name="connsiteX418" fmla="*/ 1076705 w 1566141"/>
              <a:gd name="connsiteY418" fmla="*/ 666609 h 1948542"/>
              <a:gd name="connsiteX419" fmla="*/ 1125645 w 1566141"/>
              <a:gd name="connsiteY419" fmla="*/ 715548 h 1948542"/>
              <a:gd name="connsiteX420" fmla="*/ 1125645 w 1566141"/>
              <a:gd name="connsiteY420" fmla="*/ 612799 h 1948542"/>
              <a:gd name="connsiteX421" fmla="*/ 1174584 w 1566141"/>
              <a:gd name="connsiteY421" fmla="*/ 563860 h 1948542"/>
              <a:gd name="connsiteX422" fmla="*/ 1076705 w 1566141"/>
              <a:gd name="connsiteY422" fmla="*/ 563860 h 1948542"/>
              <a:gd name="connsiteX423" fmla="*/ 1125645 w 1566141"/>
              <a:gd name="connsiteY423" fmla="*/ 612799 h 1948542"/>
              <a:gd name="connsiteX424" fmla="*/ 1125645 w 1566141"/>
              <a:gd name="connsiteY424" fmla="*/ 510049 h 1948542"/>
              <a:gd name="connsiteX425" fmla="*/ 1174584 w 1566141"/>
              <a:gd name="connsiteY425" fmla="*/ 461110 h 1948542"/>
              <a:gd name="connsiteX426" fmla="*/ 1076705 w 1566141"/>
              <a:gd name="connsiteY426" fmla="*/ 461110 h 1948542"/>
              <a:gd name="connsiteX427" fmla="*/ 1125645 w 1566141"/>
              <a:gd name="connsiteY427" fmla="*/ 510049 h 1948542"/>
              <a:gd name="connsiteX428" fmla="*/ 1125645 w 1566141"/>
              <a:gd name="connsiteY428" fmla="*/ 407254 h 1948542"/>
              <a:gd name="connsiteX429" fmla="*/ 1174584 w 1566141"/>
              <a:gd name="connsiteY429" fmla="*/ 358315 h 1948542"/>
              <a:gd name="connsiteX430" fmla="*/ 1076705 w 1566141"/>
              <a:gd name="connsiteY430" fmla="*/ 358315 h 1948542"/>
              <a:gd name="connsiteX431" fmla="*/ 1125645 w 1566141"/>
              <a:gd name="connsiteY431" fmla="*/ 407254 h 1948542"/>
              <a:gd name="connsiteX432" fmla="*/ 1125645 w 1566141"/>
              <a:gd name="connsiteY432" fmla="*/ 304505 h 1948542"/>
              <a:gd name="connsiteX433" fmla="*/ 1174584 w 1566141"/>
              <a:gd name="connsiteY433" fmla="*/ 255566 h 1948542"/>
              <a:gd name="connsiteX434" fmla="*/ 1076705 w 1566141"/>
              <a:gd name="connsiteY434" fmla="*/ 255566 h 1948542"/>
              <a:gd name="connsiteX435" fmla="*/ 1125645 w 1566141"/>
              <a:gd name="connsiteY435" fmla="*/ 304505 h 1948542"/>
              <a:gd name="connsiteX436" fmla="*/ 1125645 w 1566141"/>
              <a:gd name="connsiteY436" fmla="*/ 201755 h 1948542"/>
              <a:gd name="connsiteX437" fmla="*/ 1174584 w 1566141"/>
              <a:gd name="connsiteY437" fmla="*/ 152816 h 1948542"/>
              <a:gd name="connsiteX438" fmla="*/ 1076705 w 1566141"/>
              <a:gd name="connsiteY438" fmla="*/ 152816 h 1948542"/>
              <a:gd name="connsiteX439" fmla="*/ 1125645 w 1566141"/>
              <a:gd name="connsiteY439" fmla="*/ 201755 h 1948542"/>
              <a:gd name="connsiteX440" fmla="*/ 1125645 w 1566141"/>
              <a:gd name="connsiteY440" fmla="*/ 99006 h 1948542"/>
              <a:gd name="connsiteX441" fmla="*/ 1174584 w 1566141"/>
              <a:gd name="connsiteY441" fmla="*/ 50067 h 1948542"/>
              <a:gd name="connsiteX442" fmla="*/ 1076705 w 1566141"/>
              <a:gd name="connsiteY442" fmla="*/ 50067 h 1948542"/>
              <a:gd name="connsiteX443" fmla="*/ 1125645 w 1566141"/>
              <a:gd name="connsiteY443" fmla="*/ 99006 h 1948542"/>
              <a:gd name="connsiteX444" fmla="*/ 734132 w 1566141"/>
              <a:gd name="connsiteY444" fmla="*/ 1126547 h 1948542"/>
              <a:gd name="connsiteX445" fmla="*/ 783071 w 1566141"/>
              <a:gd name="connsiteY445" fmla="*/ 1077607 h 1948542"/>
              <a:gd name="connsiteX446" fmla="*/ 685193 w 1566141"/>
              <a:gd name="connsiteY446" fmla="*/ 1077607 h 1948542"/>
              <a:gd name="connsiteX447" fmla="*/ 734132 w 1566141"/>
              <a:gd name="connsiteY447" fmla="*/ 1126547 h 1948542"/>
              <a:gd name="connsiteX448" fmla="*/ 587314 w 1566141"/>
              <a:gd name="connsiteY448" fmla="*/ 1076435 h 1948542"/>
              <a:gd name="connsiteX449" fmla="*/ 685193 w 1566141"/>
              <a:gd name="connsiteY449" fmla="*/ 1076435 h 1948542"/>
              <a:gd name="connsiteX450" fmla="*/ 636253 w 1566141"/>
              <a:gd name="connsiteY450" fmla="*/ 1027495 h 1948542"/>
              <a:gd name="connsiteX451" fmla="*/ 587314 w 1566141"/>
              <a:gd name="connsiteY451" fmla="*/ 1076435 h 1948542"/>
              <a:gd name="connsiteX452" fmla="*/ 538375 w 1566141"/>
              <a:gd name="connsiteY452" fmla="*/ 1126547 h 1948542"/>
              <a:gd name="connsiteX453" fmla="*/ 587314 w 1566141"/>
              <a:gd name="connsiteY453" fmla="*/ 1077607 h 1948542"/>
              <a:gd name="connsiteX454" fmla="*/ 489436 w 1566141"/>
              <a:gd name="connsiteY454" fmla="*/ 1077607 h 1948542"/>
              <a:gd name="connsiteX455" fmla="*/ 538375 w 1566141"/>
              <a:gd name="connsiteY455" fmla="*/ 1126547 h 1948542"/>
              <a:gd name="connsiteX456" fmla="*/ 391558 w 1566141"/>
              <a:gd name="connsiteY456" fmla="*/ 1076435 h 1948542"/>
              <a:gd name="connsiteX457" fmla="*/ 489436 w 1566141"/>
              <a:gd name="connsiteY457" fmla="*/ 1076435 h 1948542"/>
              <a:gd name="connsiteX458" fmla="*/ 440497 w 1566141"/>
              <a:gd name="connsiteY458" fmla="*/ 1027495 h 1948542"/>
              <a:gd name="connsiteX459" fmla="*/ 391558 w 1566141"/>
              <a:gd name="connsiteY459" fmla="*/ 1076435 h 1948542"/>
              <a:gd name="connsiteX460" fmla="*/ 734132 w 1566141"/>
              <a:gd name="connsiteY460" fmla="*/ 1023797 h 1948542"/>
              <a:gd name="connsiteX461" fmla="*/ 783071 w 1566141"/>
              <a:gd name="connsiteY461" fmla="*/ 974858 h 1948542"/>
              <a:gd name="connsiteX462" fmla="*/ 685193 w 1566141"/>
              <a:gd name="connsiteY462" fmla="*/ 974858 h 1948542"/>
              <a:gd name="connsiteX463" fmla="*/ 734132 w 1566141"/>
              <a:gd name="connsiteY463" fmla="*/ 1023797 h 1948542"/>
              <a:gd name="connsiteX464" fmla="*/ 587314 w 1566141"/>
              <a:gd name="connsiteY464" fmla="*/ 973685 h 1948542"/>
              <a:gd name="connsiteX465" fmla="*/ 685193 w 1566141"/>
              <a:gd name="connsiteY465" fmla="*/ 973685 h 1948542"/>
              <a:gd name="connsiteX466" fmla="*/ 636253 w 1566141"/>
              <a:gd name="connsiteY466" fmla="*/ 924746 h 1948542"/>
              <a:gd name="connsiteX467" fmla="*/ 587314 w 1566141"/>
              <a:gd name="connsiteY467" fmla="*/ 973685 h 1948542"/>
              <a:gd name="connsiteX468" fmla="*/ 538375 w 1566141"/>
              <a:gd name="connsiteY468" fmla="*/ 1023797 h 1948542"/>
              <a:gd name="connsiteX469" fmla="*/ 587314 w 1566141"/>
              <a:gd name="connsiteY469" fmla="*/ 974858 h 1948542"/>
              <a:gd name="connsiteX470" fmla="*/ 489436 w 1566141"/>
              <a:gd name="connsiteY470" fmla="*/ 974858 h 1948542"/>
              <a:gd name="connsiteX471" fmla="*/ 538375 w 1566141"/>
              <a:gd name="connsiteY471" fmla="*/ 1023797 h 1948542"/>
              <a:gd name="connsiteX472" fmla="*/ 391558 w 1566141"/>
              <a:gd name="connsiteY472" fmla="*/ 973685 h 1948542"/>
              <a:gd name="connsiteX473" fmla="*/ 489436 w 1566141"/>
              <a:gd name="connsiteY473" fmla="*/ 973685 h 1948542"/>
              <a:gd name="connsiteX474" fmla="*/ 440497 w 1566141"/>
              <a:gd name="connsiteY474" fmla="*/ 924746 h 1948542"/>
              <a:gd name="connsiteX475" fmla="*/ 391558 w 1566141"/>
              <a:gd name="connsiteY475" fmla="*/ 973685 h 1948542"/>
              <a:gd name="connsiteX476" fmla="*/ 734132 w 1566141"/>
              <a:gd name="connsiteY476" fmla="*/ 921047 h 1948542"/>
              <a:gd name="connsiteX477" fmla="*/ 783071 w 1566141"/>
              <a:gd name="connsiteY477" fmla="*/ 872108 h 1948542"/>
              <a:gd name="connsiteX478" fmla="*/ 685193 w 1566141"/>
              <a:gd name="connsiteY478" fmla="*/ 872108 h 1948542"/>
              <a:gd name="connsiteX479" fmla="*/ 734132 w 1566141"/>
              <a:gd name="connsiteY479" fmla="*/ 921047 h 1948542"/>
              <a:gd name="connsiteX480" fmla="*/ 587314 w 1566141"/>
              <a:gd name="connsiteY480" fmla="*/ 870936 h 1948542"/>
              <a:gd name="connsiteX481" fmla="*/ 685193 w 1566141"/>
              <a:gd name="connsiteY481" fmla="*/ 870936 h 1948542"/>
              <a:gd name="connsiteX482" fmla="*/ 636253 w 1566141"/>
              <a:gd name="connsiteY482" fmla="*/ 821996 h 1948542"/>
              <a:gd name="connsiteX483" fmla="*/ 587314 w 1566141"/>
              <a:gd name="connsiteY483" fmla="*/ 870936 h 1948542"/>
              <a:gd name="connsiteX484" fmla="*/ 538375 w 1566141"/>
              <a:gd name="connsiteY484" fmla="*/ 921047 h 1948542"/>
              <a:gd name="connsiteX485" fmla="*/ 587314 w 1566141"/>
              <a:gd name="connsiteY485" fmla="*/ 872108 h 1948542"/>
              <a:gd name="connsiteX486" fmla="*/ 489436 w 1566141"/>
              <a:gd name="connsiteY486" fmla="*/ 872108 h 1948542"/>
              <a:gd name="connsiteX487" fmla="*/ 538375 w 1566141"/>
              <a:gd name="connsiteY487" fmla="*/ 921047 h 1948542"/>
              <a:gd name="connsiteX488" fmla="*/ 391558 w 1566141"/>
              <a:gd name="connsiteY488" fmla="*/ 870936 h 1948542"/>
              <a:gd name="connsiteX489" fmla="*/ 489436 w 1566141"/>
              <a:gd name="connsiteY489" fmla="*/ 870936 h 1948542"/>
              <a:gd name="connsiteX490" fmla="*/ 440497 w 1566141"/>
              <a:gd name="connsiteY490" fmla="*/ 821996 h 1948542"/>
              <a:gd name="connsiteX491" fmla="*/ 391558 w 1566141"/>
              <a:gd name="connsiteY491" fmla="*/ 870936 h 1948542"/>
              <a:gd name="connsiteX492" fmla="*/ 734132 w 1566141"/>
              <a:gd name="connsiteY492" fmla="*/ 818298 h 1948542"/>
              <a:gd name="connsiteX493" fmla="*/ 783071 w 1566141"/>
              <a:gd name="connsiteY493" fmla="*/ 769359 h 1948542"/>
              <a:gd name="connsiteX494" fmla="*/ 685193 w 1566141"/>
              <a:gd name="connsiteY494" fmla="*/ 769359 h 1948542"/>
              <a:gd name="connsiteX495" fmla="*/ 734132 w 1566141"/>
              <a:gd name="connsiteY495" fmla="*/ 818298 h 1948542"/>
              <a:gd name="connsiteX496" fmla="*/ 587314 w 1566141"/>
              <a:gd name="connsiteY496" fmla="*/ 768186 h 1948542"/>
              <a:gd name="connsiteX497" fmla="*/ 685193 w 1566141"/>
              <a:gd name="connsiteY497" fmla="*/ 768186 h 1948542"/>
              <a:gd name="connsiteX498" fmla="*/ 636253 w 1566141"/>
              <a:gd name="connsiteY498" fmla="*/ 719247 h 1948542"/>
              <a:gd name="connsiteX499" fmla="*/ 587314 w 1566141"/>
              <a:gd name="connsiteY499" fmla="*/ 768186 h 1948542"/>
              <a:gd name="connsiteX500" fmla="*/ 538375 w 1566141"/>
              <a:gd name="connsiteY500" fmla="*/ 818298 h 1948542"/>
              <a:gd name="connsiteX501" fmla="*/ 587314 w 1566141"/>
              <a:gd name="connsiteY501" fmla="*/ 769359 h 1948542"/>
              <a:gd name="connsiteX502" fmla="*/ 489436 w 1566141"/>
              <a:gd name="connsiteY502" fmla="*/ 769359 h 1948542"/>
              <a:gd name="connsiteX503" fmla="*/ 538375 w 1566141"/>
              <a:gd name="connsiteY503" fmla="*/ 818298 h 1948542"/>
              <a:gd name="connsiteX504" fmla="*/ 391558 w 1566141"/>
              <a:gd name="connsiteY504" fmla="*/ 768186 h 1948542"/>
              <a:gd name="connsiteX505" fmla="*/ 489436 w 1566141"/>
              <a:gd name="connsiteY505" fmla="*/ 768186 h 1948542"/>
              <a:gd name="connsiteX506" fmla="*/ 440497 w 1566141"/>
              <a:gd name="connsiteY506" fmla="*/ 719247 h 1948542"/>
              <a:gd name="connsiteX507" fmla="*/ 391558 w 1566141"/>
              <a:gd name="connsiteY507" fmla="*/ 768186 h 1948542"/>
              <a:gd name="connsiteX508" fmla="*/ 391558 w 1566141"/>
              <a:gd name="connsiteY508" fmla="*/ 1898476 h 1948542"/>
              <a:gd name="connsiteX509" fmla="*/ 489436 w 1566141"/>
              <a:gd name="connsiteY509" fmla="*/ 1898476 h 1948542"/>
              <a:gd name="connsiteX510" fmla="*/ 440497 w 1566141"/>
              <a:gd name="connsiteY510" fmla="*/ 1849537 h 1948542"/>
              <a:gd name="connsiteX511" fmla="*/ 391558 w 1566141"/>
              <a:gd name="connsiteY511" fmla="*/ 1898476 h 1948542"/>
              <a:gd name="connsiteX512" fmla="*/ 391558 w 1566141"/>
              <a:gd name="connsiteY512" fmla="*/ 1795727 h 1948542"/>
              <a:gd name="connsiteX513" fmla="*/ 489436 w 1566141"/>
              <a:gd name="connsiteY513" fmla="*/ 1795727 h 1948542"/>
              <a:gd name="connsiteX514" fmla="*/ 440497 w 1566141"/>
              <a:gd name="connsiteY514" fmla="*/ 1746787 h 1948542"/>
              <a:gd name="connsiteX515" fmla="*/ 391558 w 1566141"/>
              <a:gd name="connsiteY515" fmla="*/ 1795727 h 1948542"/>
              <a:gd name="connsiteX516" fmla="*/ 391558 w 1566141"/>
              <a:gd name="connsiteY516" fmla="*/ 1692977 h 1948542"/>
              <a:gd name="connsiteX517" fmla="*/ 489436 w 1566141"/>
              <a:gd name="connsiteY517" fmla="*/ 1692977 h 1948542"/>
              <a:gd name="connsiteX518" fmla="*/ 440497 w 1566141"/>
              <a:gd name="connsiteY518" fmla="*/ 1644038 h 1948542"/>
              <a:gd name="connsiteX519" fmla="*/ 391558 w 1566141"/>
              <a:gd name="connsiteY519" fmla="*/ 1692977 h 1948542"/>
              <a:gd name="connsiteX520" fmla="*/ 391558 w 1566141"/>
              <a:gd name="connsiteY520" fmla="*/ 1590228 h 1948542"/>
              <a:gd name="connsiteX521" fmla="*/ 489436 w 1566141"/>
              <a:gd name="connsiteY521" fmla="*/ 1590228 h 1948542"/>
              <a:gd name="connsiteX522" fmla="*/ 440497 w 1566141"/>
              <a:gd name="connsiteY522" fmla="*/ 1541288 h 1948542"/>
              <a:gd name="connsiteX523" fmla="*/ 391558 w 1566141"/>
              <a:gd name="connsiteY523" fmla="*/ 1590228 h 1948542"/>
              <a:gd name="connsiteX524" fmla="*/ 391558 w 1566141"/>
              <a:gd name="connsiteY524" fmla="*/ 1487478 h 1948542"/>
              <a:gd name="connsiteX525" fmla="*/ 489436 w 1566141"/>
              <a:gd name="connsiteY525" fmla="*/ 1487478 h 1948542"/>
              <a:gd name="connsiteX526" fmla="*/ 440497 w 1566141"/>
              <a:gd name="connsiteY526" fmla="*/ 1438539 h 1948542"/>
              <a:gd name="connsiteX527" fmla="*/ 391558 w 1566141"/>
              <a:gd name="connsiteY527" fmla="*/ 1487478 h 1948542"/>
              <a:gd name="connsiteX528" fmla="*/ 391558 w 1566141"/>
              <a:gd name="connsiteY528" fmla="*/ 1384728 h 1948542"/>
              <a:gd name="connsiteX529" fmla="*/ 489436 w 1566141"/>
              <a:gd name="connsiteY529" fmla="*/ 1384728 h 1948542"/>
              <a:gd name="connsiteX530" fmla="*/ 440497 w 1566141"/>
              <a:gd name="connsiteY530" fmla="*/ 1335789 h 1948542"/>
              <a:gd name="connsiteX531" fmla="*/ 391558 w 1566141"/>
              <a:gd name="connsiteY531" fmla="*/ 1384728 h 1948542"/>
              <a:gd name="connsiteX532" fmla="*/ 391558 w 1566141"/>
              <a:gd name="connsiteY532" fmla="*/ 1281934 h 1948542"/>
              <a:gd name="connsiteX533" fmla="*/ 489436 w 1566141"/>
              <a:gd name="connsiteY533" fmla="*/ 1281934 h 1948542"/>
              <a:gd name="connsiteX534" fmla="*/ 440497 w 1566141"/>
              <a:gd name="connsiteY534" fmla="*/ 1232995 h 1948542"/>
              <a:gd name="connsiteX535" fmla="*/ 391558 w 1566141"/>
              <a:gd name="connsiteY535" fmla="*/ 1281934 h 1948542"/>
              <a:gd name="connsiteX536" fmla="*/ 734132 w 1566141"/>
              <a:gd name="connsiteY536" fmla="*/ 1229296 h 1948542"/>
              <a:gd name="connsiteX537" fmla="*/ 783071 w 1566141"/>
              <a:gd name="connsiteY537" fmla="*/ 1180357 h 1948542"/>
              <a:gd name="connsiteX538" fmla="*/ 685193 w 1566141"/>
              <a:gd name="connsiteY538" fmla="*/ 1180357 h 1948542"/>
              <a:gd name="connsiteX539" fmla="*/ 734132 w 1566141"/>
              <a:gd name="connsiteY539" fmla="*/ 1229296 h 1948542"/>
              <a:gd name="connsiteX540" fmla="*/ 587314 w 1566141"/>
              <a:gd name="connsiteY540" fmla="*/ 1179184 h 1948542"/>
              <a:gd name="connsiteX541" fmla="*/ 685193 w 1566141"/>
              <a:gd name="connsiteY541" fmla="*/ 1179184 h 1948542"/>
              <a:gd name="connsiteX542" fmla="*/ 636253 w 1566141"/>
              <a:gd name="connsiteY542" fmla="*/ 1130245 h 1948542"/>
              <a:gd name="connsiteX543" fmla="*/ 587314 w 1566141"/>
              <a:gd name="connsiteY543" fmla="*/ 1179184 h 1948542"/>
              <a:gd name="connsiteX544" fmla="*/ 538375 w 1566141"/>
              <a:gd name="connsiteY544" fmla="*/ 1229296 h 1948542"/>
              <a:gd name="connsiteX545" fmla="*/ 587314 w 1566141"/>
              <a:gd name="connsiteY545" fmla="*/ 1180357 h 1948542"/>
              <a:gd name="connsiteX546" fmla="*/ 489436 w 1566141"/>
              <a:gd name="connsiteY546" fmla="*/ 1180357 h 1948542"/>
              <a:gd name="connsiteX547" fmla="*/ 538375 w 1566141"/>
              <a:gd name="connsiteY547" fmla="*/ 1229296 h 1948542"/>
              <a:gd name="connsiteX548" fmla="*/ 391558 w 1566141"/>
              <a:gd name="connsiteY548" fmla="*/ 1179184 h 1948542"/>
              <a:gd name="connsiteX549" fmla="*/ 489436 w 1566141"/>
              <a:gd name="connsiteY549" fmla="*/ 1179184 h 1948542"/>
              <a:gd name="connsiteX550" fmla="*/ 440497 w 1566141"/>
              <a:gd name="connsiteY550" fmla="*/ 1130245 h 1948542"/>
              <a:gd name="connsiteX551" fmla="*/ 391558 w 1566141"/>
              <a:gd name="connsiteY551" fmla="*/ 1179184 h 1948542"/>
              <a:gd name="connsiteX552" fmla="*/ 538375 w 1566141"/>
              <a:gd name="connsiteY552" fmla="*/ 715548 h 1948542"/>
              <a:gd name="connsiteX553" fmla="*/ 587314 w 1566141"/>
              <a:gd name="connsiteY553" fmla="*/ 666609 h 1948542"/>
              <a:gd name="connsiteX554" fmla="*/ 489436 w 1566141"/>
              <a:gd name="connsiteY554" fmla="*/ 666609 h 1948542"/>
              <a:gd name="connsiteX555" fmla="*/ 538375 w 1566141"/>
              <a:gd name="connsiteY555" fmla="*/ 715548 h 1948542"/>
              <a:gd name="connsiteX556" fmla="*/ 391558 w 1566141"/>
              <a:gd name="connsiteY556" fmla="*/ 665436 h 1948542"/>
              <a:gd name="connsiteX557" fmla="*/ 489436 w 1566141"/>
              <a:gd name="connsiteY557" fmla="*/ 665436 h 1948542"/>
              <a:gd name="connsiteX558" fmla="*/ 440497 w 1566141"/>
              <a:gd name="connsiteY558" fmla="*/ 616497 h 1948542"/>
              <a:gd name="connsiteX559" fmla="*/ 391558 w 1566141"/>
              <a:gd name="connsiteY559" fmla="*/ 665436 h 1948542"/>
              <a:gd name="connsiteX560" fmla="*/ 391558 w 1566141"/>
              <a:gd name="connsiteY560" fmla="*/ 562687 h 1948542"/>
              <a:gd name="connsiteX561" fmla="*/ 489436 w 1566141"/>
              <a:gd name="connsiteY561" fmla="*/ 562687 h 1948542"/>
              <a:gd name="connsiteX562" fmla="*/ 440497 w 1566141"/>
              <a:gd name="connsiteY562" fmla="*/ 513748 h 1948542"/>
              <a:gd name="connsiteX563" fmla="*/ 391558 w 1566141"/>
              <a:gd name="connsiteY563" fmla="*/ 562687 h 1948542"/>
              <a:gd name="connsiteX564" fmla="*/ 391558 w 1566141"/>
              <a:gd name="connsiteY564" fmla="*/ 459937 h 1948542"/>
              <a:gd name="connsiteX565" fmla="*/ 489436 w 1566141"/>
              <a:gd name="connsiteY565" fmla="*/ 459937 h 1948542"/>
              <a:gd name="connsiteX566" fmla="*/ 440497 w 1566141"/>
              <a:gd name="connsiteY566" fmla="*/ 410998 h 1948542"/>
              <a:gd name="connsiteX567" fmla="*/ 391558 w 1566141"/>
              <a:gd name="connsiteY567" fmla="*/ 459937 h 1948542"/>
              <a:gd name="connsiteX568" fmla="*/ 391558 w 1566141"/>
              <a:gd name="connsiteY568" fmla="*/ 357188 h 1948542"/>
              <a:gd name="connsiteX569" fmla="*/ 489436 w 1566141"/>
              <a:gd name="connsiteY569" fmla="*/ 357188 h 1948542"/>
              <a:gd name="connsiteX570" fmla="*/ 440497 w 1566141"/>
              <a:gd name="connsiteY570" fmla="*/ 308249 h 1948542"/>
              <a:gd name="connsiteX571" fmla="*/ 391558 w 1566141"/>
              <a:gd name="connsiteY571" fmla="*/ 357188 h 1948542"/>
              <a:gd name="connsiteX572" fmla="*/ 391558 w 1566141"/>
              <a:gd name="connsiteY572" fmla="*/ 254438 h 1948542"/>
              <a:gd name="connsiteX573" fmla="*/ 489436 w 1566141"/>
              <a:gd name="connsiteY573" fmla="*/ 254438 h 1948542"/>
              <a:gd name="connsiteX574" fmla="*/ 440497 w 1566141"/>
              <a:gd name="connsiteY574" fmla="*/ 205499 h 1948542"/>
              <a:gd name="connsiteX575" fmla="*/ 391558 w 1566141"/>
              <a:gd name="connsiteY575" fmla="*/ 254438 h 1948542"/>
              <a:gd name="connsiteX576" fmla="*/ 391558 w 1566141"/>
              <a:gd name="connsiteY576" fmla="*/ 151689 h 1948542"/>
              <a:gd name="connsiteX577" fmla="*/ 489436 w 1566141"/>
              <a:gd name="connsiteY577" fmla="*/ 151689 h 1948542"/>
              <a:gd name="connsiteX578" fmla="*/ 440497 w 1566141"/>
              <a:gd name="connsiteY578" fmla="*/ 102750 h 1948542"/>
              <a:gd name="connsiteX579" fmla="*/ 391558 w 1566141"/>
              <a:gd name="connsiteY579" fmla="*/ 151689 h 1948542"/>
              <a:gd name="connsiteX580" fmla="*/ 391558 w 1566141"/>
              <a:gd name="connsiteY580" fmla="*/ 48939 h 1948542"/>
              <a:gd name="connsiteX581" fmla="*/ 489436 w 1566141"/>
              <a:gd name="connsiteY581" fmla="*/ 48939 h 1948542"/>
              <a:gd name="connsiteX582" fmla="*/ 440497 w 1566141"/>
              <a:gd name="connsiteY582" fmla="*/ 0 h 1948542"/>
              <a:gd name="connsiteX583" fmla="*/ 391558 w 1566141"/>
              <a:gd name="connsiteY583" fmla="*/ 48939 h 1948542"/>
              <a:gd name="connsiteX584" fmla="*/ 342574 w 1566141"/>
              <a:gd name="connsiteY584" fmla="*/ 1126547 h 1948542"/>
              <a:gd name="connsiteX585" fmla="*/ 391513 w 1566141"/>
              <a:gd name="connsiteY585" fmla="*/ 1077607 h 1948542"/>
              <a:gd name="connsiteX586" fmla="*/ 293635 w 1566141"/>
              <a:gd name="connsiteY586" fmla="*/ 1077607 h 1948542"/>
              <a:gd name="connsiteX587" fmla="*/ 342574 w 1566141"/>
              <a:gd name="connsiteY587" fmla="*/ 1126547 h 1948542"/>
              <a:gd name="connsiteX588" fmla="*/ 195756 w 1566141"/>
              <a:gd name="connsiteY588" fmla="*/ 1076435 h 1948542"/>
              <a:gd name="connsiteX589" fmla="*/ 293635 w 1566141"/>
              <a:gd name="connsiteY589" fmla="*/ 1076435 h 1948542"/>
              <a:gd name="connsiteX590" fmla="*/ 244696 w 1566141"/>
              <a:gd name="connsiteY590" fmla="*/ 1027495 h 1948542"/>
              <a:gd name="connsiteX591" fmla="*/ 195756 w 1566141"/>
              <a:gd name="connsiteY591" fmla="*/ 1076435 h 1948542"/>
              <a:gd name="connsiteX592" fmla="*/ 146817 w 1566141"/>
              <a:gd name="connsiteY592" fmla="*/ 1126547 h 1948542"/>
              <a:gd name="connsiteX593" fmla="*/ 195756 w 1566141"/>
              <a:gd name="connsiteY593" fmla="*/ 1077607 h 1948542"/>
              <a:gd name="connsiteX594" fmla="*/ 97878 w 1566141"/>
              <a:gd name="connsiteY594" fmla="*/ 1077607 h 1948542"/>
              <a:gd name="connsiteX595" fmla="*/ 146817 w 1566141"/>
              <a:gd name="connsiteY595" fmla="*/ 1126547 h 1948542"/>
              <a:gd name="connsiteX596" fmla="*/ 0 w 1566141"/>
              <a:gd name="connsiteY596" fmla="*/ 1076435 h 1948542"/>
              <a:gd name="connsiteX597" fmla="*/ 97878 w 1566141"/>
              <a:gd name="connsiteY597" fmla="*/ 1076435 h 1948542"/>
              <a:gd name="connsiteX598" fmla="*/ 48939 w 1566141"/>
              <a:gd name="connsiteY598" fmla="*/ 1027495 h 1948542"/>
              <a:gd name="connsiteX599" fmla="*/ 0 w 1566141"/>
              <a:gd name="connsiteY599" fmla="*/ 1076435 h 1948542"/>
              <a:gd name="connsiteX600" fmla="*/ 342574 w 1566141"/>
              <a:gd name="connsiteY600" fmla="*/ 1023797 h 1948542"/>
              <a:gd name="connsiteX601" fmla="*/ 391513 w 1566141"/>
              <a:gd name="connsiteY601" fmla="*/ 974858 h 1948542"/>
              <a:gd name="connsiteX602" fmla="*/ 293635 w 1566141"/>
              <a:gd name="connsiteY602" fmla="*/ 974858 h 1948542"/>
              <a:gd name="connsiteX603" fmla="*/ 342574 w 1566141"/>
              <a:gd name="connsiteY603" fmla="*/ 1023797 h 1948542"/>
              <a:gd name="connsiteX604" fmla="*/ 195756 w 1566141"/>
              <a:gd name="connsiteY604" fmla="*/ 973685 h 1948542"/>
              <a:gd name="connsiteX605" fmla="*/ 293635 w 1566141"/>
              <a:gd name="connsiteY605" fmla="*/ 973685 h 1948542"/>
              <a:gd name="connsiteX606" fmla="*/ 244696 w 1566141"/>
              <a:gd name="connsiteY606" fmla="*/ 924746 h 1948542"/>
              <a:gd name="connsiteX607" fmla="*/ 195756 w 1566141"/>
              <a:gd name="connsiteY607" fmla="*/ 973685 h 1948542"/>
              <a:gd name="connsiteX608" fmla="*/ 146817 w 1566141"/>
              <a:gd name="connsiteY608" fmla="*/ 1023797 h 1948542"/>
              <a:gd name="connsiteX609" fmla="*/ 195756 w 1566141"/>
              <a:gd name="connsiteY609" fmla="*/ 974858 h 1948542"/>
              <a:gd name="connsiteX610" fmla="*/ 97878 w 1566141"/>
              <a:gd name="connsiteY610" fmla="*/ 974858 h 1948542"/>
              <a:gd name="connsiteX611" fmla="*/ 146817 w 1566141"/>
              <a:gd name="connsiteY611" fmla="*/ 1023797 h 1948542"/>
              <a:gd name="connsiteX612" fmla="*/ 0 w 1566141"/>
              <a:gd name="connsiteY612" fmla="*/ 973685 h 1948542"/>
              <a:gd name="connsiteX613" fmla="*/ 97878 w 1566141"/>
              <a:gd name="connsiteY613" fmla="*/ 973685 h 1948542"/>
              <a:gd name="connsiteX614" fmla="*/ 48939 w 1566141"/>
              <a:gd name="connsiteY614" fmla="*/ 924746 h 1948542"/>
              <a:gd name="connsiteX615" fmla="*/ 0 w 1566141"/>
              <a:gd name="connsiteY615" fmla="*/ 973685 h 1948542"/>
              <a:gd name="connsiteX616" fmla="*/ 342574 w 1566141"/>
              <a:gd name="connsiteY616" fmla="*/ 921047 h 1948542"/>
              <a:gd name="connsiteX617" fmla="*/ 391513 w 1566141"/>
              <a:gd name="connsiteY617" fmla="*/ 872108 h 1948542"/>
              <a:gd name="connsiteX618" fmla="*/ 293635 w 1566141"/>
              <a:gd name="connsiteY618" fmla="*/ 872108 h 1948542"/>
              <a:gd name="connsiteX619" fmla="*/ 342574 w 1566141"/>
              <a:gd name="connsiteY619" fmla="*/ 921047 h 1948542"/>
              <a:gd name="connsiteX620" fmla="*/ 195756 w 1566141"/>
              <a:gd name="connsiteY620" fmla="*/ 870936 h 1948542"/>
              <a:gd name="connsiteX621" fmla="*/ 293635 w 1566141"/>
              <a:gd name="connsiteY621" fmla="*/ 870936 h 1948542"/>
              <a:gd name="connsiteX622" fmla="*/ 244696 w 1566141"/>
              <a:gd name="connsiteY622" fmla="*/ 821996 h 1948542"/>
              <a:gd name="connsiteX623" fmla="*/ 195756 w 1566141"/>
              <a:gd name="connsiteY623" fmla="*/ 870936 h 1948542"/>
              <a:gd name="connsiteX624" fmla="*/ 146817 w 1566141"/>
              <a:gd name="connsiteY624" fmla="*/ 921047 h 1948542"/>
              <a:gd name="connsiteX625" fmla="*/ 195756 w 1566141"/>
              <a:gd name="connsiteY625" fmla="*/ 872108 h 1948542"/>
              <a:gd name="connsiteX626" fmla="*/ 97878 w 1566141"/>
              <a:gd name="connsiteY626" fmla="*/ 872108 h 1948542"/>
              <a:gd name="connsiteX627" fmla="*/ 146817 w 1566141"/>
              <a:gd name="connsiteY627" fmla="*/ 921047 h 1948542"/>
              <a:gd name="connsiteX628" fmla="*/ 0 w 1566141"/>
              <a:gd name="connsiteY628" fmla="*/ 870936 h 1948542"/>
              <a:gd name="connsiteX629" fmla="*/ 97878 w 1566141"/>
              <a:gd name="connsiteY629" fmla="*/ 870936 h 1948542"/>
              <a:gd name="connsiteX630" fmla="*/ 48939 w 1566141"/>
              <a:gd name="connsiteY630" fmla="*/ 821996 h 1948542"/>
              <a:gd name="connsiteX631" fmla="*/ 0 w 1566141"/>
              <a:gd name="connsiteY631" fmla="*/ 870936 h 1948542"/>
              <a:gd name="connsiteX632" fmla="*/ 342574 w 1566141"/>
              <a:gd name="connsiteY632" fmla="*/ 818298 h 1948542"/>
              <a:gd name="connsiteX633" fmla="*/ 391513 w 1566141"/>
              <a:gd name="connsiteY633" fmla="*/ 769359 h 1948542"/>
              <a:gd name="connsiteX634" fmla="*/ 293635 w 1566141"/>
              <a:gd name="connsiteY634" fmla="*/ 769359 h 1948542"/>
              <a:gd name="connsiteX635" fmla="*/ 342574 w 1566141"/>
              <a:gd name="connsiteY635" fmla="*/ 818298 h 1948542"/>
              <a:gd name="connsiteX636" fmla="*/ 195756 w 1566141"/>
              <a:gd name="connsiteY636" fmla="*/ 768186 h 1948542"/>
              <a:gd name="connsiteX637" fmla="*/ 293635 w 1566141"/>
              <a:gd name="connsiteY637" fmla="*/ 768186 h 1948542"/>
              <a:gd name="connsiteX638" fmla="*/ 244696 w 1566141"/>
              <a:gd name="connsiteY638" fmla="*/ 719247 h 1948542"/>
              <a:gd name="connsiteX639" fmla="*/ 195756 w 1566141"/>
              <a:gd name="connsiteY639" fmla="*/ 768186 h 1948542"/>
              <a:gd name="connsiteX640" fmla="*/ 146817 w 1566141"/>
              <a:gd name="connsiteY640" fmla="*/ 818298 h 1948542"/>
              <a:gd name="connsiteX641" fmla="*/ 195756 w 1566141"/>
              <a:gd name="connsiteY641" fmla="*/ 769359 h 1948542"/>
              <a:gd name="connsiteX642" fmla="*/ 97878 w 1566141"/>
              <a:gd name="connsiteY642" fmla="*/ 769359 h 1948542"/>
              <a:gd name="connsiteX643" fmla="*/ 146817 w 1566141"/>
              <a:gd name="connsiteY643" fmla="*/ 818298 h 1948542"/>
              <a:gd name="connsiteX644" fmla="*/ 0 w 1566141"/>
              <a:gd name="connsiteY644" fmla="*/ 768186 h 1948542"/>
              <a:gd name="connsiteX645" fmla="*/ 97878 w 1566141"/>
              <a:gd name="connsiteY645" fmla="*/ 768186 h 1948542"/>
              <a:gd name="connsiteX646" fmla="*/ 48939 w 1566141"/>
              <a:gd name="connsiteY646" fmla="*/ 719247 h 1948542"/>
              <a:gd name="connsiteX647" fmla="*/ 0 w 1566141"/>
              <a:gd name="connsiteY647" fmla="*/ 768186 h 1948542"/>
              <a:gd name="connsiteX648" fmla="*/ 342574 w 1566141"/>
              <a:gd name="connsiteY648" fmla="*/ 1948543 h 1948542"/>
              <a:gd name="connsiteX649" fmla="*/ 391513 w 1566141"/>
              <a:gd name="connsiteY649" fmla="*/ 1899604 h 1948542"/>
              <a:gd name="connsiteX650" fmla="*/ 293635 w 1566141"/>
              <a:gd name="connsiteY650" fmla="*/ 1899604 h 1948542"/>
              <a:gd name="connsiteX651" fmla="*/ 342574 w 1566141"/>
              <a:gd name="connsiteY651" fmla="*/ 1948543 h 1948542"/>
              <a:gd name="connsiteX652" fmla="*/ 195756 w 1566141"/>
              <a:gd name="connsiteY652" fmla="*/ 1898476 h 1948542"/>
              <a:gd name="connsiteX653" fmla="*/ 293635 w 1566141"/>
              <a:gd name="connsiteY653" fmla="*/ 1898476 h 1948542"/>
              <a:gd name="connsiteX654" fmla="*/ 244696 w 1566141"/>
              <a:gd name="connsiteY654" fmla="*/ 1849537 h 1948542"/>
              <a:gd name="connsiteX655" fmla="*/ 195756 w 1566141"/>
              <a:gd name="connsiteY655" fmla="*/ 1898476 h 1948542"/>
              <a:gd name="connsiteX656" fmla="*/ 146817 w 1566141"/>
              <a:gd name="connsiteY656" fmla="*/ 1948543 h 1948542"/>
              <a:gd name="connsiteX657" fmla="*/ 195756 w 1566141"/>
              <a:gd name="connsiteY657" fmla="*/ 1899604 h 1948542"/>
              <a:gd name="connsiteX658" fmla="*/ 97878 w 1566141"/>
              <a:gd name="connsiteY658" fmla="*/ 1899604 h 1948542"/>
              <a:gd name="connsiteX659" fmla="*/ 146817 w 1566141"/>
              <a:gd name="connsiteY659" fmla="*/ 1948543 h 1948542"/>
              <a:gd name="connsiteX660" fmla="*/ 0 w 1566141"/>
              <a:gd name="connsiteY660" fmla="*/ 1898476 h 1948542"/>
              <a:gd name="connsiteX661" fmla="*/ 97878 w 1566141"/>
              <a:gd name="connsiteY661" fmla="*/ 1898476 h 1948542"/>
              <a:gd name="connsiteX662" fmla="*/ 48939 w 1566141"/>
              <a:gd name="connsiteY662" fmla="*/ 1849537 h 1948542"/>
              <a:gd name="connsiteX663" fmla="*/ 0 w 1566141"/>
              <a:gd name="connsiteY663" fmla="*/ 1898476 h 1948542"/>
              <a:gd name="connsiteX664" fmla="*/ 342574 w 1566141"/>
              <a:gd name="connsiteY664" fmla="*/ 1845793 h 1948542"/>
              <a:gd name="connsiteX665" fmla="*/ 391513 w 1566141"/>
              <a:gd name="connsiteY665" fmla="*/ 1796854 h 1948542"/>
              <a:gd name="connsiteX666" fmla="*/ 293635 w 1566141"/>
              <a:gd name="connsiteY666" fmla="*/ 1796854 h 1948542"/>
              <a:gd name="connsiteX667" fmla="*/ 342574 w 1566141"/>
              <a:gd name="connsiteY667" fmla="*/ 1845793 h 1948542"/>
              <a:gd name="connsiteX668" fmla="*/ 195756 w 1566141"/>
              <a:gd name="connsiteY668" fmla="*/ 1795727 h 1948542"/>
              <a:gd name="connsiteX669" fmla="*/ 293635 w 1566141"/>
              <a:gd name="connsiteY669" fmla="*/ 1795727 h 1948542"/>
              <a:gd name="connsiteX670" fmla="*/ 244696 w 1566141"/>
              <a:gd name="connsiteY670" fmla="*/ 1746787 h 1948542"/>
              <a:gd name="connsiteX671" fmla="*/ 195756 w 1566141"/>
              <a:gd name="connsiteY671" fmla="*/ 1795727 h 1948542"/>
              <a:gd name="connsiteX672" fmla="*/ 146817 w 1566141"/>
              <a:gd name="connsiteY672" fmla="*/ 1845793 h 1948542"/>
              <a:gd name="connsiteX673" fmla="*/ 195756 w 1566141"/>
              <a:gd name="connsiteY673" fmla="*/ 1796854 h 1948542"/>
              <a:gd name="connsiteX674" fmla="*/ 97878 w 1566141"/>
              <a:gd name="connsiteY674" fmla="*/ 1796854 h 1948542"/>
              <a:gd name="connsiteX675" fmla="*/ 146817 w 1566141"/>
              <a:gd name="connsiteY675" fmla="*/ 1845793 h 1948542"/>
              <a:gd name="connsiteX676" fmla="*/ 0 w 1566141"/>
              <a:gd name="connsiteY676" fmla="*/ 1795727 h 1948542"/>
              <a:gd name="connsiteX677" fmla="*/ 97878 w 1566141"/>
              <a:gd name="connsiteY677" fmla="*/ 1795727 h 1948542"/>
              <a:gd name="connsiteX678" fmla="*/ 48939 w 1566141"/>
              <a:gd name="connsiteY678" fmla="*/ 1746787 h 1948542"/>
              <a:gd name="connsiteX679" fmla="*/ 0 w 1566141"/>
              <a:gd name="connsiteY679" fmla="*/ 1795727 h 1948542"/>
              <a:gd name="connsiteX680" fmla="*/ 342574 w 1566141"/>
              <a:gd name="connsiteY680" fmla="*/ 1743044 h 1948542"/>
              <a:gd name="connsiteX681" fmla="*/ 391513 w 1566141"/>
              <a:gd name="connsiteY681" fmla="*/ 1694105 h 1948542"/>
              <a:gd name="connsiteX682" fmla="*/ 293635 w 1566141"/>
              <a:gd name="connsiteY682" fmla="*/ 1694105 h 1948542"/>
              <a:gd name="connsiteX683" fmla="*/ 342574 w 1566141"/>
              <a:gd name="connsiteY683" fmla="*/ 1743044 h 1948542"/>
              <a:gd name="connsiteX684" fmla="*/ 195756 w 1566141"/>
              <a:gd name="connsiteY684" fmla="*/ 1692977 h 1948542"/>
              <a:gd name="connsiteX685" fmla="*/ 293635 w 1566141"/>
              <a:gd name="connsiteY685" fmla="*/ 1692977 h 1948542"/>
              <a:gd name="connsiteX686" fmla="*/ 244696 w 1566141"/>
              <a:gd name="connsiteY686" fmla="*/ 1644038 h 1948542"/>
              <a:gd name="connsiteX687" fmla="*/ 195756 w 1566141"/>
              <a:gd name="connsiteY687" fmla="*/ 1692977 h 1948542"/>
              <a:gd name="connsiteX688" fmla="*/ 146817 w 1566141"/>
              <a:gd name="connsiteY688" fmla="*/ 1743044 h 1948542"/>
              <a:gd name="connsiteX689" fmla="*/ 195756 w 1566141"/>
              <a:gd name="connsiteY689" fmla="*/ 1694105 h 1948542"/>
              <a:gd name="connsiteX690" fmla="*/ 97878 w 1566141"/>
              <a:gd name="connsiteY690" fmla="*/ 1694105 h 1948542"/>
              <a:gd name="connsiteX691" fmla="*/ 146817 w 1566141"/>
              <a:gd name="connsiteY691" fmla="*/ 1743044 h 1948542"/>
              <a:gd name="connsiteX692" fmla="*/ 0 w 1566141"/>
              <a:gd name="connsiteY692" fmla="*/ 1692977 h 1948542"/>
              <a:gd name="connsiteX693" fmla="*/ 97878 w 1566141"/>
              <a:gd name="connsiteY693" fmla="*/ 1692977 h 1948542"/>
              <a:gd name="connsiteX694" fmla="*/ 48939 w 1566141"/>
              <a:gd name="connsiteY694" fmla="*/ 1644038 h 1948542"/>
              <a:gd name="connsiteX695" fmla="*/ 0 w 1566141"/>
              <a:gd name="connsiteY695" fmla="*/ 1692977 h 1948542"/>
              <a:gd name="connsiteX696" fmla="*/ 342574 w 1566141"/>
              <a:gd name="connsiteY696" fmla="*/ 1640294 h 1948542"/>
              <a:gd name="connsiteX697" fmla="*/ 391513 w 1566141"/>
              <a:gd name="connsiteY697" fmla="*/ 1591355 h 1948542"/>
              <a:gd name="connsiteX698" fmla="*/ 293635 w 1566141"/>
              <a:gd name="connsiteY698" fmla="*/ 1591355 h 1948542"/>
              <a:gd name="connsiteX699" fmla="*/ 342574 w 1566141"/>
              <a:gd name="connsiteY699" fmla="*/ 1640294 h 1948542"/>
              <a:gd name="connsiteX700" fmla="*/ 195756 w 1566141"/>
              <a:gd name="connsiteY700" fmla="*/ 1590228 h 1948542"/>
              <a:gd name="connsiteX701" fmla="*/ 293635 w 1566141"/>
              <a:gd name="connsiteY701" fmla="*/ 1590228 h 1948542"/>
              <a:gd name="connsiteX702" fmla="*/ 244696 w 1566141"/>
              <a:gd name="connsiteY702" fmla="*/ 1541288 h 1948542"/>
              <a:gd name="connsiteX703" fmla="*/ 195756 w 1566141"/>
              <a:gd name="connsiteY703" fmla="*/ 1590228 h 1948542"/>
              <a:gd name="connsiteX704" fmla="*/ 146817 w 1566141"/>
              <a:gd name="connsiteY704" fmla="*/ 1640294 h 1948542"/>
              <a:gd name="connsiteX705" fmla="*/ 195756 w 1566141"/>
              <a:gd name="connsiteY705" fmla="*/ 1591355 h 1948542"/>
              <a:gd name="connsiteX706" fmla="*/ 97878 w 1566141"/>
              <a:gd name="connsiteY706" fmla="*/ 1591355 h 1948542"/>
              <a:gd name="connsiteX707" fmla="*/ 146817 w 1566141"/>
              <a:gd name="connsiteY707" fmla="*/ 1640294 h 1948542"/>
              <a:gd name="connsiteX708" fmla="*/ 0 w 1566141"/>
              <a:gd name="connsiteY708" fmla="*/ 1590228 h 1948542"/>
              <a:gd name="connsiteX709" fmla="*/ 97878 w 1566141"/>
              <a:gd name="connsiteY709" fmla="*/ 1590228 h 1948542"/>
              <a:gd name="connsiteX710" fmla="*/ 48939 w 1566141"/>
              <a:gd name="connsiteY710" fmla="*/ 1541288 h 1948542"/>
              <a:gd name="connsiteX711" fmla="*/ 0 w 1566141"/>
              <a:gd name="connsiteY711" fmla="*/ 1590228 h 1948542"/>
              <a:gd name="connsiteX712" fmla="*/ 342574 w 1566141"/>
              <a:gd name="connsiteY712" fmla="*/ 1537545 h 1948542"/>
              <a:gd name="connsiteX713" fmla="*/ 391513 w 1566141"/>
              <a:gd name="connsiteY713" fmla="*/ 1488606 h 1948542"/>
              <a:gd name="connsiteX714" fmla="*/ 293635 w 1566141"/>
              <a:gd name="connsiteY714" fmla="*/ 1488606 h 1948542"/>
              <a:gd name="connsiteX715" fmla="*/ 342574 w 1566141"/>
              <a:gd name="connsiteY715" fmla="*/ 1537545 h 1948542"/>
              <a:gd name="connsiteX716" fmla="*/ 195756 w 1566141"/>
              <a:gd name="connsiteY716" fmla="*/ 1487478 h 1948542"/>
              <a:gd name="connsiteX717" fmla="*/ 293635 w 1566141"/>
              <a:gd name="connsiteY717" fmla="*/ 1487478 h 1948542"/>
              <a:gd name="connsiteX718" fmla="*/ 244696 w 1566141"/>
              <a:gd name="connsiteY718" fmla="*/ 1438539 h 1948542"/>
              <a:gd name="connsiteX719" fmla="*/ 195756 w 1566141"/>
              <a:gd name="connsiteY719" fmla="*/ 1487478 h 1948542"/>
              <a:gd name="connsiteX720" fmla="*/ 146817 w 1566141"/>
              <a:gd name="connsiteY720" fmla="*/ 1537545 h 1948542"/>
              <a:gd name="connsiteX721" fmla="*/ 195756 w 1566141"/>
              <a:gd name="connsiteY721" fmla="*/ 1488606 h 1948542"/>
              <a:gd name="connsiteX722" fmla="*/ 97878 w 1566141"/>
              <a:gd name="connsiteY722" fmla="*/ 1488606 h 1948542"/>
              <a:gd name="connsiteX723" fmla="*/ 146817 w 1566141"/>
              <a:gd name="connsiteY723" fmla="*/ 1537545 h 1948542"/>
              <a:gd name="connsiteX724" fmla="*/ 0 w 1566141"/>
              <a:gd name="connsiteY724" fmla="*/ 1487478 h 1948542"/>
              <a:gd name="connsiteX725" fmla="*/ 97878 w 1566141"/>
              <a:gd name="connsiteY725" fmla="*/ 1487478 h 1948542"/>
              <a:gd name="connsiteX726" fmla="*/ 48939 w 1566141"/>
              <a:gd name="connsiteY726" fmla="*/ 1438539 h 1948542"/>
              <a:gd name="connsiteX727" fmla="*/ 0 w 1566141"/>
              <a:gd name="connsiteY727" fmla="*/ 1487478 h 1948542"/>
              <a:gd name="connsiteX728" fmla="*/ 342574 w 1566141"/>
              <a:gd name="connsiteY728" fmla="*/ 1434795 h 1948542"/>
              <a:gd name="connsiteX729" fmla="*/ 391513 w 1566141"/>
              <a:gd name="connsiteY729" fmla="*/ 1385856 h 1948542"/>
              <a:gd name="connsiteX730" fmla="*/ 293635 w 1566141"/>
              <a:gd name="connsiteY730" fmla="*/ 1385856 h 1948542"/>
              <a:gd name="connsiteX731" fmla="*/ 342574 w 1566141"/>
              <a:gd name="connsiteY731" fmla="*/ 1434795 h 1948542"/>
              <a:gd name="connsiteX732" fmla="*/ 195756 w 1566141"/>
              <a:gd name="connsiteY732" fmla="*/ 1384728 h 1948542"/>
              <a:gd name="connsiteX733" fmla="*/ 293635 w 1566141"/>
              <a:gd name="connsiteY733" fmla="*/ 1384728 h 1948542"/>
              <a:gd name="connsiteX734" fmla="*/ 244696 w 1566141"/>
              <a:gd name="connsiteY734" fmla="*/ 1335789 h 1948542"/>
              <a:gd name="connsiteX735" fmla="*/ 195756 w 1566141"/>
              <a:gd name="connsiteY735" fmla="*/ 1384728 h 1948542"/>
              <a:gd name="connsiteX736" fmla="*/ 146817 w 1566141"/>
              <a:gd name="connsiteY736" fmla="*/ 1434795 h 1948542"/>
              <a:gd name="connsiteX737" fmla="*/ 195756 w 1566141"/>
              <a:gd name="connsiteY737" fmla="*/ 1385856 h 1948542"/>
              <a:gd name="connsiteX738" fmla="*/ 97878 w 1566141"/>
              <a:gd name="connsiteY738" fmla="*/ 1385856 h 1948542"/>
              <a:gd name="connsiteX739" fmla="*/ 146817 w 1566141"/>
              <a:gd name="connsiteY739" fmla="*/ 1434795 h 1948542"/>
              <a:gd name="connsiteX740" fmla="*/ 0 w 1566141"/>
              <a:gd name="connsiteY740" fmla="*/ 1384728 h 1948542"/>
              <a:gd name="connsiteX741" fmla="*/ 97878 w 1566141"/>
              <a:gd name="connsiteY741" fmla="*/ 1384728 h 1948542"/>
              <a:gd name="connsiteX742" fmla="*/ 48939 w 1566141"/>
              <a:gd name="connsiteY742" fmla="*/ 1335789 h 1948542"/>
              <a:gd name="connsiteX743" fmla="*/ 0 w 1566141"/>
              <a:gd name="connsiteY743" fmla="*/ 1384728 h 1948542"/>
              <a:gd name="connsiteX744" fmla="*/ 342574 w 1566141"/>
              <a:gd name="connsiteY744" fmla="*/ 1332046 h 1948542"/>
              <a:gd name="connsiteX745" fmla="*/ 391513 w 1566141"/>
              <a:gd name="connsiteY745" fmla="*/ 1283107 h 1948542"/>
              <a:gd name="connsiteX746" fmla="*/ 293635 w 1566141"/>
              <a:gd name="connsiteY746" fmla="*/ 1283107 h 1948542"/>
              <a:gd name="connsiteX747" fmla="*/ 342574 w 1566141"/>
              <a:gd name="connsiteY747" fmla="*/ 1332046 h 1948542"/>
              <a:gd name="connsiteX748" fmla="*/ 195756 w 1566141"/>
              <a:gd name="connsiteY748" fmla="*/ 1281934 h 1948542"/>
              <a:gd name="connsiteX749" fmla="*/ 293635 w 1566141"/>
              <a:gd name="connsiteY749" fmla="*/ 1281934 h 1948542"/>
              <a:gd name="connsiteX750" fmla="*/ 244696 w 1566141"/>
              <a:gd name="connsiteY750" fmla="*/ 1232995 h 1948542"/>
              <a:gd name="connsiteX751" fmla="*/ 195756 w 1566141"/>
              <a:gd name="connsiteY751" fmla="*/ 1281934 h 1948542"/>
              <a:gd name="connsiteX752" fmla="*/ 146817 w 1566141"/>
              <a:gd name="connsiteY752" fmla="*/ 1332046 h 1948542"/>
              <a:gd name="connsiteX753" fmla="*/ 195756 w 1566141"/>
              <a:gd name="connsiteY753" fmla="*/ 1283107 h 1948542"/>
              <a:gd name="connsiteX754" fmla="*/ 97878 w 1566141"/>
              <a:gd name="connsiteY754" fmla="*/ 1283107 h 1948542"/>
              <a:gd name="connsiteX755" fmla="*/ 146817 w 1566141"/>
              <a:gd name="connsiteY755" fmla="*/ 1332046 h 1948542"/>
              <a:gd name="connsiteX756" fmla="*/ 0 w 1566141"/>
              <a:gd name="connsiteY756" fmla="*/ 1281934 h 1948542"/>
              <a:gd name="connsiteX757" fmla="*/ 97878 w 1566141"/>
              <a:gd name="connsiteY757" fmla="*/ 1281934 h 1948542"/>
              <a:gd name="connsiteX758" fmla="*/ 48939 w 1566141"/>
              <a:gd name="connsiteY758" fmla="*/ 1232995 h 1948542"/>
              <a:gd name="connsiteX759" fmla="*/ 0 w 1566141"/>
              <a:gd name="connsiteY759" fmla="*/ 1281934 h 1948542"/>
              <a:gd name="connsiteX760" fmla="*/ 342574 w 1566141"/>
              <a:gd name="connsiteY760" fmla="*/ 1229296 h 1948542"/>
              <a:gd name="connsiteX761" fmla="*/ 391513 w 1566141"/>
              <a:gd name="connsiteY761" fmla="*/ 1180357 h 1948542"/>
              <a:gd name="connsiteX762" fmla="*/ 293635 w 1566141"/>
              <a:gd name="connsiteY762" fmla="*/ 1180357 h 1948542"/>
              <a:gd name="connsiteX763" fmla="*/ 342574 w 1566141"/>
              <a:gd name="connsiteY763" fmla="*/ 1229296 h 1948542"/>
              <a:gd name="connsiteX764" fmla="*/ 195756 w 1566141"/>
              <a:gd name="connsiteY764" fmla="*/ 1179184 h 1948542"/>
              <a:gd name="connsiteX765" fmla="*/ 293635 w 1566141"/>
              <a:gd name="connsiteY765" fmla="*/ 1179184 h 1948542"/>
              <a:gd name="connsiteX766" fmla="*/ 244696 w 1566141"/>
              <a:gd name="connsiteY766" fmla="*/ 1130245 h 1948542"/>
              <a:gd name="connsiteX767" fmla="*/ 195756 w 1566141"/>
              <a:gd name="connsiteY767" fmla="*/ 1179184 h 1948542"/>
              <a:gd name="connsiteX768" fmla="*/ 146817 w 1566141"/>
              <a:gd name="connsiteY768" fmla="*/ 1229296 h 1948542"/>
              <a:gd name="connsiteX769" fmla="*/ 195756 w 1566141"/>
              <a:gd name="connsiteY769" fmla="*/ 1180357 h 1948542"/>
              <a:gd name="connsiteX770" fmla="*/ 97878 w 1566141"/>
              <a:gd name="connsiteY770" fmla="*/ 1180357 h 1948542"/>
              <a:gd name="connsiteX771" fmla="*/ 146817 w 1566141"/>
              <a:gd name="connsiteY771" fmla="*/ 1229296 h 1948542"/>
              <a:gd name="connsiteX772" fmla="*/ 0 w 1566141"/>
              <a:gd name="connsiteY772" fmla="*/ 1179184 h 1948542"/>
              <a:gd name="connsiteX773" fmla="*/ 97878 w 1566141"/>
              <a:gd name="connsiteY773" fmla="*/ 1179184 h 1948542"/>
              <a:gd name="connsiteX774" fmla="*/ 48939 w 1566141"/>
              <a:gd name="connsiteY774" fmla="*/ 1130245 h 1948542"/>
              <a:gd name="connsiteX775" fmla="*/ 0 w 1566141"/>
              <a:gd name="connsiteY775" fmla="*/ 1179184 h 1948542"/>
              <a:gd name="connsiteX776" fmla="*/ 342574 w 1566141"/>
              <a:gd name="connsiteY776" fmla="*/ 715548 h 1948542"/>
              <a:gd name="connsiteX777" fmla="*/ 391513 w 1566141"/>
              <a:gd name="connsiteY777" fmla="*/ 666609 h 1948542"/>
              <a:gd name="connsiteX778" fmla="*/ 293635 w 1566141"/>
              <a:gd name="connsiteY778" fmla="*/ 666609 h 1948542"/>
              <a:gd name="connsiteX779" fmla="*/ 342574 w 1566141"/>
              <a:gd name="connsiteY779" fmla="*/ 715548 h 1948542"/>
              <a:gd name="connsiteX780" fmla="*/ 195756 w 1566141"/>
              <a:gd name="connsiteY780" fmla="*/ 665436 h 1948542"/>
              <a:gd name="connsiteX781" fmla="*/ 293635 w 1566141"/>
              <a:gd name="connsiteY781" fmla="*/ 665436 h 1948542"/>
              <a:gd name="connsiteX782" fmla="*/ 244696 w 1566141"/>
              <a:gd name="connsiteY782" fmla="*/ 616497 h 1948542"/>
              <a:gd name="connsiteX783" fmla="*/ 195756 w 1566141"/>
              <a:gd name="connsiteY783" fmla="*/ 665436 h 1948542"/>
              <a:gd name="connsiteX784" fmla="*/ 146817 w 1566141"/>
              <a:gd name="connsiteY784" fmla="*/ 715548 h 1948542"/>
              <a:gd name="connsiteX785" fmla="*/ 195756 w 1566141"/>
              <a:gd name="connsiteY785" fmla="*/ 666609 h 1948542"/>
              <a:gd name="connsiteX786" fmla="*/ 97878 w 1566141"/>
              <a:gd name="connsiteY786" fmla="*/ 666609 h 1948542"/>
              <a:gd name="connsiteX787" fmla="*/ 146817 w 1566141"/>
              <a:gd name="connsiteY787" fmla="*/ 715548 h 1948542"/>
              <a:gd name="connsiteX788" fmla="*/ 0 w 1566141"/>
              <a:gd name="connsiteY788" fmla="*/ 665436 h 1948542"/>
              <a:gd name="connsiteX789" fmla="*/ 97878 w 1566141"/>
              <a:gd name="connsiteY789" fmla="*/ 665436 h 1948542"/>
              <a:gd name="connsiteX790" fmla="*/ 48939 w 1566141"/>
              <a:gd name="connsiteY790" fmla="*/ 616497 h 1948542"/>
              <a:gd name="connsiteX791" fmla="*/ 0 w 1566141"/>
              <a:gd name="connsiteY791" fmla="*/ 665436 h 1948542"/>
              <a:gd name="connsiteX792" fmla="*/ 342574 w 1566141"/>
              <a:gd name="connsiteY792" fmla="*/ 612799 h 1948542"/>
              <a:gd name="connsiteX793" fmla="*/ 391513 w 1566141"/>
              <a:gd name="connsiteY793" fmla="*/ 563860 h 1948542"/>
              <a:gd name="connsiteX794" fmla="*/ 293635 w 1566141"/>
              <a:gd name="connsiteY794" fmla="*/ 563860 h 1948542"/>
              <a:gd name="connsiteX795" fmla="*/ 342574 w 1566141"/>
              <a:gd name="connsiteY795" fmla="*/ 612799 h 1948542"/>
              <a:gd name="connsiteX796" fmla="*/ 195756 w 1566141"/>
              <a:gd name="connsiteY796" fmla="*/ 562687 h 1948542"/>
              <a:gd name="connsiteX797" fmla="*/ 293635 w 1566141"/>
              <a:gd name="connsiteY797" fmla="*/ 562687 h 1948542"/>
              <a:gd name="connsiteX798" fmla="*/ 244696 w 1566141"/>
              <a:gd name="connsiteY798" fmla="*/ 513748 h 1948542"/>
              <a:gd name="connsiteX799" fmla="*/ 195756 w 1566141"/>
              <a:gd name="connsiteY799" fmla="*/ 562687 h 1948542"/>
              <a:gd name="connsiteX800" fmla="*/ 146817 w 1566141"/>
              <a:gd name="connsiteY800" fmla="*/ 612799 h 1948542"/>
              <a:gd name="connsiteX801" fmla="*/ 195756 w 1566141"/>
              <a:gd name="connsiteY801" fmla="*/ 563860 h 1948542"/>
              <a:gd name="connsiteX802" fmla="*/ 97878 w 1566141"/>
              <a:gd name="connsiteY802" fmla="*/ 563860 h 1948542"/>
              <a:gd name="connsiteX803" fmla="*/ 146817 w 1566141"/>
              <a:gd name="connsiteY803" fmla="*/ 612799 h 1948542"/>
              <a:gd name="connsiteX804" fmla="*/ 0 w 1566141"/>
              <a:gd name="connsiteY804" fmla="*/ 562687 h 1948542"/>
              <a:gd name="connsiteX805" fmla="*/ 97878 w 1566141"/>
              <a:gd name="connsiteY805" fmla="*/ 562687 h 1948542"/>
              <a:gd name="connsiteX806" fmla="*/ 48939 w 1566141"/>
              <a:gd name="connsiteY806" fmla="*/ 513748 h 1948542"/>
              <a:gd name="connsiteX807" fmla="*/ 0 w 1566141"/>
              <a:gd name="connsiteY807" fmla="*/ 562687 h 1948542"/>
              <a:gd name="connsiteX808" fmla="*/ 342574 w 1566141"/>
              <a:gd name="connsiteY808" fmla="*/ 510049 h 1948542"/>
              <a:gd name="connsiteX809" fmla="*/ 391513 w 1566141"/>
              <a:gd name="connsiteY809" fmla="*/ 461110 h 1948542"/>
              <a:gd name="connsiteX810" fmla="*/ 293635 w 1566141"/>
              <a:gd name="connsiteY810" fmla="*/ 461110 h 1948542"/>
              <a:gd name="connsiteX811" fmla="*/ 342574 w 1566141"/>
              <a:gd name="connsiteY811" fmla="*/ 510049 h 1948542"/>
              <a:gd name="connsiteX812" fmla="*/ 195756 w 1566141"/>
              <a:gd name="connsiteY812" fmla="*/ 459937 h 1948542"/>
              <a:gd name="connsiteX813" fmla="*/ 293635 w 1566141"/>
              <a:gd name="connsiteY813" fmla="*/ 459937 h 1948542"/>
              <a:gd name="connsiteX814" fmla="*/ 244696 w 1566141"/>
              <a:gd name="connsiteY814" fmla="*/ 410998 h 1948542"/>
              <a:gd name="connsiteX815" fmla="*/ 195756 w 1566141"/>
              <a:gd name="connsiteY815" fmla="*/ 459937 h 1948542"/>
              <a:gd name="connsiteX816" fmla="*/ 146817 w 1566141"/>
              <a:gd name="connsiteY816" fmla="*/ 510049 h 1948542"/>
              <a:gd name="connsiteX817" fmla="*/ 195756 w 1566141"/>
              <a:gd name="connsiteY817" fmla="*/ 461110 h 1948542"/>
              <a:gd name="connsiteX818" fmla="*/ 97878 w 1566141"/>
              <a:gd name="connsiteY818" fmla="*/ 461110 h 1948542"/>
              <a:gd name="connsiteX819" fmla="*/ 146817 w 1566141"/>
              <a:gd name="connsiteY819" fmla="*/ 510049 h 1948542"/>
              <a:gd name="connsiteX820" fmla="*/ 0 w 1566141"/>
              <a:gd name="connsiteY820" fmla="*/ 459937 h 1948542"/>
              <a:gd name="connsiteX821" fmla="*/ 97878 w 1566141"/>
              <a:gd name="connsiteY821" fmla="*/ 459937 h 1948542"/>
              <a:gd name="connsiteX822" fmla="*/ 48939 w 1566141"/>
              <a:gd name="connsiteY822" fmla="*/ 410998 h 1948542"/>
              <a:gd name="connsiteX823" fmla="*/ 0 w 1566141"/>
              <a:gd name="connsiteY823" fmla="*/ 459937 h 1948542"/>
              <a:gd name="connsiteX824" fmla="*/ 342574 w 1566141"/>
              <a:gd name="connsiteY824" fmla="*/ 407254 h 1948542"/>
              <a:gd name="connsiteX825" fmla="*/ 391513 w 1566141"/>
              <a:gd name="connsiteY825" fmla="*/ 358315 h 1948542"/>
              <a:gd name="connsiteX826" fmla="*/ 293635 w 1566141"/>
              <a:gd name="connsiteY826" fmla="*/ 358315 h 1948542"/>
              <a:gd name="connsiteX827" fmla="*/ 342574 w 1566141"/>
              <a:gd name="connsiteY827" fmla="*/ 407254 h 1948542"/>
              <a:gd name="connsiteX828" fmla="*/ 195756 w 1566141"/>
              <a:gd name="connsiteY828" fmla="*/ 357188 h 1948542"/>
              <a:gd name="connsiteX829" fmla="*/ 293635 w 1566141"/>
              <a:gd name="connsiteY829" fmla="*/ 357188 h 1948542"/>
              <a:gd name="connsiteX830" fmla="*/ 244696 w 1566141"/>
              <a:gd name="connsiteY830" fmla="*/ 308249 h 1948542"/>
              <a:gd name="connsiteX831" fmla="*/ 195756 w 1566141"/>
              <a:gd name="connsiteY831" fmla="*/ 357188 h 1948542"/>
              <a:gd name="connsiteX832" fmla="*/ 146817 w 1566141"/>
              <a:gd name="connsiteY832" fmla="*/ 407254 h 1948542"/>
              <a:gd name="connsiteX833" fmla="*/ 195756 w 1566141"/>
              <a:gd name="connsiteY833" fmla="*/ 358315 h 1948542"/>
              <a:gd name="connsiteX834" fmla="*/ 97878 w 1566141"/>
              <a:gd name="connsiteY834" fmla="*/ 358315 h 1948542"/>
              <a:gd name="connsiteX835" fmla="*/ 146817 w 1566141"/>
              <a:gd name="connsiteY835" fmla="*/ 407254 h 1948542"/>
              <a:gd name="connsiteX836" fmla="*/ 0 w 1566141"/>
              <a:gd name="connsiteY836" fmla="*/ 357188 h 1948542"/>
              <a:gd name="connsiteX837" fmla="*/ 97878 w 1566141"/>
              <a:gd name="connsiteY837" fmla="*/ 357188 h 1948542"/>
              <a:gd name="connsiteX838" fmla="*/ 48939 w 1566141"/>
              <a:gd name="connsiteY838" fmla="*/ 308249 h 1948542"/>
              <a:gd name="connsiteX839" fmla="*/ 0 w 1566141"/>
              <a:gd name="connsiteY839" fmla="*/ 357188 h 1948542"/>
              <a:gd name="connsiteX840" fmla="*/ 342574 w 1566141"/>
              <a:gd name="connsiteY840" fmla="*/ 304505 h 1948542"/>
              <a:gd name="connsiteX841" fmla="*/ 391513 w 1566141"/>
              <a:gd name="connsiteY841" fmla="*/ 255566 h 1948542"/>
              <a:gd name="connsiteX842" fmla="*/ 293635 w 1566141"/>
              <a:gd name="connsiteY842" fmla="*/ 255566 h 1948542"/>
              <a:gd name="connsiteX843" fmla="*/ 342574 w 1566141"/>
              <a:gd name="connsiteY843" fmla="*/ 304505 h 1948542"/>
              <a:gd name="connsiteX844" fmla="*/ 195756 w 1566141"/>
              <a:gd name="connsiteY844" fmla="*/ 254438 h 1948542"/>
              <a:gd name="connsiteX845" fmla="*/ 293635 w 1566141"/>
              <a:gd name="connsiteY845" fmla="*/ 254438 h 1948542"/>
              <a:gd name="connsiteX846" fmla="*/ 244696 w 1566141"/>
              <a:gd name="connsiteY846" fmla="*/ 205499 h 1948542"/>
              <a:gd name="connsiteX847" fmla="*/ 195756 w 1566141"/>
              <a:gd name="connsiteY847" fmla="*/ 254438 h 1948542"/>
              <a:gd name="connsiteX848" fmla="*/ 146817 w 1566141"/>
              <a:gd name="connsiteY848" fmla="*/ 304505 h 1948542"/>
              <a:gd name="connsiteX849" fmla="*/ 195756 w 1566141"/>
              <a:gd name="connsiteY849" fmla="*/ 255566 h 1948542"/>
              <a:gd name="connsiteX850" fmla="*/ 97878 w 1566141"/>
              <a:gd name="connsiteY850" fmla="*/ 255566 h 1948542"/>
              <a:gd name="connsiteX851" fmla="*/ 146817 w 1566141"/>
              <a:gd name="connsiteY851" fmla="*/ 304505 h 1948542"/>
              <a:gd name="connsiteX852" fmla="*/ 0 w 1566141"/>
              <a:gd name="connsiteY852" fmla="*/ 254438 h 1948542"/>
              <a:gd name="connsiteX853" fmla="*/ 97878 w 1566141"/>
              <a:gd name="connsiteY853" fmla="*/ 254438 h 1948542"/>
              <a:gd name="connsiteX854" fmla="*/ 48939 w 1566141"/>
              <a:gd name="connsiteY854" fmla="*/ 205499 h 1948542"/>
              <a:gd name="connsiteX855" fmla="*/ 0 w 1566141"/>
              <a:gd name="connsiteY855" fmla="*/ 254438 h 1948542"/>
              <a:gd name="connsiteX856" fmla="*/ 342574 w 1566141"/>
              <a:gd name="connsiteY856" fmla="*/ 201755 h 1948542"/>
              <a:gd name="connsiteX857" fmla="*/ 391513 w 1566141"/>
              <a:gd name="connsiteY857" fmla="*/ 152816 h 1948542"/>
              <a:gd name="connsiteX858" fmla="*/ 293635 w 1566141"/>
              <a:gd name="connsiteY858" fmla="*/ 152816 h 1948542"/>
              <a:gd name="connsiteX859" fmla="*/ 342574 w 1566141"/>
              <a:gd name="connsiteY859" fmla="*/ 201755 h 1948542"/>
              <a:gd name="connsiteX860" fmla="*/ 195756 w 1566141"/>
              <a:gd name="connsiteY860" fmla="*/ 151689 h 1948542"/>
              <a:gd name="connsiteX861" fmla="*/ 293635 w 1566141"/>
              <a:gd name="connsiteY861" fmla="*/ 151689 h 1948542"/>
              <a:gd name="connsiteX862" fmla="*/ 244696 w 1566141"/>
              <a:gd name="connsiteY862" fmla="*/ 102750 h 1948542"/>
              <a:gd name="connsiteX863" fmla="*/ 195756 w 1566141"/>
              <a:gd name="connsiteY863" fmla="*/ 151689 h 1948542"/>
              <a:gd name="connsiteX864" fmla="*/ 146817 w 1566141"/>
              <a:gd name="connsiteY864" fmla="*/ 201755 h 1948542"/>
              <a:gd name="connsiteX865" fmla="*/ 195756 w 1566141"/>
              <a:gd name="connsiteY865" fmla="*/ 152816 h 1948542"/>
              <a:gd name="connsiteX866" fmla="*/ 97878 w 1566141"/>
              <a:gd name="connsiteY866" fmla="*/ 152816 h 1948542"/>
              <a:gd name="connsiteX867" fmla="*/ 146817 w 1566141"/>
              <a:gd name="connsiteY867" fmla="*/ 201755 h 1948542"/>
              <a:gd name="connsiteX868" fmla="*/ 0 w 1566141"/>
              <a:gd name="connsiteY868" fmla="*/ 151689 h 1948542"/>
              <a:gd name="connsiteX869" fmla="*/ 97878 w 1566141"/>
              <a:gd name="connsiteY869" fmla="*/ 151689 h 1948542"/>
              <a:gd name="connsiteX870" fmla="*/ 48939 w 1566141"/>
              <a:gd name="connsiteY870" fmla="*/ 102750 h 1948542"/>
              <a:gd name="connsiteX871" fmla="*/ 0 w 1566141"/>
              <a:gd name="connsiteY871" fmla="*/ 151689 h 1948542"/>
              <a:gd name="connsiteX872" fmla="*/ 342574 w 1566141"/>
              <a:gd name="connsiteY872" fmla="*/ 99006 h 1948542"/>
              <a:gd name="connsiteX873" fmla="*/ 391513 w 1566141"/>
              <a:gd name="connsiteY873" fmla="*/ 50067 h 1948542"/>
              <a:gd name="connsiteX874" fmla="*/ 293635 w 1566141"/>
              <a:gd name="connsiteY874" fmla="*/ 50067 h 1948542"/>
              <a:gd name="connsiteX875" fmla="*/ 342574 w 1566141"/>
              <a:gd name="connsiteY875" fmla="*/ 99006 h 1948542"/>
              <a:gd name="connsiteX876" fmla="*/ 195756 w 1566141"/>
              <a:gd name="connsiteY876" fmla="*/ 48939 h 1948542"/>
              <a:gd name="connsiteX877" fmla="*/ 293635 w 1566141"/>
              <a:gd name="connsiteY877" fmla="*/ 48939 h 1948542"/>
              <a:gd name="connsiteX878" fmla="*/ 244696 w 1566141"/>
              <a:gd name="connsiteY878" fmla="*/ 0 h 1948542"/>
              <a:gd name="connsiteX879" fmla="*/ 195756 w 1566141"/>
              <a:gd name="connsiteY879" fmla="*/ 48939 h 1948542"/>
              <a:gd name="connsiteX880" fmla="*/ 146817 w 1566141"/>
              <a:gd name="connsiteY880" fmla="*/ 99006 h 1948542"/>
              <a:gd name="connsiteX881" fmla="*/ 195756 w 1566141"/>
              <a:gd name="connsiteY881" fmla="*/ 50067 h 1948542"/>
              <a:gd name="connsiteX882" fmla="*/ 97878 w 1566141"/>
              <a:gd name="connsiteY882" fmla="*/ 50067 h 1948542"/>
              <a:gd name="connsiteX883" fmla="*/ 146817 w 1566141"/>
              <a:gd name="connsiteY883" fmla="*/ 99006 h 1948542"/>
              <a:gd name="connsiteX884" fmla="*/ 0 w 1566141"/>
              <a:gd name="connsiteY884" fmla="*/ 48939 h 1948542"/>
              <a:gd name="connsiteX885" fmla="*/ 97878 w 1566141"/>
              <a:gd name="connsiteY885" fmla="*/ 48939 h 1948542"/>
              <a:gd name="connsiteX886" fmla="*/ 48939 w 1566141"/>
              <a:gd name="connsiteY886" fmla="*/ 0 h 1948542"/>
              <a:gd name="connsiteX887" fmla="*/ 0 w 1566141"/>
              <a:gd name="connsiteY887" fmla="*/ 48939 h 194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Lst>
            <a:rect l="l" t="t" r="r" b="b"/>
            <a:pathLst>
              <a:path w="1566141" h="1948542">
                <a:moveTo>
                  <a:pt x="1468263" y="1077607"/>
                </a:moveTo>
                <a:lnTo>
                  <a:pt x="1566141" y="1077607"/>
                </a:lnTo>
                <a:cubicBezTo>
                  <a:pt x="1566141" y="1104625"/>
                  <a:pt x="1544220" y="1126547"/>
                  <a:pt x="1517202" y="1126547"/>
                </a:cubicBezTo>
                <a:cubicBezTo>
                  <a:pt x="1490184" y="1126547"/>
                  <a:pt x="1468263" y="1104625"/>
                  <a:pt x="1468263" y="1077607"/>
                </a:cubicBezTo>
                <a:close/>
                <a:moveTo>
                  <a:pt x="1370385" y="1076435"/>
                </a:moveTo>
                <a:lnTo>
                  <a:pt x="1468263" y="1076435"/>
                </a:lnTo>
                <a:cubicBezTo>
                  <a:pt x="1468263" y="1049417"/>
                  <a:pt x="1446342" y="1027495"/>
                  <a:pt x="1419324" y="1027495"/>
                </a:cubicBezTo>
                <a:cubicBezTo>
                  <a:pt x="1392306" y="1027495"/>
                  <a:pt x="1370385" y="1049417"/>
                  <a:pt x="1370385" y="1076435"/>
                </a:cubicBezTo>
                <a:close/>
                <a:moveTo>
                  <a:pt x="1321446" y="1126547"/>
                </a:moveTo>
                <a:cubicBezTo>
                  <a:pt x="1348464" y="1126547"/>
                  <a:pt x="1370385" y="1104625"/>
                  <a:pt x="1370385" y="1077607"/>
                </a:cubicBezTo>
                <a:lnTo>
                  <a:pt x="1272507" y="1077607"/>
                </a:lnTo>
                <a:cubicBezTo>
                  <a:pt x="1272507" y="1104625"/>
                  <a:pt x="1294383" y="1126547"/>
                  <a:pt x="1321446" y="1126547"/>
                </a:cubicBezTo>
                <a:close/>
                <a:moveTo>
                  <a:pt x="1174584" y="1076435"/>
                </a:moveTo>
                <a:lnTo>
                  <a:pt x="1272462" y="1076435"/>
                </a:lnTo>
                <a:cubicBezTo>
                  <a:pt x="1272462" y="1049417"/>
                  <a:pt x="1250541" y="1027495"/>
                  <a:pt x="1223523" y="1027495"/>
                </a:cubicBezTo>
                <a:cubicBezTo>
                  <a:pt x="1196505" y="1027495"/>
                  <a:pt x="1174584" y="1049417"/>
                  <a:pt x="1174584" y="1076435"/>
                </a:cubicBezTo>
                <a:close/>
                <a:moveTo>
                  <a:pt x="1517202" y="1023797"/>
                </a:moveTo>
                <a:cubicBezTo>
                  <a:pt x="1544220" y="1023797"/>
                  <a:pt x="1566141" y="1001876"/>
                  <a:pt x="1566141" y="974858"/>
                </a:cubicBezTo>
                <a:lnTo>
                  <a:pt x="1468263" y="974858"/>
                </a:lnTo>
                <a:cubicBezTo>
                  <a:pt x="1468263" y="1001876"/>
                  <a:pt x="1490184" y="1023797"/>
                  <a:pt x="1517202" y="1023797"/>
                </a:cubicBezTo>
                <a:close/>
                <a:moveTo>
                  <a:pt x="1370385" y="973685"/>
                </a:moveTo>
                <a:lnTo>
                  <a:pt x="1468263" y="973685"/>
                </a:lnTo>
                <a:cubicBezTo>
                  <a:pt x="1468263" y="946667"/>
                  <a:pt x="1446342" y="924746"/>
                  <a:pt x="1419324" y="924746"/>
                </a:cubicBezTo>
                <a:cubicBezTo>
                  <a:pt x="1392306" y="924746"/>
                  <a:pt x="1370385" y="946667"/>
                  <a:pt x="1370385" y="973685"/>
                </a:cubicBezTo>
                <a:close/>
                <a:moveTo>
                  <a:pt x="1321446" y="1023797"/>
                </a:moveTo>
                <a:cubicBezTo>
                  <a:pt x="1348464" y="1023797"/>
                  <a:pt x="1370385" y="1001876"/>
                  <a:pt x="1370385" y="974858"/>
                </a:cubicBezTo>
                <a:lnTo>
                  <a:pt x="1272507" y="974858"/>
                </a:lnTo>
                <a:cubicBezTo>
                  <a:pt x="1272507" y="1001876"/>
                  <a:pt x="1294383" y="1023797"/>
                  <a:pt x="1321446" y="1023797"/>
                </a:cubicBezTo>
                <a:close/>
                <a:moveTo>
                  <a:pt x="1174584" y="973685"/>
                </a:moveTo>
                <a:lnTo>
                  <a:pt x="1272462" y="973685"/>
                </a:lnTo>
                <a:cubicBezTo>
                  <a:pt x="1272462" y="946667"/>
                  <a:pt x="1250541" y="924746"/>
                  <a:pt x="1223523" y="924746"/>
                </a:cubicBezTo>
                <a:cubicBezTo>
                  <a:pt x="1196505" y="924746"/>
                  <a:pt x="1174584" y="946667"/>
                  <a:pt x="1174584" y="973685"/>
                </a:cubicBezTo>
                <a:close/>
                <a:moveTo>
                  <a:pt x="1517202" y="921047"/>
                </a:moveTo>
                <a:cubicBezTo>
                  <a:pt x="1544220" y="921047"/>
                  <a:pt x="1566141" y="899126"/>
                  <a:pt x="1566141" y="872108"/>
                </a:cubicBezTo>
                <a:lnTo>
                  <a:pt x="1468263" y="872108"/>
                </a:lnTo>
                <a:cubicBezTo>
                  <a:pt x="1468263" y="899126"/>
                  <a:pt x="1490184" y="921047"/>
                  <a:pt x="1517202" y="921047"/>
                </a:cubicBezTo>
                <a:close/>
                <a:moveTo>
                  <a:pt x="1370385" y="870936"/>
                </a:moveTo>
                <a:lnTo>
                  <a:pt x="1468263" y="870936"/>
                </a:lnTo>
                <a:cubicBezTo>
                  <a:pt x="1468263" y="843918"/>
                  <a:pt x="1446342" y="821996"/>
                  <a:pt x="1419324" y="821996"/>
                </a:cubicBezTo>
                <a:cubicBezTo>
                  <a:pt x="1392306" y="821996"/>
                  <a:pt x="1370385" y="843918"/>
                  <a:pt x="1370385" y="870936"/>
                </a:cubicBezTo>
                <a:close/>
                <a:moveTo>
                  <a:pt x="1321446" y="921047"/>
                </a:moveTo>
                <a:cubicBezTo>
                  <a:pt x="1348464" y="921047"/>
                  <a:pt x="1370385" y="899126"/>
                  <a:pt x="1370385" y="872108"/>
                </a:cubicBezTo>
                <a:lnTo>
                  <a:pt x="1272507" y="872108"/>
                </a:lnTo>
                <a:cubicBezTo>
                  <a:pt x="1272507" y="899126"/>
                  <a:pt x="1294383" y="921047"/>
                  <a:pt x="1321446" y="921047"/>
                </a:cubicBezTo>
                <a:close/>
                <a:moveTo>
                  <a:pt x="1174584" y="870936"/>
                </a:moveTo>
                <a:lnTo>
                  <a:pt x="1272462" y="870936"/>
                </a:lnTo>
                <a:cubicBezTo>
                  <a:pt x="1272462" y="843918"/>
                  <a:pt x="1250541" y="821996"/>
                  <a:pt x="1223523" y="821996"/>
                </a:cubicBezTo>
                <a:cubicBezTo>
                  <a:pt x="1196505" y="821996"/>
                  <a:pt x="1174584" y="843918"/>
                  <a:pt x="1174584" y="870936"/>
                </a:cubicBezTo>
                <a:close/>
                <a:moveTo>
                  <a:pt x="1517202" y="818298"/>
                </a:moveTo>
                <a:cubicBezTo>
                  <a:pt x="1544220" y="818298"/>
                  <a:pt x="1566141" y="796377"/>
                  <a:pt x="1566141" y="769359"/>
                </a:cubicBezTo>
                <a:lnTo>
                  <a:pt x="1468263" y="769359"/>
                </a:lnTo>
                <a:cubicBezTo>
                  <a:pt x="1468263" y="796377"/>
                  <a:pt x="1490184" y="818298"/>
                  <a:pt x="1517202" y="818298"/>
                </a:cubicBezTo>
                <a:close/>
                <a:moveTo>
                  <a:pt x="1370385" y="768186"/>
                </a:moveTo>
                <a:lnTo>
                  <a:pt x="1468263" y="768186"/>
                </a:lnTo>
                <a:cubicBezTo>
                  <a:pt x="1468263" y="741168"/>
                  <a:pt x="1446342" y="719247"/>
                  <a:pt x="1419324" y="719247"/>
                </a:cubicBezTo>
                <a:cubicBezTo>
                  <a:pt x="1392306" y="719247"/>
                  <a:pt x="1370385" y="741168"/>
                  <a:pt x="1370385" y="768186"/>
                </a:cubicBezTo>
                <a:close/>
                <a:moveTo>
                  <a:pt x="1321446" y="818298"/>
                </a:moveTo>
                <a:cubicBezTo>
                  <a:pt x="1348464" y="818298"/>
                  <a:pt x="1370385" y="796377"/>
                  <a:pt x="1370385" y="769359"/>
                </a:cubicBezTo>
                <a:lnTo>
                  <a:pt x="1272507" y="769359"/>
                </a:lnTo>
                <a:cubicBezTo>
                  <a:pt x="1272507" y="796377"/>
                  <a:pt x="1294383" y="818298"/>
                  <a:pt x="1321446" y="818298"/>
                </a:cubicBezTo>
                <a:close/>
                <a:moveTo>
                  <a:pt x="1174584" y="768186"/>
                </a:moveTo>
                <a:lnTo>
                  <a:pt x="1272462" y="768186"/>
                </a:lnTo>
                <a:cubicBezTo>
                  <a:pt x="1272462" y="741168"/>
                  <a:pt x="1250541" y="719247"/>
                  <a:pt x="1223523" y="719247"/>
                </a:cubicBezTo>
                <a:cubicBezTo>
                  <a:pt x="1196505" y="719247"/>
                  <a:pt x="1174584" y="741168"/>
                  <a:pt x="1174584" y="768186"/>
                </a:cubicBezTo>
                <a:close/>
                <a:moveTo>
                  <a:pt x="1517202" y="1948543"/>
                </a:moveTo>
                <a:cubicBezTo>
                  <a:pt x="1544220" y="1948543"/>
                  <a:pt x="1566141" y="1926622"/>
                  <a:pt x="1566141" y="1899604"/>
                </a:cubicBezTo>
                <a:lnTo>
                  <a:pt x="1468263" y="1899604"/>
                </a:lnTo>
                <a:cubicBezTo>
                  <a:pt x="1468263" y="1926622"/>
                  <a:pt x="1490184" y="1948543"/>
                  <a:pt x="1517202" y="1948543"/>
                </a:cubicBezTo>
                <a:close/>
                <a:moveTo>
                  <a:pt x="1370385" y="1898476"/>
                </a:moveTo>
                <a:lnTo>
                  <a:pt x="1468263" y="1898476"/>
                </a:lnTo>
                <a:cubicBezTo>
                  <a:pt x="1468263" y="1871458"/>
                  <a:pt x="1446342" y="1849537"/>
                  <a:pt x="1419324" y="1849537"/>
                </a:cubicBezTo>
                <a:cubicBezTo>
                  <a:pt x="1392306" y="1849537"/>
                  <a:pt x="1370385" y="1871413"/>
                  <a:pt x="1370385" y="1898476"/>
                </a:cubicBezTo>
                <a:close/>
                <a:moveTo>
                  <a:pt x="1321446" y="1948543"/>
                </a:moveTo>
                <a:cubicBezTo>
                  <a:pt x="1348464" y="1948543"/>
                  <a:pt x="1370385" y="1926622"/>
                  <a:pt x="1370385" y="1899604"/>
                </a:cubicBezTo>
                <a:lnTo>
                  <a:pt x="1272507" y="1899604"/>
                </a:lnTo>
                <a:cubicBezTo>
                  <a:pt x="1272507" y="1926622"/>
                  <a:pt x="1294383" y="1948543"/>
                  <a:pt x="1321446" y="1948543"/>
                </a:cubicBezTo>
                <a:close/>
                <a:moveTo>
                  <a:pt x="1174584" y="1898476"/>
                </a:moveTo>
                <a:lnTo>
                  <a:pt x="1272462" y="1898476"/>
                </a:lnTo>
                <a:cubicBezTo>
                  <a:pt x="1272462" y="1871458"/>
                  <a:pt x="1250541" y="1849537"/>
                  <a:pt x="1223523" y="1849537"/>
                </a:cubicBezTo>
                <a:cubicBezTo>
                  <a:pt x="1196505" y="1849537"/>
                  <a:pt x="1174584" y="1871413"/>
                  <a:pt x="1174584" y="1898476"/>
                </a:cubicBezTo>
                <a:close/>
                <a:moveTo>
                  <a:pt x="1517202" y="1845793"/>
                </a:moveTo>
                <a:cubicBezTo>
                  <a:pt x="1544220" y="1845793"/>
                  <a:pt x="1566141" y="1823872"/>
                  <a:pt x="1566141" y="1796854"/>
                </a:cubicBezTo>
                <a:lnTo>
                  <a:pt x="1468263" y="1796854"/>
                </a:lnTo>
                <a:cubicBezTo>
                  <a:pt x="1468263" y="1823872"/>
                  <a:pt x="1490184" y="1845793"/>
                  <a:pt x="1517202" y="1845793"/>
                </a:cubicBezTo>
                <a:close/>
                <a:moveTo>
                  <a:pt x="1370385" y="1795727"/>
                </a:moveTo>
                <a:lnTo>
                  <a:pt x="1468263" y="1795727"/>
                </a:lnTo>
                <a:cubicBezTo>
                  <a:pt x="1468263" y="1768709"/>
                  <a:pt x="1446342" y="1746787"/>
                  <a:pt x="1419324" y="1746787"/>
                </a:cubicBezTo>
                <a:cubicBezTo>
                  <a:pt x="1392306" y="1746787"/>
                  <a:pt x="1370385" y="1768664"/>
                  <a:pt x="1370385" y="1795727"/>
                </a:cubicBezTo>
                <a:close/>
                <a:moveTo>
                  <a:pt x="1321446" y="1845793"/>
                </a:moveTo>
                <a:cubicBezTo>
                  <a:pt x="1348464" y="1845793"/>
                  <a:pt x="1370385" y="1823872"/>
                  <a:pt x="1370385" y="1796854"/>
                </a:cubicBezTo>
                <a:lnTo>
                  <a:pt x="1272507" y="1796854"/>
                </a:lnTo>
                <a:cubicBezTo>
                  <a:pt x="1272507" y="1823872"/>
                  <a:pt x="1294383" y="1845793"/>
                  <a:pt x="1321446" y="1845793"/>
                </a:cubicBezTo>
                <a:close/>
                <a:moveTo>
                  <a:pt x="1174584" y="1795727"/>
                </a:moveTo>
                <a:lnTo>
                  <a:pt x="1272462" y="1795727"/>
                </a:lnTo>
                <a:cubicBezTo>
                  <a:pt x="1272462" y="1768709"/>
                  <a:pt x="1250541" y="1746787"/>
                  <a:pt x="1223523" y="1746787"/>
                </a:cubicBezTo>
                <a:cubicBezTo>
                  <a:pt x="1196505" y="1746787"/>
                  <a:pt x="1174584" y="1768664"/>
                  <a:pt x="1174584" y="1795727"/>
                </a:cubicBezTo>
                <a:close/>
                <a:moveTo>
                  <a:pt x="1517202" y="1743044"/>
                </a:moveTo>
                <a:cubicBezTo>
                  <a:pt x="1544220" y="1743044"/>
                  <a:pt x="1566141" y="1721123"/>
                  <a:pt x="1566141" y="1694105"/>
                </a:cubicBezTo>
                <a:lnTo>
                  <a:pt x="1468263" y="1694105"/>
                </a:lnTo>
                <a:cubicBezTo>
                  <a:pt x="1468263" y="1721123"/>
                  <a:pt x="1490184" y="1743044"/>
                  <a:pt x="1517202" y="1743044"/>
                </a:cubicBezTo>
                <a:close/>
                <a:moveTo>
                  <a:pt x="1370385" y="1692977"/>
                </a:moveTo>
                <a:lnTo>
                  <a:pt x="1468263" y="1692977"/>
                </a:lnTo>
                <a:cubicBezTo>
                  <a:pt x="1468263" y="1665959"/>
                  <a:pt x="1446342" y="1644038"/>
                  <a:pt x="1419324" y="1644038"/>
                </a:cubicBezTo>
                <a:cubicBezTo>
                  <a:pt x="1392306" y="1644038"/>
                  <a:pt x="1370385" y="1665914"/>
                  <a:pt x="1370385" y="1692977"/>
                </a:cubicBezTo>
                <a:close/>
                <a:moveTo>
                  <a:pt x="1321446" y="1743044"/>
                </a:moveTo>
                <a:cubicBezTo>
                  <a:pt x="1348464" y="1743044"/>
                  <a:pt x="1370385" y="1721123"/>
                  <a:pt x="1370385" y="1694105"/>
                </a:cubicBezTo>
                <a:lnTo>
                  <a:pt x="1272507" y="1694105"/>
                </a:lnTo>
                <a:cubicBezTo>
                  <a:pt x="1272507" y="1721123"/>
                  <a:pt x="1294383" y="1743044"/>
                  <a:pt x="1321446" y="1743044"/>
                </a:cubicBezTo>
                <a:close/>
                <a:moveTo>
                  <a:pt x="1174584" y="1692977"/>
                </a:moveTo>
                <a:lnTo>
                  <a:pt x="1272462" y="1692977"/>
                </a:lnTo>
                <a:cubicBezTo>
                  <a:pt x="1272462" y="1665959"/>
                  <a:pt x="1250541" y="1644038"/>
                  <a:pt x="1223523" y="1644038"/>
                </a:cubicBezTo>
                <a:cubicBezTo>
                  <a:pt x="1196505" y="1644038"/>
                  <a:pt x="1174584" y="1665914"/>
                  <a:pt x="1174584" y="1692977"/>
                </a:cubicBezTo>
                <a:close/>
                <a:moveTo>
                  <a:pt x="1517202" y="1640294"/>
                </a:moveTo>
                <a:cubicBezTo>
                  <a:pt x="1544220" y="1640294"/>
                  <a:pt x="1566141" y="1618373"/>
                  <a:pt x="1566141" y="1591355"/>
                </a:cubicBezTo>
                <a:lnTo>
                  <a:pt x="1468263" y="1591355"/>
                </a:lnTo>
                <a:cubicBezTo>
                  <a:pt x="1468263" y="1618373"/>
                  <a:pt x="1490184" y="1640294"/>
                  <a:pt x="1517202" y="1640294"/>
                </a:cubicBezTo>
                <a:close/>
                <a:moveTo>
                  <a:pt x="1370385" y="1590228"/>
                </a:moveTo>
                <a:lnTo>
                  <a:pt x="1468263" y="1590228"/>
                </a:lnTo>
                <a:cubicBezTo>
                  <a:pt x="1468263" y="1563210"/>
                  <a:pt x="1446342" y="1541288"/>
                  <a:pt x="1419324" y="1541288"/>
                </a:cubicBezTo>
                <a:cubicBezTo>
                  <a:pt x="1392306" y="1541288"/>
                  <a:pt x="1370385" y="1563164"/>
                  <a:pt x="1370385" y="1590228"/>
                </a:cubicBezTo>
                <a:close/>
                <a:moveTo>
                  <a:pt x="1321446" y="1640294"/>
                </a:moveTo>
                <a:cubicBezTo>
                  <a:pt x="1348464" y="1640294"/>
                  <a:pt x="1370385" y="1618373"/>
                  <a:pt x="1370385" y="1591355"/>
                </a:cubicBezTo>
                <a:lnTo>
                  <a:pt x="1272507" y="1591355"/>
                </a:lnTo>
                <a:cubicBezTo>
                  <a:pt x="1272507" y="1618373"/>
                  <a:pt x="1294383" y="1640294"/>
                  <a:pt x="1321446" y="1640294"/>
                </a:cubicBezTo>
                <a:close/>
                <a:moveTo>
                  <a:pt x="1174584" y="1590228"/>
                </a:moveTo>
                <a:lnTo>
                  <a:pt x="1272462" y="1590228"/>
                </a:lnTo>
                <a:cubicBezTo>
                  <a:pt x="1272462" y="1563210"/>
                  <a:pt x="1250541" y="1541288"/>
                  <a:pt x="1223523" y="1541288"/>
                </a:cubicBezTo>
                <a:cubicBezTo>
                  <a:pt x="1196505" y="1541288"/>
                  <a:pt x="1174584" y="1563164"/>
                  <a:pt x="1174584" y="1590228"/>
                </a:cubicBezTo>
                <a:close/>
                <a:moveTo>
                  <a:pt x="1517202" y="1537545"/>
                </a:moveTo>
                <a:cubicBezTo>
                  <a:pt x="1544220" y="1537545"/>
                  <a:pt x="1566141" y="1515624"/>
                  <a:pt x="1566141" y="1488606"/>
                </a:cubicBezTo>
                <a:lnTo>
                  <a:pt x="1468263" y="1488606"/>
                </a:lnTo>
                <a:cubicBezTo>
                  <a:pt x="1468263" y="1515624"/>
                  <a:pt x="1490184" y="1537545"/>
                  <a:pt x="1517202" y="1537545"/>
                </a:cubicBezTo>
                <a:close/>
                <a:moveTo>
                  <a:pt x="1370385" y="1487478"/>
                </a:moveTo>
                <a:lnTo>
                  <a:pt x="1468263" y="1487478"/>
                </a:lnTo>
                <a:cubicBezTo>
                  <a:pt x="1468263" y="1460460"/>
                  <a:pt x="1446342" y="1438539"/>
                  <a:pt x="1419324" y="1438539"/>
                </a:cubicBezTo>
                <a:cubicBezTo>
                  <a:pt x="1392306" y="1438539"/>
                  <a:pt x="1370385" y="1460415"/>
                  <a:pt x="1370385" y="1487478"/>
                </a:cubicBezTo>
                <a:close/>
                <a:moveTo>
                  <a:pt x="1321446" y="1537545"/>
                </a:moveTo>
                <a:cubicBezTo>
                  <a:pt x="1348464" y="1537545"/>
                  <a:pt x="1370385" y="1515624"/>
                  <a:pt x="1370385" y="1488606"/>
                </a:cubicBezTo>
                <a:lnTo>
                  <a:pt x="1272507" y="1488606"/>
                </a:lnTo>
                <a:cubicBezTo>
                  <a:pt x="1272507" y="1515624"/>
                  <a:pt x="1294383" y="1537545"/>
                  <a:pt x="1321446" y="1537545"/>
                </a:cubicBezTo>
                <a:close/>
                <a:moveTo>
                  <a:pt x="1174584" y="1487478"/>
                </a:moveTo>
                <a:lnTo>
                  <a:pt x="1272462" y="1487478"/>
                </a:lnTo>
                <a:cubicBezTo>
                  <a:pt x="1272462" y="1460460"/>
                  <a:pt x="1250541" y="1438539"/>
                  <a:pt x="1223523" y="1438539"/>
                </a:cubicBezTo>
                <a:cubicBezTo>
                  <a:pt x="1196505" y="1438539"/>
                  <a:pt x="1174584" y="1460415"/>
                  <a:pt x="1174584" y="1487478"/>
                </a:cubicBezTo>
                <a:close/>
                <a:moveTo>
                  <a:pt x="1517202" y="1434795"/>
                </a:moveTo>
                <a:cubicBezTo>
                  <a:pt x="1544220" y="1434795"/>
                  <a:pt x="1566141" y="1412874"/>
                  <a:pt x="1566141" y="1385856"/>
                </a:cubicBezTo>
                <a:lnTo>
                  <a:pt x="1468263" y="1385856"/>
                </a:lnTo>
                <a:cubicBezTo>
                  <a:pt x="1468263" y="1412874"/>
                  <a:pt x="1490184" y="1434795"/>
                  <a:pt x="1517202" y="1434795"/>
                </a:cubicBezTo>
                <a:close/>
                <a:moveTo>
                  <a:pt x="1370385" y="1384728"/>
                </a:moveTo>
                <a:lnTo>
                  <a:pt x="1468263" y="1384728"/>
                </a:lnTo>
                <a:cubicBezTo>
                  <a:pt x="1468263" y="1357710"/>
                  <a:pt x="1446342" y="1335789"/>
                  <a:pt x="1419324" y="1335789"/>
                </a:cubicBezTo>
                <a:cubicBezTo>
                  <a:pt x="1392306" y="1335789"/>
                  <a:pt x="1370385" y="1357665"/>
                  <a:pt x="1370385" y="1384728"/>
                </a:cubicBezTo>
                <a:close/>
                <a:moveTo>
                  <a:pt x="1321446" y="1434795"/>
                </a:moveTo>
                <a:cubicBezTo>
                  <a:pt x="1348464" y="1434795"/>
                  <a:pt x="1370385" y="1412874"/>
                  <a:pt x="1370385" y="1385856"/>
                </a:cubicBezTo>
                <a:lnTo>
                  <a:pt x="1272507" y="1385856"/>
                </a:lnTo>
                <a:cubicBezTo>
                  <a:pt x="1272507" y="1412874"/>
                  <a:pt x="1294383" y="1434795"/>
                  <a:pt x="1321446" y="1434795"/>
                </a:cubicBezTo>
                <a:close/>
                <a:moveTo>
                  <a:pt x="1174584" y="1384728"/>
                </a:moveTo>
                <a:lnTo>
                  <a:pt x="1272462" y="1384728"/>
                </a:lnTo>
                <a:cubicBezTo>
                  <a:pt x="1272462" y="1357710"/>
                  <a:pt x="1250541" y="1335789"/>
                  <a:pt x="1223523" y="1335789"/>
                </a:cubicBezTo>
                <a:cubicBezTo>
                  <a:pt x="1196505" y="1335789"/>
                  <a:pt x="1174584" y="1357665"/>
                  <a:pt x="1174584" y="1384728"/>
                </a:cubicBezTo>
                <a:close/>
                <a:moveTo>
                  <a:pt x="1517202" y="1332046"/>
                </a:moveTo>
                <a:cubicBezTo>
                  <a:pt x="1544220" y="1332046"/>
                  <a:pt x="1566141" y="1310124"/>
                  <a:pt x="1566141" y="1283107"/>
                </a:cubicBezTo>
                <a:lnTo>
                  <a:pt x="1468263" y="1283107"/>
                </a:lnTo>
                <a:cubicBezTo>
                  <a:pt x="1468263" y="1310124"/>
                  <a:pt x="1490184" y="1332046"/>
                  <a:pt x="1517202" y="1332046"/>
                </a:cubicBezTo>
                <a:close/>
                <a:moveTo>
                  <a:pt x="1370385" y="1281934"/>
                </a:moveTo>
                <a:lnTo>
                  <a:pt x="1468263" y="1281934"/>
                </a:lnTo>
                <a:cubicBezTo>
                  <a:pt x="1468263" y="1254916"/>
                  <a:pt x="1446342" y="1232995"/>
                  <a:pt x="1419324" y="1232995"/>
                </a:cubicBezTo>
                <a:cubicBezTo>
                  <a:pt x="1392306" y="1232995"/>
                  <a:pt x="1370385" y="1254916"/>
                  <a:pt x="1370385" y="1281934"/>
                </a:cubicBezTo>
                <a:close/>
                <a:moveTo>
                  <a:pt x="1321446" y="1332046"/>
                </a:moveTo>
                <a:cubicBezTo>
                  <a:pt x="1348464" y="1332046"/>
                  <a:pt x="1370385" y="1310124"/>
                  <a:pt x="1370385" y="1283107"/>
                </a:cubicBezTo>
                <a:lnTo>
                  <a:pt x="1272507" y="1283107"/>
                </a:lnTo>
                <a:cubicBezTo>
                  <a:pt x="1272507" y="1310124"/>
                  <a:pt x="1294383" y="1332046"/>
                  <a:pt x="1321446" y="1332046"/>
                </a:cubicBezTo>
                <a:close/>
                <a:moveTo>
                  <a:pt x="1174584" y="1281934"/>
                </a:moveTo>
                <a:lnTo>
                  <a:pt x="1272462" y="1281934"/>
                </a:lnTo>
                <a:cubicBezTo>
                  <a:pt x="1272462" y="1254916"/>
                  <a:pt x="1250541" y="1232995"/>
                  <a:pt x="1223523" y="1232995"/>
                </a:cubicBezTo>
                <a:cubicBezTo>
                  <a:pt x="1196505" y="1232995"/>
                  <a:pt x="1174584" y="1254916"/>
                  <a:pt x="1174584" y="1281934"/>
                </a:cubicBezTo>
                <a:close/>
                <a:moveTo>
                  <a:pt x="1517202" y="1229296"/>
                </a:moveTo>
                <a:cubicBezTo>
                  <a:pt x="1544220" y="1229296"/>
                  <a:pt x="1566141" y="1207375"/>
                  <a:pt x="1566141" y="1180357"/>
                </a:cubicBezTo>
                <a:lnTo>
                  <a:pt x="1468263" y="1180357"/>
                </a:lnTo>
                <a:cubicBezTo>
                  <a:pt x="1468263" y="1207375"/>
                  <a:pt x="1490184" y="1229296"/>
                  <a:pt x="1517202" y="1229296"/>
                </a:cubicBezTo>
                <a:close/>
                <a:moveTo>
                  <a:pt x="1370385" y="1179184"/>
                </a:moveTo>
                <a:lnTo>
                  <a:pt x="1468263" y="1179184"/>
                </a:lnTo>
                <a:cubicBezTo>
                  <a:pt x="1468263" y="1152166"/>
                  <a:pt x="1446342" y="1130245"/>
                  <a:pt x="1419324" y="1130245"/>
                </a:cubicBezTo>
                <a:cubicBezTo>
                  <a:pt x="1392306" y="1130245"/>
                  <a:pt x="1370385" y="1152166"/>
                  <a:pt x="1370385" y="1179184"/>
                </a:cubicBezTo>
                <a:close/>
                <a:moveTo>
                  <a:pt x="1321446" y="1229296"/>
                </a:moveTo>
                <a:cubicBezTo>
                  <a:pt x="1348464" y="1229296"/>
                  <a:pt x="1370385" y="1207375"/>
                  <a:pt x="1370385" y="1180357"/>
                </a:cubicBezTo>
                <a:lnTo>
                  <a:pt x="1272507" y="1180357"/>
                </a:lnTo>
                <a:cubicBezTo>
                  <a:pt x="1272507" y="1207375"/>
                  <a:pt x="1294383" y="1229296"/>
                  <a:pt x="1321446" y="1229296"/>
                </a:cubicBezTo>
                <a:close/>
                <a:moveTo>
                  <a:pt x="1174584" y="1179184"/>
                </a:moveTo>
                <a:lnTo>
                  <a:pt x="1272462" y="1179184"/>
                </a:lnTo>
                <a:cubicBezTo>
                  <a:pt x="1272462" y="1152166"/>
                  <a:pt x="1250541" y="1130245"/>
                  <a:pt x="1223523" y="1130245"/>
                </a:cubicBezTo>
                <a:cubicBezTo>
                  <a:pt x="1196505" y="1130245"/>
                  <a:pt x="1174584" y="1152166"/>
                  <a:pt x="1174584" y="1179184"/>
                </a:cubicBezTo>
                <a:close/>
                <a:moveTo>
                  <a:pt x="1517202" y="715548"/>
                </a:moveTo>
                <a:cubicBezTo>
                  <a:pt x="1544220" y="715548"/>
                  <a:pt x="1566141" y="693627"/>
                  <a:pt x="1566141" y="666609"/>
                </a:cubicBezTo>
                <a:lnTo>
                  <a:pt x="1468263" y="666609"/>
                </a:lnTo>
                <a:cubicBezTo>
                  <a:pt x="1468263" y="693627"/>
                  <a:pt x="1490184" y="715548"/>
                  <a:pt x="1517202" y="715548"/>
                </a:cubicBezTo>
                <a:close/>
                <a:moveTo>
                  <a:pt x="1370385" y="665436"/>
                </a:moveTo>
                <a:lnTo>
                  <a:pt x="1468263" y="665436"/>
                </a:lnTo>
                <a:cubicBezTo>
                  <a:pt x="1468263" y="638418"/>
                  <a:pt x="1446342" y="616497"/>
                  <a:pt x="1419324" y="616497"/>
                </a:cubicBezTo>
                <a:cubicBezTo>
                  <a:pt x="1392306" y="616497"/>
                  <a:pt x="1370385" y="638418"/>
                  <a:pt x="1370385" y="665436"/>
                </a:cubicBezTo>
                <a:close/>
                <a:moveTo>
                  <a:pt x="1321446" y="715548"/>
                </a:moveTo>
                <a:cubicBezTo>
                  <a:pt x="1348464" y="715548"/>
                  <a:pt x="1370385" y="693627"/>
                  <a:pt x="1370385" y="666609"/>
                </a:cubicBezTo>
                <a:lnTo>
                  <a:pt x="1272507" y="666609"/>
                </a:lnTo>
                <a:cubicBezTo>
                  <a:pt x="1272507" y="693627"/>
                  <a:pt x="1294383" y="715548"/>
                  <a:pt x="1321446" y="715548"/>
                </a:cubicBezTo>
                <a:close/>
                <a:moveTo>
                  <a:pt x="1174584" y="665436"/>
                </a:moveTo>
                <a:lnTo>
                  <a:pt x="1272462" y="665436"/>
                </a:lnTo>
                <a:cubicBezTo>
                  <a:pt x="1272462" y="638418"/>
                  <a:pt x="1250541" y="616497"/>
                  <a:pt x="1223523" y="616497"/>
                </a:cubicBezTo>
                <a:cubicBezTo>
                  <a:pt x="1196505" y="616497"/>
                  <a:pt x="1174584" y="638418"/>
                  <a:pt x="1174584" y="665436"/>
                </a:cubicBezTo>
                <a:close/>
                <a:moveTo>
                  <a:pt x="1517202" y="612799"/>
                </a:moveTo>
                <a:cubicBezTo>
                  <a:pt x="1544220" y="612799"/>
                  <a:pt x="1566141" y="590878"/>
                  <a:pt x="1566141" y="563860"/>
                </a:cubicBezTo>
                <a:lnTo>
                  <a:pt x="1468263" y="563860"/>
                </a:lnTo>
                <a:cubicBezTo>
                  <a:pt x="1468263" y="590878"/>
                  <a:pt x="1490184" y="612799"/>
                  <a:pt x="1517202" y="612799"/>
                </a:cubicBezTo>
                <a:close/>
                <a:moveTo>
                  <a:pt x="1370385" y="562687"/>
                </a:moveTo>
                <a:lnTo>
                  <a:pt x="1468263" y="562687"/>
                </a:lnTo>
                <a:cubicBezTo>
                  <a:pt x="1468263" y="535669"/>
                  <a:pt x="1446342" y="513748"/>
                  <a:pt x="1419324" y="513748"/>
                </a:cubicBezTo>
                <a:cubicBezTo>
                  <a:pt x="1392306" y="513748"/>
                  <a:pt x="1370385" y="535669"/>
                  <a:pt x="1370385" y="562687"/>
                </a:cubicBezTo>
                <a:close/>
                <a:moveTo>
                  <a:pt x="1321446" y="612799"/>
                </a:moveTo>
                <a:cubicBezTo>
                  <a:pt x="1348464" y="612799"/>
                  <a:pt x="1370385" y="590878"/>
                  <a:pt x="1370385" y="563860"/>
                </a:cubicBezTo>
                <a:lnTo>
                  <a:pt x="1272507" y="563860"/>
                </a:lnTo>
                <a:cubicBezTo>
                  <a:pt x="1272507" y="590878"/>
                  <a:pt x="1294383" y="612799"/>
                  <a:pt x="1321446" y="612799"/>
                </a:cubicBezTo>
                <a:close/>
                <a:moveTo>
                  <a:pt x="1174584" y="562687"/>
                </a:moveTo>
                <a:lnTo>
                  <a:pt x="1272462" y="562687"/>
                </a:lnTo>
                <a:cubicBezTo>
                  <a:pt x="1272462" y="535669"/>
                  <a:pt x="1250541" y="513748"/>
                  <a:pt x="1223523" y="513748"/>
                </a:cubicBezTo>
                <a:cubicBezTo>
                  <a:pt x="1196505" y="513748"/>
                  <a:pt x="1174584" y="535669"/>
                  <a:pt x="1174584" y="562687"/>
                </a:cubicBezTo>
                <a:close/>
                <a:moveTo>
                  <a:pt x="1517202" y="510049"/>
                </a:moveTo>
                <a:cubicBezTo>
                  <a:pt x="1544220" y="510049"/>
                  <a:pt x="1566141" y="488128"/>
                  <a:pt x="1566141" y="461110"/>
                </a:cubicBezTo>
                <a:lnTo>
                  <a:pt x="1468263" y="461110"/>
                </a:lnTo>
                <a:cubicBezTo>
                  <a:pt x="1468263" y="488128"/>
                  <a:pt x="1490184" y="510049"/>
                  <a:pt x="1517202" y="510049"/>
                </a:cubicBezTo>
                <a:close/>
                <a:moveTo>
                  <a:pt x="1370385" y="459937"/>
                </a:moveTo>
                <a:lnTo>
                  <a:pt x="1468263" y="459937"/>
                </a:lnTo>
                <a:cubicBezTo>
                  <a:pt x="1468263" y="432919"/>
                  <a:pt x="1446342" y="410998"/>
                  <a:pt x="1419324" y="410998"/>
                </a:cubicBezTo>
                <a:cubicBezTo>
                  <a:pt x="1392306" y="410998"/>
                  <a:pt x="1370385" y="432919"/>
                  <a:pt x="1370385" y="459937"/>
                </a:cubicBezTo>
                <a:close/>
                <a:moveTo>
                  <a:pt x="1321446" y="510049"/>
                </a:moveTo>
                <a:cubicBezTo>
                  <a:pt x="1348464" y="510049"/>
                  <a:pt x="1370385" y="488128"/>
                  <a:pt x="1370385" y="461110"/>
                </a:cubicBezTo>
                <a:lnTo>
                  <a:pt x="1272507" y="461110"/>
                </a:lnTo>
                <a:cubicBezTo>
                  <a:pt x="1272507" y="488128"/>
                  <a:pt x="1294383" y="510049"/>
                  <a:pt x="1321446" y="510049"/>
                </a:cubicBezTo>
                <a:close/>
                <a:moveTo>
                  <a:pt x="1174584" y="459937"/>
                </a:moveTo>
                <a:lnTo>
                  <a:pt x="1272462" y="459937"/>
                </a:lnTo>
                <a:cubicBezTo>
                  <a:pt x="1272462" y="432919"/>
                  <a:pt x="1250541" y="410998"/>
                  <a:pt x="1223523" y="410998"/>
                </a:cubicBezTo>
                <a:cubicBezTo>
                  <a:pt x="1196505" y="410998"/>
                  <a:pt x="1174584" y="432919"/>
                  <a:pt x="1174584" y="459937"/>
                </a:cubicBezTo>
                <a:close/>
                <a:moveTo>
                  <a:pt x="1517202" y="407254"/>
                </a:moveTo>
                <a:cubicBezTo>
                  <a:pt x="1544220" y="407254"/>
                  <a:pt x="1566141" y="385333"/>
                  <a:pt x="1566141" y="358315"/>
                </a:cubicBezTo>
                <a:lnTo>
                  <a:pt x="1468263" y="358315"/>
                </a:lnTo>
                <a:cubicBezTo>
                  <a:pt x="1468263" y="385379"/>
                  <a:pt x="1490184" y="407254"/>
                  <a:pt x="1517202" y="407254"/>
                </a:cubicBezTo>
                <a:close/>
                <a:moveTo>
                  <a:pt x="1370385" y="357188"/>
                </a:moveTo>
                <a:lnTo>
                  <a:pt x="1468263" y="357188"/>
                </a:lnTo>
                <a:cubicBezTo>
                  <a:pt x="1468263" y="330170"/>
                  <a:pt x="1446342" y="308249"/>
                  <a:pt x="1419324" y="308249"/>
                </a:cubicBezTo>
                <a:cubicBezTo>
                  <a:pt x="1392306" y="308249"/>
                  <a:pt x="1370385" y="330170"/>
                  <a:pt x="1370385" y="357188"/>
                </a:cubicBezTo>
                <a:close/>
                <a:moveTo>
                  <a:pt x="1321446" y="407254"/>
                </a:moveTo>
                <a:cubicBezTo>
                  <a:pt x="1348464" y="407254"/>
                  <a:pt x="1370385" y="385333"/>
                  <a:pt x="1370385" y="358315"/>
                </a:cubicBezTo>
                <a:lnTo>
                  <a:pt x="1272507" y="358315"/>
                </a:lnTo>
                <a:cubicBezTo>
                  <a:pt x="1272507" y="385379"/>
                  <a:pt x="1294383" y="407254"/>
                  <a:pt x="1321446" y="407254"/>
                </a:cubicBezTo>
                <a:close/>
                <a:moveTo>
                  <a:pt x="1174584" y="357188"/>
                </a:moveTo>
                <a:lnTo>
                  <a:pt x="1272462" y="357188"/>
                </a:lnTo>
                <a:cubicBezTo>
                  <a:pt x="1272462" y="330170"/>
                  <a:pt x="1250541" y="308249"/>
                  <a:pt x="1223523" y="308249"/>
                </a:cubicBezTo>
                <a:cubicBezTo>
                  <a:pt x="1196505" y="308249"/>
                  <a:pt x="1174584" y="330170"/>
                  <a:pt x="1174584" y="357188"/>
                </a:cubicBezTo>
                <a:close/>
                <a:moveTo>
                  <a:pt x="1517202" y="304505"/>
                </a:moveTo>
                <a:cubicBezTo>
                  <a:pt x="1544220" y="304505"/>
                  <a:pt x="1566141" y="282584"/>
                  <a:pt x="1566141" y="255566"/>
                </a:cubicBezTo>
                <a:lnTo>
                  <a:pt x="1468263" y="255566"/>
                </a:lnTo>
                <a:cubicBezTo>
                  <a:pt x="1468263" y="282629"/>
                  <a:pt x="1490184" y="304505"/>
                  <a:pt x="1517202" y="304505"/>
                </a:cubicBezTo>
                <a:close/>
                <a:moveTo>
                  <a:pt x="1370385" y="254438"/>
                </a:moveTo>
                <a:lnTo>
                  <a:pt x="1468263" y="254438"/>
                </a:lnTo>
                <a:cubicBezTo>
                  <a:pt x="1468263" y="227420"/>
                  <a:pt x="1446342" y="205499"/>
                  <a:pt x="1419324" y="205499"/>
                </a:cubicBezTo>
                <a:cubicBezTo>
                  <a:pt x="1392306" y="205499"/>
                  <a:pt x="1370385" y="227420"/>
                  <a:pt x="1370385" y="254438"/>
                </a:cubicBezTo>
                <a:close/>
                <a:moveTo>
                  <a:pt x="1321446" y="304505"/>
                </a:moveTo>
                <a:cubicBezTo>
                  <a:pt x="1348464" y="304505"/>
                  <a:pt x="1370385" y="282584"/>
                  <a:pt x="1370385" y="255566"/>
                </a:cubicBezTo>
                <a:lnTo>
                  <a:pt x="1272507" y="255566"/>
                </a:lnTo>
                <a:cubicBezTo>
                  <a:pt x="1272507" y="282629"/>
                  <a:pt x="1294383" y="304505"/>
                  <a:pt x="1321446" y="304505"/>
                </a:cubicBezTo>
                <a:close/>
                <a:moveTo>
                  <a:pt x="1174584" y="254438"/>
                </a:moveTo>
                <a:lnTo>
                  <a:pt x="1272462" y="254438"/>
                </a:lnTo>
                <a:cubicBezTo>
                  <a:pt x="1272462" y="227420"/>
                  <a:pt x="1250541" y="205499"/>
                  <a:pt x="1223523" y="205499"/>
                </a:cubicBezTo>
                <a:cubicBezTo>
                  <a:pt x="1196505" y="205499"/>
                  <a:pt x="1174584" y="227420"/>
                  <a:pt x="1174584" y="254438"/>
                </a:cubicBezTo>
                <a:close/>
                <a:moveTo>
                  <a:pt x="1517202" y="201755"/>
                </a:moveTo>
                <a:cubicBezTo>
                  <a:pt x="1544220" y="201755"/>
                  <a:pt x="1566141" y="179834"/>
                  <a:pt x="1566141" y="152816"/>
                </a:cubicBezTo>
                <a:lnTo>
                  <a:pt x="1468263" y="152816"/>
                </a:lnTo>
                <a:cubicBezTo>
                  <a:pt x="1468263" y="179879"/>
                  <a:pt x="1490184" y="201755"/>
                  <a:pt x="1517202" y="201755"/>
                </a:cubicBezTo>
                <a:close/>
                <a:moveTo>
                  <a:pt x="1370385" y="151689"/>
                </a:moveTo>
                <a:lnTo>
                  <a:pt x="1468263" y="151689"/>
                </a:lnTo>
                <a:cubicBezTo>
                  <a:pt x="1468263" y="124671"/>
                  <a:pt x="1446342" y="102750"/>
                  <a:pt x="1419324" y="102750"/>
                </a:cubicBezTo>
                <a:cubicBezTo>
                  <a:pt x="1392306" y="102750"/>
                  <a:pt x="1370385" y="124671"/>
                  <a:pt x="1370385" y="151689"/>
                </a:cubicBezTo>
                <a:close/>
                <a:moveTo>
                  <a:pt x="1321446" y="201755"/>
                </a:moveTo>
                <a:cubicBezTo>
                  <a:pt x="1348464" y="201755"/>
                  <a:pt x="1370385" y="179834"/>
                  <a:pt x="1370385" y="152816"/>
                </a:cubicBezTo>
                <a:lnTo>
                  <a:pt x="1272507" y="152816"/>
                </a:lnTo>
                <a:cubicBezTo>
                  <a:pt x="1272507" y="179879"/>
                  <a:pt x="1294383" y="201755"/>
                  <a:pt x="1321446" y="201755"/>
                </a:cubicBezTo>
                <a:close/>
                <a:moveTo>
                  <a:pt x="1174584" y="151689"/>
                </a:moveTo>
                <a:lnTo>
                  <a:pt x="1272462" y="151689"/>
                </a:lnTo>
                <a:cubicBezTo>
                  <a:pt x="1272462" y="124671"/>
                  <a:pt x="1250541" y="102750"/>
                  <a:pt x="1223523" y="102750"/>
                </a:cubicBezTo>
                <a:cubicBezTo>
                  <a:pt x="1196505" y="102750"/>
                  <a:pt x="1174584" y="124671"/>
                  <a:pt x="1174584" y="151689"/>
                </a:cubicBezTo>
                <a:close/>
                <a:moveTo>
                  <a:pt x="1517202" y="99006"/>
                </a:moveTo>
                <a:cubicBezTo>
                  <a:pt x="1544220" y="99006"/>
                  <a:pt x="1566141" y="77085"/>
                  <a:pt x="1566141" y="50067"/>
                </a:cubicBezTo>
                <a:lnTo>
                  <a:pt x="1468263" y="50067"/>
                </a:lnTo>
                <a:cubicBezTo>
                  <a:pt x="1468263" y="77130"/>
                  <a:pt x="1490184" y="99006"/>
                  <a:pt x="1517202" y="99006"/>
                </a:cubicBezTo>
                <a:close/>
                <a:moveTo>
                  <a:pt x="1370385" y="48939"/>
                </a:moveTo>
                <a:lnTo>
                  <a:pt x="1468263" y="48939"/>
                </a:lnTo>
                <a:cubicBezTo>
                  <a:pt x="1468263" y="21921"/>
                  <a:pt x="1446342" y="0"/>
                  <a:pt x="1419324" y="0"/>
                </a:cubicBezTo>
                <a:cubicBezTo>
                  <a:pt x="1392306" y="0"/>
                  <a:pt x="1370385" y="21921"/>
                  <a:pt x="1370385" y="48939"/>
                </a:cubicBezTo>
                <a:close/>
                <a:moveTo>
                  <a:pt x="1321446" y="99006"/>
                </a:moveTo>
                <a:cubicBezTo>
                  <a:pt x="1348464" y="99006"/>
                  <a:pt x="1370385" y="77085"/>
                  <a:pt x="1370385" y="50067"/>
                </a:cubicBezTo>
                <a:lnTo>
                  <a:pt x="1272507" y="50067"/>
                </a:lnTo>
                <a:cubicBezTo>
                  <a:pt x="1272507" y="77130"/>
                  <a:pt x="1294383" y="99006"/>
                  <a:pt x="1321446" y="99006"/>
                </a:cubicBezTo>
                <a:close/>
                <a:moveTo>
                  <a:pt x="1174584" y="48939"/>
                </a:moveTo>
                <a:lnTo>
                  <a:pt x="1272462" y="48939"/>
                </a:lnTo>
                <a:cubicBezTo>
                  <a:pt x="1272462" y="21921"/>
                  <a:pt x="1250541" y="0"/>
                  <a:pt x="1223523" y="0"/>
                </a:cubicBezTo>
                <a:cubicBezTo>
                  <a:pt x="1196505" y="0"/>
                  <a:pt x="1174584" y="21921"/>
                  <a:pt x="1174584" y="48939"/>
                </a:cubicBezTo>
                <a:close/>
                <a:moveTo>
                  <a:pt x="1125645" y="1126547"/>
                </a:moveTo>
                <a:cubicBezTo>
                  <a:pt x="1152662" y="1126547"/>
                  <a:pt x="1174584" y="1104625"/>
                  <a:pt x="1174584" y="1077607"/>
                </a:cubicBezTo>
                <a:lnTo>
                  <a:pt x="1076705" y="1077607"/>
                </a:lnTo>
                <a:cubicBezTo>
                  <a:pt x="1076705" y="1104625"/>
                  <a:pt x="1098626" y="1126547"/>
                  <a:pt x="1125645" y="1126547"/>
                </a:cubicBezTo>
                <a:close/>
                <a:moveTo>
                  <a:pt x="978827" y="1076435"/>
                </a:moveTo>
                <a:lnTo>
                  <a:pt x="1076705" y="1076435"/>
                </a:lnTo>
                <a:cubicBezTo>
                  <a:pt x="1076705" y="1049417"/>
                  <a:pt x="1054784" y="1027495"/>
                  <a:pt x="1027766" y="1027495"/>
                </a:cubicBezTo>
                <a:cubicBezTo>
                  <a:pt x="1000748" y="1027495"/>
                  <a:pt x="978827" y="1049417"/>
                  <a:pt x="978827" y="1076435"/>
                </a:cubicBezTo>
                <a:close/>
                <a:moveTo>
                  <a:pt x="929888" y="1126547"/>
                </a:moveTo>
                <a:cubicBezTo>
                  <a:pt x="956906" y="1126547"/>
                  <a:pt x="978827" y="1104625"/>
                  <a:pt x="978827" y="1077607"/>
                </a:cubicBezTo>
                <a:lnTo>
                  <a:pt x="880949" y="1077607"/>
                </a:lnTo>
                <a:cubicBezTo>
                  <a:pt x="880949" y="1104625"/>
                  <a:pt x="902870" y="1126547"/>
                  <a:pt x="929888" y="1126547"/>
                </a:cubicBezTo>
                <a:close/>
                <a:moveTo>
                  <a:pt x="783071" y="1076435"/>
                </a:moveTo>
                <a:lnTo>
                  <a:pt x="880949" y="1076435"/>
                </a:lnTo>
                <a:cubicBezTo>
                  <a:pt x="880949" y="1049417"/>
                  <a:pt x="859028" y="1027495"/>
                  <a:pt x="832010" y="1027495"/>
                </a:cubicBezTo>
                <a:cubicBezTo>
                  <a:pt x="804992" y="1027495"/>
                  <a:pt x="783071" y="1049417"/>
                  <a:pt x="783071" y="1076435"/>
                </a:cubicBezTo>
                <a:close/>
                <a:moveTo>
                  <a:pt x="1125645" y="1023797"/>
                </a:moveTo>
                <a:cubicBezTo>
                  <a:pt x="1152662" y="1023797"/>
                  <a:pt x="1174584" y="1001876"/>
                  <a:pt x="1174584" y="974858"/>
                </a:cubicBezTo>
                <a:lnTo>
                  <a:pt x="1076705" y="974858"/>
                </a:lnTo>
                <a:cubicBezTo>
                  <a:pt x="1076705" y="1001876"/>
                  <a:pt x="1098626" y="1023797"/>
                  <a:pt x="1125645" y="1023797"/>
                </a:cubicBezTo>
                <a:close/>
                <a:moveTo>
                  <a:pt x="978827" y="973685"/>
                </a:moveTo>
                <a:lnTo>
                  <a:pt x="1076705" y="973685"/>
                </a:lnTo>
                <a:cubicBezTo>
                  <a:pt x="1076705" y="946667"/>
                  <a:pt x="1054784" y="924746"/>
                  <a:pt x="1027766" y="924746"/>
                </a:cubicBezTo>
                <a:cubicBezTo>
                  <a:pt x="1000748" y="924746"/>
                  <a:pt x="978827" y="946667"/>
                  <a:pt x="978827" y="973685"/>
                </a:cubicBezTo>
                <a:close/>
                <a:moveTo>
                  <a:pt x="929888" y="1023797"/>
                </a:moveTo>
                <a:cubicBezTo>
                  <a:pt x="956906" y="1023797"/>
                  <a:pt x="978827" y="1001876"/>
                  <a:pt x="978827" y="974858"/>
                </a:cubicBezTo>
                <a:lnTo>
                  <a:pt x="880949" y="974858"/>
                </a:lnTo>
                <a:cubicBezTo>
                  <a:pt x="880949" y="1001876"/>
                  <a:pt x="902870" y="1023797"/>
                  <a:pt x="929888" y="1023797"/>
                </a:cubicBezTo>
                <a:close/>
                <a:moveTo>
                  <a:pt x="783071" y="973685"/>
                </a:moveTo>
                <a:lnTo>
                  <a:pt x="880949" y="973685"/>
                </a:lnTo>
                <a:cubicBezTo>
                  <a:pt x="880949" y="946667"/>
                  <a:pt x="859028" y="924746"/>
                  <a:pt x="832010" y="924746"/>
                </a:cubicBezTo>
                <a:cubicBezTo>
                  <a:pt x="804992" y="924746"/>
                  <a:pt x="783071" y="946667"/>
                  <a:pt x="783071" y="973685"/>
                </a:cubicBezTo>
                <a:close/>
                <a:moveTo>
                  <a:pt x="1125645" y="921047"/>
                </a:moveTo>
                <a:cubicBezTo>
                  <a:pt x="1152662" y="921047"/>
                  <a:pt x="1174584" y="899126"/>
                  <a:pt x="1174584" y="872108"/>
                </a:cubicBezTo>
                <a:lnTo>
                  <a:pt x="1076705" y="872108"/>
                </a:lnTo>
                <a:cubicBezTo>
                  <a:pt x="1076705" y="899126"/>
                  <a:pt x="1098626" y="921047"/>
                  <a:pt x="1125645" y="921047"/>
                </a:cubicBezTo>
                <a:close/>
                <a:moveTo>
                  <a:pt x="978827" y="870936"/>
                </a:moveTo>
                <a:lnTo>
                  <a:pt x="1076705" y="870936"/>
                </a:lnTo>
                <a:cubicBezTo>
                  <a:pt x="1076705" y="843918"/>
                  <a:pt x="1054784" y="821996"/>
                  <a:pt x="1027766" y="821996"/>
                </a:cubicBezTo>
                <a:cubicBezTo>
                  <a:pt x="1000748" y="821996"/>
                  <a:pt x="978827" y="843918"/>
                  <a:pt x="978827" y="870936"/>
                </a:cubicBezTo>
                <a:close/>
                <a:moveTo>
                  <a:pt x="929888" y="921047"/>
                </a:moveTo>
                <a:cubicBezTo>
                  <a:pt x="956906" y="921047"/>
                  <a:pt x="978827" y="899126"/>
                  <a:pt x="978827" y="872108"/>
                </a:cubicBezTo>
                <a:lnTo>
                  <a:pt x="880949" y="872108"/>
                </a:lnTo>
                <a:cubicBezTo>
                  <a:pt x="880949" y="899126"/>
                  <a:pt x="902870" y="921047"/>
                  <a:pt x="929888" y="921047"/>
                </a:cubicBezTo>
                <a:close/>
                <a:moveTo>
                  <a:pt x="783071" y="870936"/>
                </a:moveTo>
                <a:lnTo>
                  <a:pt x="880949" y="870936"/>
                </a:lnTo>
                <a:cubicBezTo>
                  <a:pt x="880949" y="843918"/>
                  <a:pt x="859028" y="821996"/>
                  <a:pt x="832010" y="821996"/>
                </a:cubicBezTo>
                <a:cubicBezTo>
                  <a:pt x="804992" y="821996"/>
                  <a:pt x="783071" y="843918"/>
                  <a:pt x="783071" y="870936"/>
                </a:cubicBezTo>
                <a:close/>
                <a:moveTo>
                  <a:pt x="1125645" y="818298"/>
                </a:moveTo>
                <a:cubicBezTo>
                  <a:pt x="1152662" y="818298"/>
                  <a:pt x="1174584" y="796377"/>
                  <a:pt x="1174584" y="769359"/>
                </a:cubicBezTo>
                <a:lnTo>
                  <a:pt x="1076705" y="769359"/>
                </a:lnTo>
                <a:cubicBezTo>
                  <a:pt x="1076705" y="796377"/>
                  <a:pt x="1098626" y="818298"/>
                  <a:pt x="1125645" y="818298"/>
                </a:cubicBezTo>
                <a:close/>
                <a:moveTo>
                  <a:pt x="978827" y="768186"/>
                </a:moveTo>
                <a:lnTo>
                  <a:pt x="1076705" y="768186"/>
                </a:lnTo>
                <a:cubicBezTo>
                  <a:pt x="1076705" y="741168"/>
                  <a:pt x="1054784" y="719247"/>
                  <a:pt x="1027766" y="719247"/>
                </a:cubicBezTo>
                <a:cubicBezTo>
                  <a:pt x="1000748" y="719247"/>
                  <a:pt x="978827" y="741168"/>
                  <a:pt x="978827" y="768186"/>
                </a:cubicBezTo>
                <a:close/>
                <a:moveTo>
                  <a:pt x="929888" y="818298"/>
                </a:moveTo>
                <a:cubicBezTo>
                  <a:pt x="956906" y="818298"/>
                  <a:pt x="978827" y="796377"/>
                  <a:pt x="978827" y="769359"/>
                </a:cubicBezTo>
                <a:lnTo>
                  <a:pt x="880949" y="769359"/>
                </a:lnTo>
                <a:cubicBezTo>
                  <a:pt x="880949" y="796377"/>
                  <a:pt x="902870" y="818298"/>
                  <a:pt x="929888" y="818298"/>
                </a:cubicBezTo>
                <a:close/>
                <a:moveTo>
                  <a:pt x="783071" y="768186"/>
                </a:moveTo>
                <a:lnTo>
                  <a:pt x="880949" y="768186"/>
                </a:lnTo>
                <a:cubicBezTo>
                  <a:pt x="880949" y="741168"/>
                  <a:pt x="859028" y="719247"/>
                  <a:pt x="832010" y="719247"/>
                </a:cubicBezTo>
                <a:cubicBezTo>
                  <a:pt x="804992" y="719247"/>
                  <a:pt x="783071" y="741168"/>
                  <a:pt x="783071" y="768186"/>
                </a:cubicBezTo>
                <a:close/>
                <a:moveTo>
                  <a:pt x="1125645" y="1948543"/>
                </a:moveTo>
                <a:cubicBezTo>
                  <a:pt x="1152662" y="1948543"/>
                  <a:pt x="1174584" y="1926622"/>
                  <a:pt x="1174584" y="1899604"/>
                </a:cubicBezTo>
                <a:lnTo>
                  <a:pt x="1076705" y="1899604"/>
                </a:lnTo>
                <a:cubicBezTo>
                  <a:pt x="1076705" y="1926622"/>
                  <a:pt x="1098626" y="1948543"/>
                  <a:pt x="1125645" y="1948543"/>
                </a:cubicBezTo>
                <a:close/>
                <a:moveTo>
                  <a:pt x="1125645" y="1845793"/>
                </a:moveTo>
                <a:cubicBezTo>
                  <a:pt x="1152662" y="1845793"/>
                  <a:pt x="1174584" y="1823872"/>
                  <a:pt x="1174584" y="1796854"/>
                </a:cubicBezTo>
                <a:lnTo>
                  <a:pt x="1076705" y="1796854"/>
                </a:lnTo>
                <a:cubicBezTo>
                  <a:pt x="1076705" y="1823872"/>
                  <a:pt x="1098626" y="1845793"/>
                  <a:pt x="1125645" y="1845793"/>
                </a:cubicBezTo>
                <a:close/>
                <a:moveTo>
                  <a:pt x="1125645" y="1743044"/>
                </a:moveTo>
                <a:cubicBezTo>
                  <a:pt x="1152662" y="1743044"/>
                  <a:pt x="1174584" y="1721123"/>
                  <a:pt x="1174584" y="1694105"/>
                </a:cubicBezTo>
                <a:lnTo>
                  <a:pt x="1076705" y="1694105"/>
                </a:lnTo>
                <a:cubicBezTo>
                  <a:pt x="1076705" y="1721123"/>
                  <a:pt x="1098626" y="1743044"/>
                  <a:pt x="1125645" y="1743044"/>
                </a:cubicBezTo>
                <a:close/>
                <a:moveTo>
                  <a:pt x="1125645" y="1640294"/>
                </a:moveTo>
                <a:cubicBezTo>
                  <a:pt x="1152662" y="1640294"/>
                  <a:pt x="1174584" y="1618373"/>
                  <a:pt x="1174584" y="1591355"/>
                </a:cubicBezTo>
                <a:lnTo>
                  <a:pt x="1076705" y="1591355"/>
                </a:lnTo>
                <a:cubicBezTo>
                  <a:pt x="1076705" y="1618373"/>
                  <a:pt x="1098626" y="1640294"/>
                  <a:pt x="1125645" y="1640294"/>
                </a:cubicBezTo>
                <a:close/>
                <a:moveTo>
                  <a:pt x="1125645" y="1537545"/>
                </a:moveTo>
                <a:cubicBezTo>
                  <a:pt x="1152662" y="1537545"/>
                  <a:pt x="1174584" y="1515624"/>
                  <a:pt x="1174584" y="1488606"/>
                </a:cubicBezTo>
                <a:lnTo>
                  <a:pt x="1076705" y="1488606"/>
                </a:lnTo>
                <a:cubicBezTo>
                  <a:pt x="1076705" y="1515624"/>
                  <a:pt x="1098626" y="1537545"/>
                  <a:pt x="1125645" y="1537545"/>
                </a:cubicBezTo>
                <a:close/>
                <a:moveTo>
                  <a:pt x="1125645" y="1434795"/>
                </a:moveTo>
                <a:cubicBezTo>
                  <a:pt x="1152662" y="1434795"/>
                  <a:pt x="1174584" y="1412874"/>
                  <a:pt x="1174584" y="1385856"/>
                </a:cubicBezTo>
                <a:lnTo>
                  <a:pt x="1076705" y="1385856"/>
                </a:lnTo>
                <a:cubicBezTo>
                  <a:pt x="1076705" y="1412874"/>
                  <a:pt x="1098626" y="1434795"/>
                  <a:pt x="1125645" y="1434795"/>
                </a:cubicBezTo>
                <a:close/>
                <a:moveTo>
                  <a:pt x="1125645" y="1332046"/>
                </a:moveTo>
                <a:cubicBezTo>
                  <a:pt x="1152662" y="1332046"/>
                  <a:pt x="1174584" y="1310124"/>
                  <a:pt x="1174584" y="1283107"/>
                </a:cubicBezTo>
                <a:lnTo>
                  <a:pt x="1076705" y="1283107"/>
                </a:lnTo>
                <a:cubicBezTo>
                  <a:pt x="1076705" y="1310124"/>
                  <a:pt x="1098626" y="1332046"/>
                  <a:pt x="1125645" y="1332046"/>
                </a:cubicBezTo>
                <a:close/>
                <a:moveTo>
                  <a:pt x="978827" y="1281934"/>
                </a:moveTo>
                <a:lnTo>
                  <a:pt x="1076705" y="1281934"/>
                </a:lnTo>
                <a:cubicBezTo>
                  <a:pt x="1076705" y="1254916"/>
                  <a:pt x="1054784" y="1232995"/>
                  <a:pt x="1027766" y="1232995"/>
                </a:cubicBezTo>
                <a:cubicBezTo>
                  <a:pt x="1000748" y="1232995"/>
                  <a:pt x="978827" y="1254916"/>
                  <a:pt x="978827" y="1281934"/>
                </a:cubicBezTo>
                <a:close/>
                <a:moveTo>
                  <a:pt x="1125645" y="1229296"/>
                </a:moveTo>
                <a:cubicBezTo>
                  <a:pt x="1152662" y="1229296"/>
                  <a:pt x="1174584" y="1207375"/>
                  <a:pt x="1174584" y="1180357"/>
                </a:cubicBezTo>
                <a:lnTo>
                  <a:pt x="1076705" y="1180357"/>
                </a:lnTo>
                <a:cubicBezTo>
                  <a:pt x="1076705" y="1207375"/>
                  <a:pt x="1098626" y="1229296"/>
                  <a:pt x="1125645" y="1229296"/>
                </a:cubicBezTo>
                <a:close/>
                <a:moveTo>
                  <a:pt x="978827" y="1179184"/>
                </a:moveTo>
                <a:lnTo>
                  <a:pt x="1076705" y="1179184"/>
                </a:lnTo>
                <a:cubicBezTo>
                  <a:pt x="1076705" y="1152166"/>
                  <a:pt x="1054784" y="1130245"/>
                  <a:pt x="1027766" y="1130245"/>
                </a:cubicBezTo>
                <a:cubicBezTo>
                  <a:pt x="1000748" y="1130245"/>
                  <a:pt x="978827" y="1152166"/>
                  <a:pt x="978827" y="1179184"/>
                </a:cubicBezTo>
                <a:close/>
                <a:moveTo>
                  <a:pt x="929888" y="1229296"/>
                </a:moveTo>
                <a:cubicBezTo>
                  <a:pt x="956906" y="1229296"/>
                  <a:pt x="978827" y="1207375"/>
                  <a:pt x="978827" y="1180357"/>
                </a:cubicBezTo>
                <a:lnTo>
                  <a:pt x="880949" y="1180357"/>
                </a:lnTo>
                <a:cubicBezTo>
                  <a:pt x="880949" y="1207375"/>
                  <a:pt x="902870" y="1229296"/>
                  <a:pt x="929888" y="1229296"/>
                </a:cubicBezTo>
                <a:close/>
                <a:moveTo>
                  <a:pt x="783071" y="1179184"/>
                </a:moveTo>
                <a:lnTo>
                  <a:pt x="880949" y="1179184"/>
                </a:lnTo>
                <a:cubicBezTo>
                  <a:pt x="880949" y="1152166"/>
                  <a:pt x="859028" y="1130245"/>
                  <a:pt x="832010" y="1130245"/>
                </a:cubicBezTo>
                <a:cubicBezTo>
                  <a:pt x="804992" y="1130245"/>
                  <a:pt x="783071" y="1152166"/>
                  <a:pt x="783071" y="1179184"/>
                </a:cubicBezTo>
                <a:close/>
                <a:moveTo>
                  <a:pt x="1125645" y="715548"/>
                </a:moveTo>
                <a:cubicBezTo>
                  <a:pt x="1152662" y="715548"/>
                  <a:pt x="1174584" y="693627"/>
                  <a:pt x="1174584" y="666609"/>
                </a:cubicBezTo>
                <a:lnTo>
                  <a:pt x="1076705" y="666609"/>
                </a:lnTo>
                <a:cubicBezTo>
                  <a:pt x="1076705" y="693627"/>
                  <a:pt x="1098626" y="715548"/>
                  <a:pt x="1125645" y="715548"/>
                </a:cubicBezTo>
                <a:close/>
                <a:moveTo>
                  <a:pt x="1125645" y="612799"/>
                </a:moveTo>
                <a:cubicBezTo>
                  <a:pt x="1152662" y="612799"/>
                  <a:pt x="1174584" y="590878"/>
                  <a:pt x="1174584" y="563860"/>
                </a:cubicBezTo>
                <a:lnTo>
                  <a:pt x="1076705" y="563860"/>
                </a:lnTo>
                <a:cubicBezTo>
                  <a:pt x="1076705" y="590878"/>
                  <a:pt x="1098626" y="612799"/>
                  <a:pt x="1125645" y="612799"/>
                </a:cubicBezTo>
                <a:close/>
                <a:moveTo>
                  <a:pt x="1125645" y="510049"/>
                </a:moveTo>
                <a:cubicBezTo>
                  <a:pt x="1152662" y="510049"/>
                  <a:pt x="1174584" y="488128"/>
                  <a:pt x="1174584" y="461110"/>
                </a:cubicBezTo>
                <a:lnTo>
                  <a:pt x="1076705" y="461110"/>
                </a:lnTo>
                <a:cubicBezTo>
                  <a:pt x="1076705" y="488128"/>
                  <a:pt x="1098626" y="510049"/>
                  <a:pt x="1125645" y="510049"/>
                </a:cubicBezTo>
                <a:close/>
                <a:moveTo>
                  <a:pt x="1125645" y="407254"/>
                </a:moveTo>
                <a:cubicBezTo>
                  <a:pt x="1152662" y="407254"/>
                  <a:pt x="1174584" y="385333"/>
                  <a:pt x="1174584" y="358315"/>
                </a:cubicBezTo>
                <a:lnTo>
                  <a:pt x="1076705" y="358315"/>
                </a:lnTo>
                <a:cubicBezTo>
                  <a:pt x="1076705" y="385379"/>
                  <a:pt x="1098626" y="407254"/>
                  <a:pt x="1125645" y="407254"/>
                </a:cubicBezTo>
                <a:close/>
                <a:moveTo>
                  <a:pt x="1125645" y="304505"/>
                </a:moveTo>
                <a:cubicBezTo>
                  <a:pt x="1152662" y="304505"/>
                  <a:pt x="1174584" y="282584"/>
                  <a:pt x="1174584" y="255566"/>
                </a:cubicBezTo>
                <a:lnTo>
                  <a:pt x="1076705" y="255566"/>
                </a:lnTo>
                <a:cubicBezTo>
                  <a:pt x="1076705" y="282629"/>
                  <a:pt x="1098626" y="304505"/>
                  <a:pt x="1125645" y="304505"/>
                </a:cubicBezTo>
                <a:close/>
                <a:moveTo>
                  <a:pt x="1125645" y="201755"/>
                </a:moveTo>
                <a:cubicBezTo>
                  <a:pt x="1152662" y="201755"/>
                  <a:pt x="1174584" y="179834"/>
                  <a:pt x="1174584" y="152816"/>
                </a:cubicBezTo>
                <a:lnTo>
                  <a:pt x="1076705" y="152816"/>
                </a:lnTo>
                <a:cubicBezTo>
                  <a:pt x="1076705" y="179879"/>
                  <a:pt x="1098626" y="201755"/>
                  <a:pt x="1125645" y="201755"/>
                </a:cubicBezTo>
                <a:close/>
                <a:moveTo>
                  <a:pt x="1125645" y="99006"/>
                </a:moveTo>
                <a:cubicBezTo>
                  <a:pt x="1152662" y="99006"/>
                  <a:pt x="1174584" y="77085"/>
                  <a:pt x="1174584" y="50067"/>
                </a:cubicBezTo>
                <a:lnTo>
                  <a:pt x="1076705" y="50067"/>
                </a:lnTo>
                <a:cubicBezTo>
                  <a:pt x="1076705" y="77130"/>
                  <a:pt x="1098626" y="99006"/>
                  <a:pt x="1125645" y="99006"/>
                </a:cubicBezTo>
                <a:close/>
                <a:moveTo>
                  <a:pt x="734132" y="1126547"/>
                </a:moveTo>
                <a:cubicBezTo>
                  <a:pt x="761150" y="1126547"/>
                  <a:pt x="783071" y="1104625"/>
                  <a:pt x="783071" y="1077607"/>
                </a:cubicBezTo>
                <a:lnTo>
                  <a:pt x="685193" y="1077607"/>
                </a:lnTo>
                <a:cubicBezTo>
                  <a:pt x="685193" y="1104625"/>
                  <a:pt x="707114" y="1126547"/>
                  <a:pt x="734132" y="1126547"/>
                </a:cubicBezTo>
                <a:close/>
                <a:moveTo>
                  <a:pt x="587314" y="1076435"/>
                </a:moveTo>
                <a:lnTo>
                  <a:pt x="685193" y="1076435"/>
                </a:lnTo>
                <a:cubicBezTo>
                  <a:pt x="685193" y="1049417"/>
                  <a:pt x="663271" y="1027495"/>
                  <a:pt x="636253" y="1027495"/>
                </a:cubicBezTo>
                <a:cubicBezTo>
                  <a:pt x="609235" y="1027495"/>
                  <a:pt x="587314" y="1049417"/>
                  <a:pt x="587314" y="1076435"/>
                </a:cubicBezTo>
                <a:close/>
                <a:moveTo>
                  <a:pt x="538375" y="1126547"/>
                </a:moveTo>
                <a:cubicBezTo>
                  <a:pt x="565393" y="1126547"/>
                  <a:pt x="587314" y="1104625"/>
                  <a:pt x="587314" y="1077607"/>
                </a:cubicBezTo>
                <a:lnTo>
                  <a:pt x="489436" y="1077607"/>
                </a:lnTo>
                <a:cubicBezTo>
                  <a:pt x="489436" y="1104625"/>
                  <a:pt x="511312" y="1126547"/>
                  <a:pt x="538375" y="1126547"/>
                </a:cubicBezTo>
                <a:close/>
                <a:moveTo>
                  <a:pt x="391558" y="1076435"/>
                </a:moveTo>
                <a:lnTo>
                  <a:pt x="489436" y="1076435"/>
                </a:lnTo>
                <a:cubicBezTo>
                  <a:pt x="489436" y="1049417"/>
                  <a:pt x="467515" y="1027495"/>
                  <a:pt x="440497" y="1027495"/>
                </a:cubicBezTo>
                <a:cubicBezTo>
                  <a:pt x="413479" y="1027495"/>
                  <a:pt x="391558" y="1049417"/>
                  <a:pt x="391558" y="1076435"/>
                </a:cubicBezTo>
                <a:close/>
                <a:moveTo>
                  <a:pt x="734132" y="1023797"/>
                </a:moveTo>
                <a:cubicBezTo>
                  <a:pt x="761150" y="1023797"/>
                  <a:pt x="783071" y="1001876"/>
                  <a:pt x="783071" y="974858"/>
                </a:cubicBezTo>
                <a:lnTo>
                  <a:pt x="685193" y="974858"/>
                </a:lnTo>
                <a:cubicBezTo>
                  <a:pt x="685193" y="1001876"/>
                  <a:pt x="707114" y="1023797"/>
                  <a:pt x="734132" y="1023797"/>
                </a:cubicBezTo>
                <a:close/>
                <a:moveTo>
                  <a:pt x="587314" y="973685"/>
                </a:moveTo>
                <a:lnTo>
                  <a:pt x="685193" y="973685"/>
                </a:lnTo>
                <a:cubicBezTo>
                  <a:pt x="685193" y="946667"/>
                  <a:pt x="663271" y="924746"/>
                  <a:pt x="636253" y="924746"/>
                </a:cubicBezTo>
                <a:cubicBezTo>
                  <a:pt x="609235" y="924746"/>
                  <a:pt x="587314" y="946667"/>
                  <a:pt x="587314" y="973685"/>
                </a:cubicBezTo>
                <a:close/>
                <a:moveTo>
                  <a:pt x="538375" y="1023797"/>
                </a:moveTo>
                <a:cubicBezTo>
                  <a:pt x="565393" y="1023797"/>
                  <a:pt x="587314" y="1001876"/>
                  <a:pt x="587314" y="974858"/>
                </a:cubicBezTo>
                <a:lnTo>
                  <a:pt x="489436" y="974858"/>
                </a:lnTo>
                <a:cubicBezTo>
                  <a:pt x="489436" y="1001876"/>
                  <a:pt x="511312" y="1023797"/>
                  <a:pt x="538375" y="1023797"/>
                </a:cubicBezTo>
                <a:close/>
                <a:moveTo>
                  <a:pt x="391558" y="973685"/>
                </a:moveTo>
                <a:lnTo>
                  <a:pt x="489436" y="973685"/>
                </a:lnTo>
                <a:cubicBezTo>
                  <a:pt x="489436" y="946667"/>
                  <a:pt x="467515" y="924746"/>
                  <a:pt x="440497" y="924746"/>
                </a:cubicBezTo>
                <a:cubicBezTo>
                  <a:pt x="413479" y="924746"/>
                  <a:pt x="391558" y="946667"/>
                  <a:pt x="391558" y="973685"/>
                </a:cubicBezTo>
                <a:close/>
                <a:moveTo>
                  <a:pt x="734132" y="921047"/>
                </a:moveTo>
                <a:cubicBezTo>
                  <a:pt x="761150" y="921047"/>
                  <a:pt x="783071" y="899126"/>
                  <a:pt x="783071" y="872108"/>
                </a:cubicBezTo>
                <a:lnTo>
                  <a:pt x="685193" y="872108"/>
                </a:lnTo>
                <a:cubicBezTo>
                  <a:pt x="685193" y="899126"/>
                  <a:pt x="707114" y="921047"/>
                  <a:pt x="734132" y="921047"/>
                </a:cubicBezTo>
                <a:close/>
                <a:moveTo>
                  <a:pt x="587314" y="870936"/>
                </a:moveTo>
                <a:lnTo>
                  <a:pt x="685193" y="870936"/>
                </a:lnTo>
                <a:cubicBezTo>
                  <a:pt x="685193" y="843918"/>
                  <a:pt x="663271" y="821996"/>
                  <a:pt x="636253" y="821996"/>
                </a:cubicBezTo>
                <a:cubicBezTo>
                  <a:pt x="609235" y="821996"/>
                  <a:pt x="587314" y="843918"/>
                  <a:pt x="587314" y="870936"/>
                </a:cubicBezTo>
                <a:close/>
                <a:moveTo>
                  <a:pt x="538375" y="921047"/>
                </a:moveTo>
                <a:cubicBezTo>
                  <a:pt x="565393" y="921047"/>
                  <a:pt x="587314" y="899126"/>
                  <a:pt x="587314" y="872108"/>
                </a:cubicBezTo>
                <a:lnTo>
                  <a:pt x="489436" y="872108"/>
                </a:lnTo>
                <a:cubicBezTo>
                  <a:pt x="489436" y="899126"/>
                  <a:pt x="511312" y="921047"/>
                  <a:pt x="538375" y="921047"/>
                </a:cubicBezTo>
                <a:close/>
                <a:moveTo>
                  <a:pt x="391558" y="870936"/>
                </a:moveTo>
                <a:lnTo>
                  <a:pt x="489436" y="870936"/>
                </a:lnTo>
                <a:cubicBezTo>
                  <a:pt x="489436" y="843918"/>
                  <a:pt x="467515" y="821996"/>
                  <a:pt x="440497" y="821996"/>
                </a:cubicBezTo>
                <a:cubicBezTo>
                  <a:pt x="413479" y="821996"/>
                  <a:pt x="391558" y="843918"/>
                  <a:pt x="391558" y="870936"/>
                </a:cubicBezTo>
                <a:close/>
                <a:moveTo>
                  <a:pt x="734132" y="818298"/>
                </a:moveTo>
                <a:cubicBezTo>
                  <a:pt x="761150" y="818298"/>
                  <a:pt x="783071" y="796377"/>
                  <a:pt x="783071" y="769359"/>
                </a:cubicBezTo>
                <a:lnTo>
                  <a:pt x="685193" y="769359"/>
                </a:lnTo>
                <a:cubicBezTo>
                  <a:pt x="685193" y="796377"/>
                  <a:pt x="707114" y="818298"/>
                  <a:pt x="734132" y="818298"/>
                </a:cubicBezTo>
                <a:close/>
                <a:moveTo>
                  <a:pt x="587314" y="768186"/>
                </a:moveTo>
                <a:lnTo>
                  <a:pt x="685193" y="768186"/>
                </a:lnTo>
                <a:cubicBezTo>
                  <a:pt x="685193" y="741168"/>
                  <a:pt x="663271" y="719247"/>
                  <a:pt x="636253" y="719247"/>
                </a:cubicBezTo>
                <a:cubicBezTo>
                  <a:pt x="609235" y="719247"/>
                  <a:pt x="587314" y="741168"/>
                  <a:pt x="587314" y="768186"/>
                </a:cubicBezTo>
                <a:close/>
                <a:moveTo>
                  <a:pt x="538375" y="818298"/>
                </a:moveTo>
                <a:cubicBezTo>
                  <a:pt x="565393" y="818298"/>
                  <a:pt x="587314" y="796377"/>
                  <a:pt x="587314" y="769359"/>
                </a:cubicBezTo>
                <a:lnTo>
                  <a:pt x="489436" y="769359"/>
                </a:lnTo>
                <a:cubicBezTo>
                  <a:pt x="489436" y="796377"/>
                  <a:pt x="511312" y="818298"/>
                  <a:pt x="538375" y="818298"/>
                </a:cubicBezTo>
                <a:close/>
                <a:moveTo>
                  <a:pt x="391558" y="768186"/>
                </a:moveTo>
                <a:lnTo>
                  <a:pt x="489436" y="768186"/>
                </a:lnTo>
                <a:cubicBezTo>
                  <a:pt x="489436" y="741168"/>
                  <a:pt x="467515" y="719247"/>
                  <a:pt x="440497" y="719247"/>
                </a:cubicBezTo>
                <a:cubicBezTo>
                  <a:pt x="413479" y="719247"/>
                  <a:pt x="391558" y="741168"/>
                  <a:pt x="391558" y="768186"/>
                </a:cubicBezTo>
                <a:close/>
                <a:moveTo>
                  <a:pt x="391558" y="1898476"/>
                </a:moveTo>
                <a:lnTo>
                  <a:pt x="489436" y="1898476"/>
                </a:lnTo>
                <a:cubicBezTo>
                  <a:pt x="489436" y="1871458"/>
                  <a:pt x="467515" y="1849537"/>
                  <a:pt x="440497" y="1849537"/>
                </a:cubicBezTo>
                <a:cubicBezTo>
                  <a:pt x="413479" y="1849537"/>
                  <a:pt x="391558" y="1871413"/>
                  <a:pt x="391558" y="1898476"/>
                </a:cubicBezTo>
                <a:close/>
                <a:moveTo>
                  <a:pt x="391558" y="1795727"/>
                </a:moveTo>
                <a:lnTo>
                  <a:pt x="489436" y="1795727"/>
                </a:lnTo>
                <a:cubicBezTo>
                  <a:pt x="489436" y="1768709"/>
                  <a:pt x="467515" y="1746787"/>
                  <a:pt x="440497" y="1746787"/>
                </a:cubicBezTo>
                <a:cubicBezTo>
                  <a:pt x="413479" y="1746787"/>
                  <a:pt x="391558" y="1768664"/>
                  <a:pt x="391558" y="1795727"/>
                </a:cubicBezTo>
                <a:close/>
                <a:moveTo>
                  <a:pt x="391558" y="1692977"/>
                </a:moveTo>
                <a:lnTo>
                  <a:pt x="489436" y="1692977"/>
                </a:lnTo>
                <a:cubicBezTo>
                  <a:pt x="489436" y="1665959"/>
                  <a:pt x="467515" y="1644038"/>
                  <a:pt x="440497" y="1644038"/>
                </a:cubicBezTo>
                <a:cubicBezTo>
                  <a:pt x="413479" y="1644038"/>
                  <a:pt x="391558" y="1665914"/>
                  <a:pt x="391558" y="1692977"/>
                </a:cubicBezTo>
                <a:close/>
                <a:moveTo>
                  <a:pt x="391558" y="1590228"/>
                </a:moveTo>
                <a:lnTo>
                  <a:pt x="489436" y="1590228"/>
                </a:lnTo>
                <a:cubicBezTo>
                  <a:pt x="489436" y="1563210"/>
                  <a:pt x="467515" y="1541288"/>
                  <a:pt x="440497" y="1541288"/>
                </a:cubicBezTo>
                <a:cubicBezTo>
                  <a:pt x="413479" y="1541288"/>
                  <a:pt x="391558" y="1563164"/>
                  <a:pt x="391558" y="1590228"/>
                </a:cubicBezTo>
                <a:close/>
                <a:moveTo>
                  <a:pt x="391558" y="1487478"/>
                </a:moveTo>
                <a:lnTo>
                  <a:pt x="489436" y="1487478"/>
                </a:lnTo>
                <a:cubicBezTo>
                  <a:pt x="489436" y="1460460"/>
                  <a:pt x="467515" y="1438539"/>
                  <a:pt x="440497" y="1438539"/>
                </a:cubicBezTo>
                <a:cubicBezTo>
                  <a:pt x="413479" y="1438539"/>
                  <a:pt x="391558" y="1460415"/>
                  <a:pt x="391558" y="1487478"/>
                </a:cubicBezTo>
                <a:close/>
                <a:moveTo>
                  <a:pt x="391558" y="1384728"/>
                </a:moveTo>
                <a:lnTo>
                  <a:pt x="489436" y="1384728"/>
                </a:lnTo>
                <a:cubicBezTo>
                  <a:pt x="489436" y="1357710"/>
                  <a:pt x="467515" y="1335789"/>
                  <a:pt x="440497" y="1335789"/>
                </a:cubicBezTo>
                <a:cubicBezTo>
                  <a:pt x="413479" y="1335789"/>
                  <a:pt x="391558" y="1357665"/>
                  <a:pt x="391558" y="1384728"/>
                </a:cubicBezTo>
                <a:close/>
                <a:moveTo>
                  <a:pt x="391558" y="1281934"/>
                </a:moveTo>
                <a:lnTo>
                  <a:pt x="489436" y="1281934"/>
                </a:lnTo>
                <a:cubicBezTo>
                  <a:pt x="489436" y="1254916"/>
                  <a:pt x="467515" y="1232995"/>
                  <a:pt x="440497" y="1232995"/>
                </a:cubicBezTo>
                <a:cubicBezTo>
                  <a:pt x="413479" y="1232995"/>
                  <a:pt x="391558" y="1254916"/>
                  <a:pt x="391558" y="1281934"/>
                </a:cubicBezTo>
                <a:close/>
                <a:moveTo>
                  <a:pt x="734132" y="1229296"/>
                </a:moveTo>
                <a:cubicBezTo>
                  <a:pt x="761150" y="1229296"/>
                  <a:pt x="783071" y="1207375"/>
                  <a:pt x="783071" y="1180357"/>
                </a:cubicBezTo>
                <a:lnTo>
                  <a:pt x="685193" y="1180357"/>
                </a:lnTo>
                <a:cubicBezTo>
                  <a:pt x="685193" y="1207375"/>
                  <a:pt x="707114" y="1229296"/>
                  <a:pt x="734132" y="1229296"/>
                </a:cubicBezTo>
                <a:close/>
                <a:moveTo>
                  <a:pt x="587314" y="1179184"/>
                </a:moveTo>
                <a:lnTo>
                  <a:pt x="685193" y="1179184"/>
                </a:lnTo>
                <a:cubicBezTo>
                  <a:pt x="685193" y="1152166"/>
                  <a:pt x="663271" y="1130245"/>
                  <a:pt x="636253" y="1130245"/>
                </a:cubicBezTo>
                <a:cubicBezTo>
                  <a:pt x="609235" y="1130245"/>
                  <a:pt x="587314" y="1152166"/>
                  <a:pt x="587314" y="1179184"/>
                </a:cubicBezTo>
                <a:close/>
                <a:moveTo>
                  <a:pt x="538375" y="1229296"/>
                </a:moveTo>
                <a:cubicBezTo>
                  <a:pt x="565393" y="1229296"/>
                  <a:pt x="587314" y="1207375"/>
                  <a:pt x="587314" y="1180357"/>
                </a:cubicBezTo>
                <a:lnTo>
                  <a:pt x="489436" y="1180357"/>
                </a:lnTo>
                <a:cubicBezTo>
                  <a:pt x="489436" y="1207375"/>
                  <a:pt x="511312" y="1229296"/>
                  <a:pt x="538375" y="1229296"/>
                </a:cubicBezTo>
                <a:close/>
                <a:moveTo>
                  <a:pt x="391558" y="1179184"/>
                </a:moveTo>
                <a:lnTo>
                  <a:pt x="489436" y="1179184"/>
                </a:lnTo>
                <a:cubicBezTo>
                  <a:pt x="489436" y="1152166"/>
                  <a:pt x="467515" y="1130245"/>
                  <a:pt x="440497" y="1130245"/>
                </a:cubicBezTo>
                <a:cubicBezTo>
                  <a:pt x="413479" y="1130245"/>
                  <a:pt x="391558" y="1152166"/>
                  <a:pt x="391558" y="1179184"/>
                </a:cubicBezTo>
                <a:close/>
                <a:moveTo>
                  <a:pt x="538375" y="715548"/>
                </a:moveTo>
                <a:cubicBezTo>
                  <a:pt x="565393" y="715548"/>
                  <a:pt x="587314" y="693627"/>
                  <a:pt x="587314" y="666609"/>
                </a:cubicBezTo>
                <a:lnTo>
                  <a:pt x="489436" y="666609"/>
                </a:lnTo>
                <a:cubicBezTo>
                  <a:pt x="489436" y="693627"/>
                  <a:pt x="511312" y="715548"/>
                  <a:pt x="538375" y="715548"/>
                </a:cubicBezTo>
                <a:close/>
                <a:moveTo>
                  <a:pt x="391558" y="665436"/>
                </a:moveTo>
                <a:lnTo>
                  <a:pt x="489436" y="665436"/>
                </a:lnTo>
                <a:cubicBezTo>
                  <a:pt x="489436" y="638418"/>
                  <a:pt x="467515" y="616497"/>
                  <a:pt x="440497" y="616497"/>
                </a:cubicBezTo>
                <a:cubicBezTo>
                  <a:pt x="413479" y="616497"/>
                  <a:pt x="391558" y="638418"/>
                  <a:pt x="391558" y="665436"/>
                </a:cubicBezTo>
                <a:close/>
                <a:moveTo>
                  <a:pt x="391558" y="562687"/>
                </a:moveTo>
                <a:lnTo>
                  <a:pt x="489436" y="562687"/>
                </a:lnTo>
                <a:cubicBezTo>
                  <a:pt x="489436" y="535669"/>
                  <a:pt x="467515" y="513748"/>
                  <a:pt x="440497" y="513748"/>
                </a:cubicBezTo>
                <a:cubicBezTo>
                  <a:pt x="413479" y="513748"/>
                  <a:pt x="391558" y="535669"/>
                  <a:pt x="391558" y="562687"/>
                </a:cubicBezTo>
                <a:close/>
                <a:moveTo>
                  <a:pt x="391558" y="459937"/>
                </a:moveTo>
                <a:lnTo>
                  <a:pt x="489436" y="459937"/>
                </a:lnTo>
                <a:cubicBezTo>
                  <a:pt x="489436" y="432919"/>
                  <a:pt x="467515" y="410998"/>
                  <a:pt x="440497" y="410998"/>
                </a:cubicBezTo>
                <a:cubicBezTo>
                  <a:pt x="413479" y="410998"/>
                  <a:pt x="391558" y="432919"/>
                  <a:pt x="391558" y="459937"/>
                </a:cubicBezTo>
                <a:close/>
                <a:moveTo>
                  <a:pt x="391558" y="357188"/>
                </a:moveTo>
                <a:lnTo>
                  <a:pt x="489436" y="357188"/>
                </a:lnTo>
                <a:cubicBezTo>
                  <a:pt x="489436" y="330170"/>
                  <a:pt x="467515" y="308249"/>
                  <a:pt x="440497" y="308249"/>
                </a:cubicBezTo>
                <a:cubicBezTo>
                  <a:pt x="413479" y="308249"/>
                  <a:pt x="391558" y="330170"/>
                  <a:pt x="391558" y="357188"/>
                </a:cubicBezTo>
                <a:close/>
                <a:moveTo>
                  <a:pt x="391558" y="254438"/>
                </a:moveTo>
                <a:lnTo>
                  <a:pt x="489436" y="254438"/>
                </a:lnTo>
                <a:cubicBezTo>
                  <a:pt x="489436" y="227420"/>
                  <a:pt x="467515" y="205499"/>
                  <a:pt x="440497" y="205499"/>
                </a:cubicBezTo>
                <a:cubicBezTo>
                  <a:pt x="413479" y="205499"/>
                  <a:pt x="391558" y="227420"/>
                  <a:pt x="391558" y="254438"/>
                </a:cubicBezTo>
                <a:close/>
                <a:moveTo>
                  <a:pt x="391558" y="151689"/>
                </a:moveTo>
                <a:lnTo>
                  <a:pt x="489436" y="151689"/>
                </a:lnTo>
                <a:cubicBezTo>
                  <a:pt x="489436" y="124671"/>
                  <a:pt x="467515" y="102750"/>
                  <a:pt x="440497" y="102750"/>
                </a:cubicBezTo>
                <a:cubicBezTo>
                  <a:pt x="413479" y="102750"/>
                  <a:pt x="391558" y="124671"/>
                  <a:pt x="391558" y="151689"/>
                </a:cubicBezTo>
                <a:close/>
                <a:moveTo>
                  <a:pt x="391558" y="48939"/>
                </a:moveTo>
                <a:lnTo>
                  <a:pt x="489436" y="48939"/>
                </a:lnTo>
                <a:cubicBezTo>
                  <a:pt x="489436" y="21921"/>
                  <a:pt x="467515" y="0"/>
                  <a:pt x="440497" y="0"/>
                </a:cubicBezTo>
                <a:cubicBezTo>
                  <a:pt x="413479" y="0"/>
                  <a:pt x="391558" y="21921"/>
                  <a:pt x="391558" y="48939"/>
                </a:cubicBezTo>
                <a:close/>
                <a:moveTo>
                  <a:pt x="342574" y="1126547"/>
                </a:moveTo>
                <a:cubicBezTo>
                  <a:pt x="369592" y="1126547"/>
                  <a:pt x="391513" y="1104625"/>
                  <a:pt x="391513" y="1077607"/>
                </a:cubicBezTo>
                <a:lnTo>
                  <a:pt x="293635" y="1077607"/>
                </a:lnTo>
                <a:cubicBezTo>
                  <a:pt x="293635" y="1104625"/>
                  <a:pt x="315556" y="1126547"/>
                  <a:pt x="342574" y="1126547"/>
                </a:cubicBezTo>
                <a:close/>
                <a:moveTo>
                  <a:pt x="195756" y="1076435"/>
                </a:moveTo>
                <a:lnTo>
                  <a:pt x="293635" y="1076435"/>
                </a:lnTo>
                <a:cubicBezTo>
                  <a:pt x="293635" y="1049417"/>
                  <a:pt x="271714" y="1027495"/>
                  <a:pt x="244696" y="1027495"/>
                </a:cubicBezTo>
                <a:cubicBezTo>
                  <a:pt x="217678" y="1027495"/>
                  <a:pt x="195756" y="1049417"/>
                  <a:pt x="195756" y="1076435"/>
                </a:cubicBezTo>
                <a:close/>
                <a:moveTo>
                  <a:pt x="146817" y="1126547"/>
                </a:moveTo>
                <a:cubicBezTo>
                  <a:pt x="173835" y="1126547"/>
                  <a:pt x="195756" y="1104625"/>
                  <a:pt x="195756" y="1077607"/>
                </a:cubicBezTo>
                <a:lnTo>
                  <a:pt x="97878" y="1077607"/>
                </a:lnTo>
                <a:cubicBezTo>
                  <a:pt x="97878" y="1104625"/>
                  <a:pt x="119799" y="1126547"/>
                  <a:pt x="146817" y="1126547"/>
                </a:cubicBezTo>
                <a:close/>
                <a:moveTo>
                  <a:pt x="0" y="1076435"/>
                </a:moveTo>
                <a:lnTo>
                  <a:pt x="97878" y="1076435"/>
                </a:lnTo>
                <a:cubicBezTo>
                  <a:pt x="97878" y="1049417"/>
                  <a:pt x="75957" y="1027495"/>
                  <a:pt x="48939" y="1027495"/>
                </a:cubicBezTo>
                <a:cubicBezTo>
                  <a:pt x="21921" y="1027495"/>
                  <a:pt x="0" y="1049417"/>
                  <a:pt x="0" y="1076435"/>
                </a:cubicBezTo>
                <a:close/>
                <a:moveTo>
                  <a:pt x="342574" y="1023797"/>
                </a:moveTo>
                <a:cubicBezTo>
                  <a:pt x="369592" y="1023797"/>
                  <a:pt x="391513" y="1001876"/>
                  <a:pt x="391513" y="974858"/>
                </a:cubicBezTo>
                <a:lnTo>
                  <a:pt x="293635" y="974858"/>
                </a:lnTo>
                <a:cubicBezTo>
                  <a:pt x="293635" y="1001876"/>
                  <a:pt x="315556" y="1023797"/>
                  <a:pt x="342574" y="1023797"/>
                </a:cubicBezTo>
                <a:close/>
                <a:moveTo>
                  <a:pt x="195756" y="973685"/>
                </a:moveTo>
                <a:lnTo>
                  <a:pt x="293635" y="973685"/>
                </a:lnTo>
                <a:cubicBezTo>
                  <a:pt x="293635" y="946667"/>
                  <a:pt x="271714" y="924746"/>
                  <a:pt x="244696" y="924746"/>
                </a:cubicBezTo>
                <a:cubicBezTo>
                  <a:pt x="217678" y="924746"/>
                  <a:pt x="195756" y="946667"/>
                  <a:pt x="195756" y="973685"/>
                </a:cubicBezTo>
                <a:close/>
                <a:moveTo>
                  <a:pt x="146817" y="1023797"/>
                </a:moveTo>
                <a:cubicBezTo>
                  <a:pt x="173835" y="1023797"/>
                  <a:pt x="195756" y="1001876"/>
                  <a:pt x="195756" y="974858"/>
                </a:cubicBezTo>
                <a:lnTo>
                  <a:pt x="97878" y="974858"/>
                </a:lnTo>
                <a:cubicBezTo>
                  <a:pt x="97878" y="1001876"/>
                  <a:pt x="119799" y="1023797"/>
                  <a:pt x="146817" y="1023797"/>
                </a:cubicBezTo>
                <a:close/>
                <a:moveTo>
                  <a:pt x="0" y="973685"/>
                </a:moveTo>
                <a:lnTo>
                  <a:pt x="97878" y="973685"/>
                </a:lnTo>
                <a:cubicBezTo>
                  <a:pt x="97878" y="946667"/>
                  <a:pt x="75957" y="924746"/>
                  <a:pt x="48939" y="924746"/>
                </a:cubicBezTo>
                <a:cubicBezTo>
                  <a:pt x="21921" y="924746"/>
                  <a:pt x="0" y="946667"/>
                  <a:pt x="0" y="973685"/>
                </a:cubicBezTo>
                <a:close/>
                <a:moveTo>
                  <a:pt x="342574" y="921047"/>
                </a:moveTo>
                <a:cubicBezTo>
                  <a:pt x="369592" y="921047"/>
                  <a:pt x="391513" y="899126"/>
                  <a:pt x="391513" y="872108"/>
                </a:cubicBezTo>
                <a:lnTo>
                  <a:pt x="293635" y="872108"/>
                </a:lnTo>
                <a:cubicBezTo>
                  <a:pt x="293635" y="899126"/>
                  <a:pt x="315556" y="921047"/>
                  <a:pt x="342574" y="921047"/>
                </a:cubicBezTo>
                <a:close/>
                <a:moveTo>
                  <a:pt x="195756" y="870936"/>
                </a:moveTo>
                <a:lnTo>
                  <a:pt x="293635" y="870936"/>
                </a:lnTo>
                <a:cubicBezTo>
                  <a:pt x="293635" y="843918"/>
                  <a:pt x="271714" y="821996"/>
                  <a:pt x="244696" y="821996"/>
                </a:cubicBezTo>
                <a:cubicBezTo>
                  <a:pt x="217678" y="821996"/>
                  <a:pt x="195756" y="843918"/>
                  <a:pt x="195756" y="870936"/>
                </a:cubicBezTo>
                <a:close/>
                <a:moveTo>
                  <a:pt x="146817" y="921047"/>
                </a:moveTo>
                <a:cubicBezTo>
                  <a:pt x="173835" y="921047"/>
                  <a:pt x="195756" y="899126"/>
                  <a:pt x="195756" y="872108"/>
                </a:cubicBezTo>
                <a:lnTo>
                  <a:pt x="97878" y="872108"/>
                </a:lnTo>
                <a:cubicBezTo>
                  <a:pt x="97878" y="899126"/>
                  <a:pt x="119799" y="921047"/>
                  <a:pt x="146817" y="921047"/>
                </a:cubicBezTo>
                <a:close/>
                <a:moveTo>
                  <a:pt x="0" y="870936"/>
                </a:moveTo>
                <a:lnTo>
                  <a:pt x="97878" y="870936"/>
                </a:lnTo>
                <a:cubicBezTo>
                  <a:pt x="97878" y="843918"/>
                  <a:pt x="75957" y="821996"/>
                  <a:pt x="48939" y="821996"/>
                </a:cubicBezTo>
                <a:cubicBezTo>
                  <a:pt x="21921" y="821996"/>
                  <a:pt x="0" y="843918"/>
                  <a:pt x="0" y="870936"/>
                </a:cubicBezTo>
                <a:close/>
                <a:moveTo>
                  <a:pt x="342574" y="818298"/>
                </a:moveTo>
                <a:cubicBezTo>
                  <a:pt x="369592" y="818298"/>
                  <a:pt x="391513" y="796377"/>
                  <a:pt x="391513" y="769359"/>
                </a:cubicBezTo>
                <a:lnTo>
                  <a:pt x="293635" y="769359"/>
                </a:lnTo>
                <a:cubicBezTo>
                  <a:pt x="293635" y="796377"/>
                  <a:pt x="315556" y="818298"/>
                  <a:pt x="342574" y="818298"/>
                </a:cubicBezTo>
                <a:close/>
                <a:moveTo>
                  <a:pt x="195756" y="768186"/>
                </a:moveTo>
                <a:lnTo>
                  <a:pt x="293635" y="768186"/>
                </a:lnTo>
                <a:cubicBezTo>
                  <a:pt x="293635" y="741168"/>
                  <a:pt x="271714" y="719247"/>
                  <a:pt x="244696" y="719247"/>
                </a:cubicBezTo>
                <a:cubicBezTo>
                  <a:pt x="217678" y="719247"/>
                  <a:pt x="195756" y="741168"/>
                  <a:pt x="195756" y="768186"/>
                </a:cubicBezTo>
                <a:close/>
                <a:moveTo>
                  <a:pt x="146817" y="818298"/>
                </a:moveTo>
                <a:cubicBezTo>
                  <a:pt x="173835" y="818298"/>
                  <a:pt x="195756" y="796377"/>
                  <a:pt x="195756" y="769359"/>
                </a:cubicBezTo>
                <a:lnTo>
                  <a:pt x="97878" y="769359"/>
                </a:lnTo>
                <a:cubicBezTo>
                  <a:pt x="97878" y="796377"/>
                  <a:pt x="119799" y="818298"/>
                  <a:pt x="146817" y="818298"/>
                </a:cubicBezTo>
                <a:close/>
                <a:moveTo>
                  <a:pt x="0" y="768186"/>
                </a:moveTo>
                <a:lnTo>
                  <a:pt x="97878" y="768186"/>
                </a:lnTo>
                <a:cubicBezTo>
                  <a:pt x="97878" y="741168"/>
                  <a:pt x="75957" y="719247"/>
                  <a:pt x="48939" y="719247"/>
                </a:cubicBezTo>
                <a:cubicBezTo>
                  <a:pt x="21921" y="719247"/>
                  <a:pt x="0" y="741168"/>
                  <a:pt x="0" y="768186"/>
                </a:cubicBezTo>
                <a:close/>
                <a:moveTo>
                  <a:pt x="342574" y="1948543"/>
                </a:moveTo>
                <a:cubicBezTo>
                  <a:pt x="369592" y="1948543"/>
                  <a:pt x="391513" y="1926622"/>
                  <a:pt x="391513" y="1899604"/>
                </a:cubicBezTo>
                <a:lnTo>
                  <a:pt x="293635" y="1899604"/>
                </a:lnTo>
                <a:cubicBezTo>
                  <a:pt x="293635" y="1926622"/>
                  <a:pt x="315556" y="1948543"/>
                  <a:pt x="342574" y="1948543"/>
                </a:cubicBezTo>
                <a:close/>
                <a:moveTo>
                  <a:pt x="195756" y="1898476"/>
                </a:moveTo>
                <a:lnTo>
                  <a:pt x="293635" y="1898476"/>
                </a:lnTo>
                <a:cubicBezTo>
                  <a:pt x="293635" y="1871458"/>
                  <a:pt x="271714" y="1849537"/>
                  <a:pt x="244696" y="1849537"/>
                </a:cubicBezTo>
                <a:cubicBezTo>
                  <a:pt x="217678" y="1849537"/>
                  <a:pt x="195756" y="1871413"/>
                  <a:pt x="195756" y="1898476"/>
                </a:cubicBezTo>
                <a:close/>
                <a:moveTo>
                  <a:pt x="146817" y="1948543"/>
                </a:moveTo>
                <a:cubicBezTo>
                  <a:pt x="173835" y="1948543"/>
                  <a:pt x="195756" y="1926622"/>
                  <a:pt x="195756" y="1899604"/>
                </a:cubicBezTo>
                <a:lnTo>
                  <a:pt x="97878" y="1899604"/>
                </a:lnTo>
                <a:cubicBezTo>
                  <a:pt x="97878" y="1926622"/>
                  <a:pt x="119799" y="1948543"/>
                  <a:pt x="146817" y="1948543"/>
                </a:cubicBezTo>
                <a:close/>
                <a:moveTo>
                  <a:pt x="0" y="1898476"/>
                </a:moveTo>
                <a:lnTo>
                  <a:pt x="97878" y="1898476"/>
                </a:lnTo>
                <a:cubicBezTo>
                  <a:pt x="97878" y="1871458"/>
                  <a:pt x="75957" y="1849537"/>
                  <a:pt x="48939" y="1849537"/>
                </a:cubicBezTo>
                <a:cubicBezTo>
                  <a:pt x="21921" y="1849537"/>
                  <a:pt x="0" y="1871413"/>
                  <a:pt x="0" y="1898476"/>
                </a:cubicBezTo>
                <a:close/>
                <a:moveTo>
                  <a:pt x="342574" y="1845793"/>
                </a:moveTo>
                <a:cubicBezTo>
                  <a:pt x="369592" y="1845793"/>
                  <a:pt x="391513" y="1823872"/>
                  <a:pt x="391513" y="1796854"/>
                </a:cubicBezTo>
                <a:lnTo>
                  <a:pt x="293635" y="1796854"/>
                </a:lnTo>
                <a:cubicBezTo>
                  <a:pt x="293635" y="1823872"/>
                  <a:pt x="315556" y="1845793"/>
                  <a:pt x="342574" y="1845793"/>
                </a:cubicBezTo>
                <a:close/>
                <a:moveTo>
                  <a:pt x="195756" y="1795727"/>
                </a:moveTo>
                <a:lnTo>
                  <a:pt x="293635" y="1795727"/>
                </a:lnTo>
                <a:cubicBezTo>
                  <a:pt x="293635" y="1768709"/>
                  <a:pt x="271714" y="1746787"/>
                  <a:pt x="244696" y="1746787"/>
                </a:cubicBezTo>
                <a:cubicBezTo>
                  <a:pt x="217678" y="1746787"/>
                  <a:pt x="195756" y="1768664"/>
                  <a:pt x="195756" y="1795727"/>
                </a:cubicBezTo>
                <a:close/>
                <a:moveTo>
                  <a:pt x="146817" y="1845793"/>
                </a:moveTo>
                <a:cubicBezTo>
                  <a:pt x="173835" y="1845793"/>
                  <a:pt x="195756" y="1823872"/>
                  <a:pt x="195756" y="1796854"/>
                </a:cubicBezTo>
                <a:lnTo>
                  <a:pt x="97878" y="1796854"/>
                </a:lnTo>
                <a:cubicBezTo>
                  <a:pt x="97878" y="1823872"/>
                  <a:pt x="119799" y="1845793"/>
                  <a:pt x="146817" y="1845793"/>
                </a:cubicBezTo>
                <a:close/>
                <a:moveTo>
                  <a:pt x="0" y="1795727"/>
                </a:moveTo>
                <a:lnTo>
                  <a:pt x="97878" y="1795727"/>
                </a:lnTo>
                <a:cubicBezTo>
                  <a:pt x="97878" y="1768709"/>
                  <a:pt x="75957" y="1746787"/>
                  <a:pt x="48939" y="1746787"/>
                </a:cubicBezTo>
                <a:cubicBezTo>
                  <a:pt x="21921" y="1746787"/>
                  <a:pt x="0" y="1768664"/>
                  <a:pt x="0" y="1795727"/>
                </a:cubicBezTo>
                <a:close/>
                <a:moveTo>
                  <a:pt x="342574" y="1743044"/>
                </a:moveTo>
                <a:cubicBezTo>
                  <a:pt x="369592" y="1743044"/>
                  <a:pt x="391513" y="1721123"/>
                  <a:pt x="391513" y="1694105"/>
                </a:cubicBezTo>
                <a:lnTo>
                  <a:pt x="293635" y="1694105"/>
                </a:lnTo>
                <a:cubicBezTo>
                  <a:pt x="293635" y="1721123"/>
                  <a:pt x="315556" y="1743044"/>
                  <a:pt x="342574" y="1743044"/>
                </a:cubicBezTo>
                <a:close/>
                <a:moveTo>
                  <a:pt x="195756" y="1692977"/>
                </a:moveTo>
                <a:lnTo>
                  <a:pt x="293635" y="1692977"/>
                </a:lnTo>
                <a:cubicBezTo>
                  <a:pt x="293635" y="1665959"/>
                  <a:pt x="271714" y="1644038"/>
                  <a:pt x="244696" y="1644038"/>
                </a:cubicBezTo>
                <a:cubicBezTo>
                  <a:pt x="217678" y="1644038"/>
                  <a:pt x="195756" y="1665914"/>
                  <a:pt x="195756" y="1692977"/>
                </a:cubicBezTo>
                <a:close/>
                <a:moveTo>
                  <a:pt x="146817" y="1743044"/>
                </a:moveTo>
                <a:cubicBezTo>
                  <a:pt x="173835" y="1743044"/>
                  <a:pt x="195756" y="1721123"/>
                  <a:pt x="195756" y="1694105"/>
                </a:cubicBezTo>
                <a:lnTo>
                  <a:pt x="97878" y="1694105"/>
                </a:lnTo>
                <a:cubicBezTo>
                  <a:pt x="97878" y="1721123"/>
                  <a:pt x="119799" y="1743044"/>
                  <a:pt x="146817" y="1743044"/>
                </a:cubicBezTo>
                <a:close/>
                <a:moveTo>
                  <a:pt x="0" y="1692977"/>
                </a:moveTo>
                <a:lnTo>
                  <a:pt x="97878" y="1692977"/>
                </a:lnTo>
                <a:cubicBezTo>
                  <a:pt x="97878" y="1665959"/>
                  <a:pt x="75957" y="1644038"/>
                  <a:pt x="48939" y="1644038"/>
                </a:cubicBezTo>
                <a:cubicBezTo>
                  <a:pt x="21921" y="1644038"/>
                  <a:pt x="0" y="1665914"/>
                  <a:pt x="0" y="1692977"/>
                </a:cubicBezTo>
                <a:close/>
                <a:moveTo>
                  <a:pt x="342574" y="1640294"/>
                </a:moveTo>
                <a:cubicBezTo>
                  <a:pt x="369592" y="1640294"/>
                  <a:pt x="391513" y="1618373"/>
                  <a:pt x="391513" y="1591355"/>
                </a:cubicBezTo>
                <a:lnTo>
                  <a:pt x="293635" y="1591355"/>
                </a:lnTo>
                <a:cubicBezTo>
                  <a:pt x="293635" y="1618373"/>
                  <a:pt x="315556" y="1640294"/>
                  <a:pt x="342574" y="1640294"/>
                </a:cubicBezTo>
                <a:close/>
                <a:moveTo>
                  <a:pt x="195756" y="1590228"/>
                </a:moveTo>
                <a:lnTo>
                  <a:pt x="293635" y="1590228"/>
                </a:lnTo>
                <a:cubicBezTo>
                  <a:pt x="293635" y="1563210"/>
                  <a:pt x="271714" y="1541288"/>
                  <a:pt x="244696" y="1541288"/>
                </a:cubicBezTo>
                <a:cubicBezTo>
                  <a:pt x="217678" y="1541288"/>
                  <a:pt x="195756" y="1563164"/>
                  <a:pt x="195756" y="1590228"/>
                </a:cubicBezTo>
                <a:close/>
                <a:moveTo>
                  <a:pt x="146817" y="1640294"/>
                </a:moveTo>
                <a:cubicBezTo>
                  <a:pt x="173835" y="1640294"/>
                  <a:pt x="195756" y="1618373"/>
                  <a:pt x="195756" y="1591355"/>
                </a:cubicBezTo>
                <a:lnTo>
                  <a:pt x="97878" y="1591355"/>
                </a:lnTo>
                <a:cubicBezTo>
                  <a:pt x="97878" y="1618373"/>
                  <a:pt x="119799" y="1640294"/>
                  <a:pt x="146817" y="1640294"/>
                </a:cubicBezTo>
                <a:close/>
                <a:moveTo>
                  <a:pt x="0" y="1590228"/>
                </a:moveTo>
                <a:lnTo>
                  <a:pt x="97878" y="1590228"/>
                </a:lnTo>
                <a:cubicBezTo>
                  <a:pt x="97878" y="1563210"/>
                  <a:pt x="75957" y="1541288"/>
                  <a:pt x="48939" y="1541288"/>
                </a:cubicBezTo>
                <a:cubicBezTo>
                  <a:pt x="21921" y="1541288"/>
                  <a:pt x="0" y="1563164"/>
                  <a:pt x="0" y="1590228"/>
                </a:cubicBezTo>
                <a:close/>
                <a:moveTo>
                  <a:pt x="342574" y="1537545"/>
                </a:moveTo>
                <a:cubicBezTo>
                  <a:pt x="369592" y="1537545"/>
                  <a:pt x="391513" y="1515624"/>
                  <a:pt x="391513" y="1488606"/>
                </a:cubicBezTo>
                <a:lnTo>
                  <a:pt x="293635" y="1488606"/>
                </a:lnTo>
                <a:cubicBezTo>
                  <a:pt x="293635" y="1515624"/>
                  <a:pt x="315556" y="1537545"/>
                  <a:pt x="342574" y="1537545"/>
                </a:cubicBezTo>
                <a:close/>
                <a:moveTo>
                  <a:pt x="195756" y="1487478"/>
                </a:moveTo>
                <a:lnTo>
                  <a:pt x="293635" y="1487478"/>
                </a:lnTo>
                <a:cubicBezTo>
                  <a:pt x="293635" y="1460460"/>
                  <a:pt x="271714" y="1438539"/>
                  <a:pt x="244696" y="1438539"/>
                </a:cubicBezTo>
                <a:cubicBezTo>
                  <a:pt x="217678" y="1438539"/>
                  <a:pt x="195756" y="1460415"/>
                  <a:pt x="195756" y="1487478"/>
                </a:cubicBezTo>
                <a:close/>
                <a:moveTo>
                  <a:pt x="146817" y="1537545"/>
                </a:moveTo>
                <a:cubicBezTo>
                  <a:pt x="173835" y="1537545"/>
                  <a:pt x="195756" y="1515624"/>
                  <a:pt x="195756" y="1488606"/>
                </a:cubicBezTo>
                <a:lnTo>
                  <a:pt x="97878" y="1488606"/>
                </a:lnTo>
                <a:cubicBezTo>
                  <a:pt x="97878" y="1515624"/>
                  <a:pt x="119799" y="1537545"/>
                  <a:pt x="146817" y="1537545"/>
                </a:cubicBezTo>
                <a:close/>
                <a:moveTo>
                  <a:pt x="0" y="1487478"/>
                </a:moveTo>
                <a:lnTo>
                  <a:pt x="97878" y="1487478"/>
                </a:lnTo>
                <a:cubicBezTo>
                  <a:pt x="97878" y="1460460"/>
                  <a:pt x="75957" y="1438539"/>
                  <a:pt x="48939" y="1438539"/>
                </a:cubicBezTo>
                <a:cubicBezTo>
                  <a:pt x="21921" y="1438539"/>
                  <a:pt x="0" y="1460415"/>
                  <a:pt x="0" y="1487478"/>
                </a:cubicBezTo>
                <a:close/>
                <a:moveTo>
                  <a:pt x="342574" y="1434795"/>
                </a:moveTo>
                <a:cubicBezTo>
                  <a:pt x="369592" y="1434795"/>
                  <a:pt x="391513" y="1412874"/>
                  <a:pt x="391513" y="1385856"/>
                </a:cubicBezTo>
                <a:lnTo>
                  <a:pt x="293635" y="1385856"/>
                </a:lnTo>
                <a:cubicBezTo>
                  <a:pt x="293635" y="1412874"/>
                  <a:pt x="315556" y="1434795"/>
                  <a:pt x="342574" y="1434795"/>
                </a:cubicBezTo>
                <a:close/>
                <a:moveTo>
                  <a:pt x="195756" y="1384728"/>
                </a:moveTo>
                <a:lnTo>
                  <a:pt x="293635" y="1384728"/>
                </a:lnTo>
                <a:cubicBezTo>
                  <a:pt x="293635" y="1357710"/>
                  <a:pt x="271714" y="1335789"/>
                  <a:pt x="244696" y="1335789"/>
                </a:cubicBezTo>
                <a:cubicBezTo>
                  <a:pt x="217678" y="1335789"/>
                  <a:pt x="195756" y="1357665"/>
                  <a:pt x="195756" y="1384728"/>
                </a:cubicBezTo>
                <a:close/>
                <a:moveTo>
                  <a:pt x="146817" y="1434795"/>
                </a:moveTo>
                <a:cubicBezTo>
                  <a:pt x="173835" y="1434795"/>
                  <a:pt x="195756" y="1412874"/>
                  <a:pt x="195756" y="1385856"/>
                </a:cubicBezTo>
                <a:lnTo>
                  <a:pt x="97878" y="1385856"/>
                </a:lnTo>
                <a:cubicBezTo>
                  <a:pt x="97878" y="1412874"/>
                  <a:pt x="119799" y="1434795"/>
                  <a:pt x="146817" y="1434795"/>
                </a:cubicBezTo>
                <a:close/>
                <a:moveTo>
                  <a:pt x="0" y="1384728"/>
                </a:moveTo>
                <a:lnTo>
                  <a:pt x="97878" y="1384728"/>
                </a:lnTo>
                <a:cubicBezTo>
                  <a:pt x="97878" y="1357710"/>
                  <a:pt x="75957" y="1335789"/>
                  <a:pt x="48939" y="1335789"/>
                </a:cubicBezTo>
                <a:cubicBezTo>
                  <a:pt x="21921" y="1335789"/>
                  <a:pt x="0" y="1357665"/>
                  <a:pt x="0" y="1384728"/>
                </a:cubicBezTo>
                <a:close/>
                <a:moveTo>
                  <a:pt x="342574" y="1332046"/>
                </a:moveTo>
                <a:cubicBezTo>
                  <a:pt x="369592" y="1332046"/>
                  <a:pt x="391513" y="1310124"/>
                  <a:pt x="391513" y="1283107"/>
                </a:cubicBezTo>
                <a:lnTo>
                  <a:pt x="293635" y="1283107"/>
                </a:lnTo>
                <a:cubicBezTo>
                  <a:pt x="293635" y="1310124"/>
                  <a:pt x="315556" y="1332046"/>
                  <a:pt x="342574" y="1332046"/>
                </a:cubicBezTo>
                <a:close/>
                <a:moveTo>
                  <a:pt x="195756" y="1281934"/>
                </a:moveTo>
                <a:lnTo>
                  <a:pt x="293635" y="1281934"/>
                </a:lnTo>
                <a:cubicBezTo>
                  <a:pt x="293635" y="1254916"/>
                  <a:pt x="271714" y="1232995"/>
                  <a:pt x="244696" y="1232995"/>
                </a:cubicBezTo>
                <a:cubicBezTo>
                  <a:pt x="217678" y="1232995"/>
                  <a:pt x="195756" y="1254916"/>
                  <a:pt x="195756" y="1281934"/>
                </a:cubicBezTo>
                <a:close/>
                <a:moveTo>
                  <a:pt x="146817" y="1332046"/>
                </a:moveTo>
                <a:cubicBezTo>
                  <a:pt x="173835" y="1332046"/>
                  <a:pt x="195756" y="1310124"/>
                  <a:pt x="195756" y="1283107"/>
                </a:cubicBezTo>
                <a:lnTo>
                  <a:pt x="97878" y="1283107"/>
                </a:lnTo>
                <a:cubicBezTo>
                  <a:pt x="97878" y="1310124"/>
                  <a:pt x="119799" y="1332046"/>
                  <a:pt x="146817" y="1332046"/>
                </a:cubicBezTo>
                <a:close/>
                <a:moveTo>
                  <a:pt x="0" y="1281934"/>
                </a:moveTo>
                <a:lnTo>
                  <a:pt x="97878" y="1281934"/>
                </a:lnTo>
                <a:cubicBezTo>
                  <a:pt x="97878" y="1254916"/>
                  <a:pt x="75957" y="1232995"/>
                  <a:pt x="48939" y="1232995"/>
                </a:cubicBezTo>
                <a:cubicBezTo>
                  <a:pt x="21921" y="1232995"/>
                  <a:pt x="0" y="1254916"/>
                  <a:pt x="0" y="1281934"/>
                </a:cubicBezTo>
                <a:close/>
                <a:moveTo>
                  <a:pt x="342574" y="1229296"/>
                </a:moveTo>
                <a:cubicBezTo>
                  <a:pt x="369592" y="1229296"/>
                  <a:pt x="391513" y="1207375"/>
                  <a:pt x="391513" y="1180357"/>
                </a:cubicBezTo>
                <a:lnTo>
                  <a:pt x="293635" y="1180357"/>
                </a:lnTo>
                <a:cubicBezTo>
                  <a:pt x="293635" y="1207375"/>
                  <a:pt x="315556" y="1229296"/>
                  <a:pt x="342574" y="1229296"/>
                </a:cubicBezTo>
                <a:close/>
                <a:moveTo>
                  <a:pt x="195756" y="1179184"/>
                </a:moveTo>
                <a:lnTo>
                  <a:pt x="293635" y="1179184"/>
                </a:lnTo>
                <a:cubicBezTo>
                  <a:pt x="293635" y="1152166"/>
                  <a:pt x="271714" y="1130245"/>
                  <a:pt x="244696" y="1130245"/>
                </a:cubicBezTo>
                <a:cubicBezTo>
                  <a:pt x="217678" y="1130245"/>
                  <a:pt x="195756" y="1152166"/>
                  <a:pt x="195756" y="1179184"/>
                </a:cubicBezTo>
                <a:close/>
                <a:moveTo>
                  <a:pt x="146817" y="1229296"/>
                </a:moveTo>
                <a:cubicBezTo>
                  <a:pt x="173835" y="1229296"/>
                  <a:pt x="195756" y="1207375"/>
                  <a:pt x="195756" y="1180357"/>
                </a:cubicBezTo>
                <a:lnTo>
                  <a:pt x="97878" y="1180357"/>
                </a:lnTo>
                <a:cubicBezTo>
                  <a:pt x="97878" y="1207375"/>
                  <a:pt x="119799" y="1229296"/>
                  <a:pt x="146817" y="1229296"/>
                </a:cubicBezTo>
                <a:close/>
                <a:moveTo>
                  <a:pt x="0" y="1179184"/>
                </a:moveTo>
                <a:lnTo>
                  <a:pt x="97878" y="1179184"/>
                </a:lnTo>
                <a:cubicBezTo>
                  <a:pt x="97878" y="1152166"/>
                  <a:pt x="75957" y="1130245"/>
                  <a:pt x="48939" y="1130245"/>
                </a:cubicBezTo>
                <a:cubicBezTo>
                  <a:pt x="21921" y="1130245"/>
                  <a:pt x="0" y="1152166"/>
                  <a:pt x="0" y="1179184"/>
                </a:cubicBezTo>
                <a:close/>
                <a:moveTo>
                  <a:pt x="342574" y="715548"/>
                </a:moveTo>
                <a:cubicBezTo>
                  <a:pt x="369592" y="715548"/>
                  <a:pt x="391513" y="693627"/>
                  <a:pt x="391513" y="666609"/>
                </a:cubicBezTo>
                <a:lnTo>
                  <a:pt x="293635" y="666609"/>
                </a:lnTo>
                <a:cubicBezTo>
                  <a:pt x="293635" y="693627"/>
                  <a:pt x="315556" y="715548"/>
                  <a:pt x="342574" y="715548"/>
                </a:cubicBezTo>
                <a:close/>
                <a:moveTo>
                  <a:pt x="195756" y="665436"/>
                </a:moveTo>
                <a:lnTo>
                  <a:pt x="293635" y="665436"/>
                </a:lnTo>
                <a:cubicBezTo>
                  <a:pt x="293635" y="638418"/>
                  <a:pt x="271714" y="616497"/>
                  <a:pt x="244696" y="616497"/>
                </a:cubicBezTo>
                <a:cubicBezTo>
                  <a:pt x="217678" y="616497"/>
                  <a:pt x="195756" y="638418"/>
                  <a:pt x="195756" y="665436"/>
                </a:cubicBezTo>
                <a:close/>
                <a:moveTo>
                  <a:pt x="146817" y="715548"/>
                </a:moveTo>
                <a:cubicBezTo>
                  <a:pt x="173835" y="715548"/>
                  <a:pt x="195756" y="693627"/>
                  <a:pt x="195756" y="666609"/>
                </a:cubicBezTo>
                <a:lnTo>
                  <a:pt x="97878" y="666609"/>
                </a:lnTo>
                <a:cubicBezTo>
                  <a:pt x="97878" y="693627"/>
                  <a:pt x="119799" y="715548"/>
                  <a:pt x="146817" y="715548"/>
                </a:cubicBezTo>
                <a:close/>
                <a:moveTo>
                  <a:pt x="0" y="665436"/>
                </a:moveTo>
                <a:lnTo>
                  <a:pt x="97878" y="665436"/>
                </a:lnTo>
                <a:cubicBezTo>
                  <a:pt x="97878" y="638418"/>
                  <a:pt x="75957" y="616497"/>
                  <a:pt x="48939" y="616497"/>
                </a:cubicBezTo>
                <a:cubicBezTo>
                  <a:pt x="21921" y="616497"/>
                  <a:pt x="0" y="638418"/>
                  <a:pt x="0" y="665436"/>
                </a:cubicBezTo>
                <a:close/>
                <a:moveTo>
                  <a:pt x="342574" y="612799"/>
                </a:moveTo>
                <a:cubicBezTo>
                  <a:pt x="369592" y="612799"/>
                  <a:pt x="391513" y="590878"/>
                  <a:pt x="391513" y="563860"/>
                </a:cubicBezTo>
                <a:lnTo>
                  <a:pt x="293635" y="563860"/>
                </a:lnTo>
                <a:cubicBezTo>
                  <a:pt x="293635" y="590878"/>
                  <a:pt x="315556" y="612799"/>
                  <a:pt x="342574" y="612799"/>
                </a:cubicBezTo>
                <a:close/>
                <a:moveTo>
                  <a:pt x="195756" y="562687"/>
                </a:moveTo>
                <a:lnTo>
                  <a:pt x="293635" y="562687"/>
                </a:lnTo>
                <a:cubicBezTo>
                  <a:pt x="293635" y="535669"/>
                  <a:pt x="271714" y="513748"/>
                  <a:pt x="244696" y="513748"/>
                </a:cubicBezTo>
                <a:cubicBezTo>
                  <a:pt x="217678" y="513748"/>
                  <a:pt x="195756" y="535669"/>
                  <a:pt x="195756" y="562687"/>
                </a:cubicBezTo>
                <a:close/>
                <a:moveTo>
                  <a:pt x="146817" y="612799"/>
                </a:moveTo>
                <a:cubicBezTo>
                  <a:pt x="173835" y="612799"/>
                  <a:pt x="195756" y="590878"/>
                  <a:pt x="195756" y="563860"/>
                </a:cubicBezTo>
                <a:lnTo>
                  <a:pt x="97878" y="563860"/>
                </a:lnTo>
                <a:cubicBezTo>
                  <a:pt x="97878" y="590878"/>
                  <a:pt x="119799" y="612799"/>
                  <a:pt x="146817" y="612799"/>
                </a:cubicBezTo>
                <a:close/>
                <a:moveTo>
                  <a:pt x="0" y="562687"/>
                </a:moveTo>
                <a:lnTo>
                  <a:pt x="97878" y="562687"/>
                </a:lnTo>
                <a:cubicBezTo>
                  <a:pt x="97878" y="535669"/>
                  <a:pt x="75957" y="513748"/>
                  <a:pt x="48939" y="513748"/>
                </a:cubicBezTo>
                <a:cubicBezTo>
                  <a:pt x="21921" y="513748"/>
                  <a:pt x="0" y="535669"/>
                  <a:pt x="0" y="562687"/>
                </a:cubicBezTo>
                <a:close/>
                <a:moveTo>
                  <a:pt x="342574" y="510049"/>
                </a:moveTo>
                <a:cubicBezTo>
                  <a:pt x="369592" y="510049"/>
                  <a:pt x="391513" y="488128"/>
                  <a:pt x="391513" y="461110"/>
                </a:cubicBezTo>
                <a:lnTo>
                  <a:pt x="293635" y="461110"/>
                </a:lnTo>
                <a:cubicBezTo>
                  <a:pt x="293635" y="488128"/>
                  <a:pt x="315556" y="510049"/>
                  <a:pt x="342574" y="510049"/>
                </a:cubicBezTo>
                <a:close/>
                <a:moveTo>
                  <a:pt x="195756" y="459937"/>
                </a:moveTo>
                <a:lnTo>
                  <a:pt x="293635" y="459937"/>
                </a:lnTo>
                <a:cubicBezTo>
                  <a:pt x="293635" y="432919"/>
                  <a:pt x="271714" y="410998"/>
                  <a:pt x="244696" y="410998"/>
                </a:cubicBezTo>
                <a:cubicBezTo>
                  <a:pt x="217678" y="410998"/>
                  <a:pt x="195756" y="432919"/>
                  <a:pt x="195756" y="459937"/>
                </a:cubicBezTo>
                <a:close/>
                <a:moveTo>
                  <a:pt x="146817" y="510049"/>
                </a:moveTo>
                <a:cubicBezTo>
                  <a:pt x="173835" y="510049"/>
                  <a:pt x="195756" y="488128"/>
                  <a:pt x="195756" y="461110"/>
                </a:cubicBezTo>
                <a:lnTo>
                  <a:pt x="97878" y="461110"/>
                </a:lnTo>
                <a:cubicBezTo>
                  <a:pt x="97878" y="488128"/>
                  <a:pt x="119799" y="510049"/>
                  <a:pt x="146817" y="510049"/>
                </a:cubicBezTo>
                <a:close/>
                <a:moveTo>
                  <a:pt x="0" y="459937"/>
                </a:moveTo>
                <a:lnTo>
                  <a:pt x="97878" y="459937"/>
                </a:lnTo>
                <a:cubicBezTo>
                  <a:pt x="97878" y="432919"/>
                  <a:pt x="75957" y="410998"/>
                  <a:pt x="48939" y="410998"/>
                </a:cubicBezTo>
                <a:cubicBezTo>
                  <a:pt x="21921" y="410998"/>
                  <a:pt x="0" y="432919"/>
                  <a:pt x="0" y="459937"/>
                </a:cubicBezTo>
                <a:close/>
                <a:moveTo>
                  <a:pt x="342574" y="407254"/>
                </a:moveTo>
                <a:cubicBezTo>
                  <a:pt x="369592" y="407254"/>
                  <a:pt x="391513" y="385333"/>
                  <a:pt x="391513" y="358315"/>
                </a:cubicBezTo>
                <a:lnTo>
                  <a:pt x="293635" y="358315"/>
                </a:lnTo>
                <a:cubicBezTo>
                  <a:pt x="293635" y="385379"/>
                  <a:pt x="315556" y="407254"/>
                  <a:pt x="342574" y="407254"/>
                </a:cubicBezTo>
                <a:close/>
                <a:moveTo>
                  <a:pt x="195756" y="357188"/>
                </a:moveTo>
                <a:lnTo>
                  <a:pt x="293635" y="357188"/>
                </a:lnTo>
                <a:cubicBezTo>
                  <a:pt x="293635" y="330170"/>
                  <a:pt x="271714" y="308249"/>
                  <a:pt x="244696" y="308249"/>
                </a:cubicBezTo>
                <a:cubicBezTo>
                  <a:pt x="217678" y="308249"/>
                  <a:pt x="195756" y="330170"/>
                  <a:pt x="195756" y="357188"/>
                </a:cubicBezTo>
                <a:close/>
                <a:moveTo>
                  <a:pt x="146817" y="407254"/>
                </a:moveTo>
                <a:cubicBezTo>
                  <a:pt x="173835" y="407254"/>
                  <a:pt x="195756" y="385333"/>
                  <a:pt x="195756" y="358315"/>
                </a:cubicBezTo>
                <a:lnTo>
                  <a:pt x="97878" y="358315"/>
                </a:lnTo>
                <a:cubicBezTo>
                  <a:pt x="97878" y="385379"/>
                  <a:pt x="119799" y="407254"/>
                  <a:pt x="146817" y="407254"/>
                </a:cubicBezTo>
                <a:close/>
                <a:moveTo>
                  <a:pt x="0" y="357188"/>
                </a:moveTo>
                <a:lnTo>
                  <a:pt x="97878" y="357188"/>
                </a:lnTo>
                <a:cubicBezTo>
                  <a:pt x="97878" y="330170"/>
                  <a:pt x="75957" y="308249"/>
                  <a:pt x="48939" y="308249"/>
                </a:cubicBezTo>
                <a:cubicBezTo>
                  <a:pt x="21921" y="308249"/>
                  <a:pt x="0" y="330170"/>
                  <a:pt x="0" y="357188"/>
                </a:cubicBezTo>
                <a:close/>
                <a:moveTo>
                  <a:pt x="342574" y="304505"/>
                </a:moveTo>
                <a:cubicBezTo>
                  <a:pt x="369592" y="304505"/>
                  <a:pt x="391513" y="282584"/>
                  <a:pt x="391513" y="255566"/>
                </a:cubicBezTo>
                <a:lnTo>
                  <a:pt x="293635" y="255566"/>
                </a:lnTo>
                <a:cubicBezTo>
                  <a:pt x="293635" y="282629"/>
                  <a:pt x="315556" y="304505"/>
                  <a:pt x="342574" y="304505"/>
                </a:cubicBezTo>
                <a:close/>
                <a:moveTo>
                  <a:pt x="195756" y="254438"/>
                </a:moveTo>
                <a:lnTo>
                  <a:pt x="293635" y="254438"/>
                </a:lnTo>
                <a:cubicBezTo>
                  <a:pt x="293635" y="227420"/>
                  <a:pt x="271714" y="205499"/>
                  <a:pt x="244696" y="205499"/>
                </a:cubicBezTo>
                <a:cubicBezTo>
                  <a:pt x="217678" y="205499"/>
                  <a:pt x="195756" y="227420"/>
                  <a:pt x="195756" y="254438"/>
                </a:cubicBezTo>
                <a:close/>
                <a:moveTo>
                  <a:pt x="146817" y="304505"/>
                </a:moveTo>
                <a:cubicBezTo>
                  <a:pt x="173835" y="304505"/>
                  <a:pt x="195756" y="282584"/>
                  <a:pt x="195756" y="255566"/>
                </a:cubicBezTo>
                <a:lnTo>
                  <a:pt x="97878" y="255566"/>
                </a:lnTo>
                <a:cubicBezTo>
                  <a:pt x="97878" y="282629"/>
                  <a:pt x="119799" y="304505"/>
                  <a:pt x="146817" y="304505"/>
                </a:cubicBezTo>
                <a:close/>
                <a:moveTo>
                  <a:pt x="0" y="254438"/>
                </a:moveTo>
                <a:lnTo>
                  <a:pt x="97878" y="254438"/>
                </a:lnTo>
                <a:cubicBezTo>
                  <a:pt x="97878" y="227420"/>
                  <a:pt x="75957" y="205499"/>
                  <a:pt x="48939" y="205499"/>
                </a:cubicBezTo>
                <a:cubicBezTo>
                  <a:pt x="21921" y="205499"/>
                  <a:pt x="0" y="227420"/>
                  <a:pt x="0" y="254438"/>
                </a:cubicBezTo>
                <a:close/>
                <a:moveTo>
                  <a:pt x="342574" y="201755"/>
                </a:moveTo>
                <a:cubicBezTo>
                  <a:pt x="369592" y="201755"/>
                  <a:pt x="391513" y="179834"/>
                  <a:pt x="391513" y="152816"/>
                </a:cubicBezTo>
                <a:lnTo>
                  <a:pt x="293635" y="152816"/>
                </a:lnTo>
                <a:cubicBezTo>
                  <a:pt x="293635" y="179879"/>
                  <a:pt x="315556" y="201755"/>
                  <a:pt x="342574" y="201755"/>
                </a:cubicBezTo>
                <a:close/>
                <a:moveTo>
                  <a:pt x="195756" y="151689"/>
                </a:moveTo>
                <a:lnTo>
                  <a:pt x="293635" y="151689"/>
                </a:lnTo>
                <a:cubicBezTo>
                  <a:pt x="293635" y="124671"/>
                  <a:pt x="271714" y="102750"/>
                  <a:pt x="244696" y="102750"/>
                </a:cubicBezTo>
                <a:cubicBezTo>
                  <a:pt x="217678" y="102750"/>
                  <a:pt x="195756" y="124671"/>
                  <a:pt x="195756" y="151689"/>
                </a:cubicBezTo>
                <a:close/>
                <a:moveTo>
                  <a:pt x="146817" y="201755"/>
                </a:moveTo>
                <a:cubicBezTo>
                  <a:pt x="173835" y="201755"/>
                  <a:pt x="195756" y="179834"/>
                  <a:pt x="195756" y="152816"/>
                </a:cubicBezTo>
                <a:lnTo>
                  <a:pt x="97878" y="152816"/>
                </a:lnTo>
                <a:cubicBezTo>
                  <a:pt x="97878" y="179879"/>
                  <a:pt x="119799" y="201755"/>
                  <a:pt x="146817" y="201755"/>
                </a:cubicBezTo>
                <a:close/>
                <a:moveTo>
                  <a:pt x="0" y="151689"/>
                </a:moveTo>
                <a:lnTo>
                  <a:pt x="97878" y="151689"/>
                </a:lnTo>
                <a:cubicBezTo>
                  <a:pt x="97878" y="124671"/>
                  <a:pt x="75957" y="102750"/>
                  <a:pt x="48939" y="102750"/>
                </a:cubicBezTo>
                <a:cubicBezTo>
                  <a:pt x="21921" y="102750"/>
                  <a:pt x="0" y="124671"/>
                  <a:pt x="0" y="151689"/>
                </a:cubicBezTo>
                <a:close/>
                <a:moveTo>
                  <a:pt x="342574" y="99006"/>
                </a:moveTo>
                <a:cubicBezTo>
                  <a:pt x="369592" y="99006"/>
                  <a:pt x="391513" y="77085"/>
                  <a:pt x="391513" y="50067"/>
                </a:cubicBezTo>
                <a:lnTo>
                  <a:pt x="293635" y="50067"/>
                </a:lnTo>
                <a:cubicBezTo>
                  <a:pt x="293635" y="77130"/>
                  <a:pt x="315556" y="99006"/>
                  <a:pt x="342574" y="99006"/>
                </a:cubicBezTo>
                <a:close/>
                <a:moveTo>
                  <a:pt x="195756" y="48939"/>
                </a:moveTo>
                <a:lnTo>
                  <a:pt x="293635" y="48939"/>
                </a:lnTo>
                <a:cubicBezTo>
                  <a:pt x="293635" y="21921"/>
                  <a:pt x="271714" y="0"/>
                  <a:pt x="244696" y="0"/>
                </a:cubicBezTo>
                <a:cubicBezTo>
                  <a:pt x="217678" y="0"/>
                  <a:pt x="195756" y="21921"/>
                  <a:pt x="195756" y="48939"/>
                </a:cubicBezTo>
                <a:close/>
                <a:moveTo>
                  <a:pt x="146817" y="99006"/>
                </a:moveTo>
                <a:cubicBezTo>
                  <a:pt x="173835" y="99006"/>
                  <a:pt x="195756" y="77085"/>
                  <a:pt x="195756" y="50067"/>
                </a:cubicBezTo>
                <a:lnTo>
                  <a:pt x="97878" y="50067"/>
                </a:lnTo>
                <a:cubicBezTo>
                  <a:pt x="97878" y="77130"/>
                  <a:pt x="119799" y="99006"/>
                  <a:pt x="146817" y="99006"/>
                </a:cubicBezTo>
                <a:close/>
                <a:moveTo>
                  <a:pt x="0" y="48939"/>
                </a:moveTo>
                <a:lnTo>
                  <a:pt x="97878" y="48939"/>
                </a:lnTo>
                <a:cubicBezTo>
                  <a:pt x="97878" y="21921"/>
                  <a:pt x="75957" y="0"/>
                  <a:pt x="48939" y="0"/>
                </a:cubicBezTo>
                <a:cubicBezTo>
                  <a:pt x="21921" y="0"/>
                  <a:pt x="0" y="21921"/>
                  <a:pt x="0" y="48939"/>
                </a:cubicBezTo>
                <a:close/>
              </a:path>
            </a:pathLst>
          </a:custGeom>
          <a:solidFill>
            <a:schemeClr val="bg2"/>
          </a:solidFill>
          <a:ln w="4498" cap="flat">
            <a:noFill/>
            <a:prstDash val="solid"/>
            <a:miter/>
          </a:ln>
        </p:spPr>
        <p:txBody>
          <a:bodyPr rtlCol="0" anchor="ctr"/>
          <a:lstStyle/>
          <a:p>
            <a:endParaRPr lang="en-US"/>
          </a:p>
        </p:txBody>
      </p:sp>
      <p:sp>
        <p:nvSpPr>
          <p:cNvPr id="4" name="Graphic 5">
            <a:extLst>
              <a:ext uri="{FF2B5EF4-FFF2-40B4-BE49-F238E27FC236}">
                <a16:creationId xmlns:a16="http://schemas.microsoft.com/office/drawing/2014/main" id="{45A80116-09A3-EE4D-88BC-BDF357E1585A}"/>
              </a:ext>
            </a:extLst>
          </p:cNvPr>
          <p:cNvSpPr/>
          <p:nvPr/>
        </p:nvSpPr>
        <p:spPr>
          <a:xfrm>
            <a:off x="4847864" y="4518479"/>
            <a:ext cx="1605022" cy="1948543"/>
          </a:xfrm>
          <a:custGeom>
            <a:avLst/>
            <a:gdLst>
              <a:gd name="connsiteX0" fmla="*/ 1604984 w 1605022"/>
              <a:gd name="connsiteY0" fmla="*/ 1948507 h 1948543"/>
              <a:gd name="connsiteX1" fmla="*/ 1153436 w 1605022"/>
              <a:gd name="connsiteY1" fmla="*/ 1948507 h 1948543"/>
              <a:gd name="connsiteX2" fmla="*/ 1088710 w 1605022"/>
              <a:gd name="connsiteY2" fmla="*/ 1883781 h 1948543"/>
              <a:gd name="connsiteX3" fmla="*/ 1088710 w 1605022"/>
              <a:gd name="connsiteY3" fmla="*/ 1347481 h 1948543"/>
              <a:gd name="connsiteX4" fmla="*/ 945682 w 1605022"/>
              <a:gd name="connsiteY4" fmla="*/ 1204272 h 1948543"/>
              <a:gd name="connsiteX5" fmla="*/ 516236 w 1605022"/>
              <a:gd name="connsiteY5" fmla="*/ 1204272 h 1948543"/>
              <a:gd name="connsiteX6" fmla="*/ 516236 w 1605022"/>
              <a:gd name="connsiteY6" fmla="*/ 1883781 h 1948543"/>
              <a:gd name="connsiteX7" fmla="*/ 451510 w 1605022"/>
              <a:gd name="connsiteY7" fmla="*/ 1948507 h 1948543"/>
              <a:gd name="connsiteX8" fmla="*/ -38 w 1605022"/>
              <a:gd name="connsiteY8" fmla="*/ 1948507 h 1948543"/>
              <a:gd name="connsiteX9" fmla="*/ -38 w 1605022"/>
              <a:gd name="connsiteY9" fmla="*/ -36 h 1948543"/>
              <a:gd name="connsiteX10" fmla="*/ 451510 w 1605022"/>
              <a:gd name="connsiteY10" fmla="*/ -36 h 1948543"/>
              <a:gd name="connsiteX11" fmla="*/ 516236 w 1605022"/>
              <a:gd name="connsiteY11" fmla="*/ 64690 h 1948543"/>
              <a:gd name="connsiteX12" fmla="*/ 516236 w 1605022"/>
              <a:gd name="connsiteY12" fmla="*/ 582813 h 1948543"/>
              <a:gd name="connsiteX13" fmla="*/ 659264 w 1605022"/>
              <a:gd name="connsiteY13" fmla="*/ 725841 h 1948543"/>
              <a:gd name="connsiteX14" fmla="*/ 1088710 w 1605022"/>
              <a:gd name="connsiteY14" fmla="*/ 725841 h 1948543"/>
              <a:gd name="connsiteX15" fmla="*/ 1088710 w 1605022"/>
              <a:gd name="connsiteY15" fmla="*/ 64690 h 1948543"/>
              <a:gd name="connsiteX16" fmla="*/ 1153436 w 1605022"/>
              <a:gd name="connsiteY16" fmla="*/ -36 h 1948543"/>
              <a:gd name="connsiteX17" fmla="*/ 1604984 w 1605022"/>
              <a:gd name="connsiteY17" fmla="*/ -36 h 1948543"/>
              <a:gd name="connsiteX18" fmla="*/ 490887 w 1605022"/>
              <a:gd name="connsiteY18" fmla="*/ 1178833 h 1948543"/>
              <a:gd name="connsiteX19" fmla="*/ 945682 w 1605022"/>
              <a:gd name="connsiteY19" fmla="*/ 1178833 h 1948543"/>
              <a:gd name="connsiteX20" fmla="*/ 1114285 w 1605022"/>
              <a:gd name="connsiteY20" fmla="*/ 1347481 h 1948543"/>
              <a:gd name="connsiteX21" fmla="*/ 1114285 w 1605022"/>
              <a:gd name="connsiteY21" fmla="*/ 1883781 h 1948543"/>
              <a:gd name="connsiteX22" fmla="*/ 1153436 w 1605022"/>
              <a:gd name="connsiteY22" fmla="*/ 1922932 h 1948543"/>
              <a:gd name="connsiteX23" fmla="*/ 1579410 w 1605022"/>
              <a:gd name="connsiteY23" fmla="*/ 1922932 h 1948543"/>
              <a:gd name="connsiteX24" fmla="*/ 1579410 w 1605022"/>
              <a:gd name="connsiteY24" fmla="*/ 25539 h 1948543"/>
              <a:gd name="connsiteX25" fmla="*/ 1153436 w 1605022"/>
              <a:gd name="connsiteY25" fmla="*/ 25539 h 1948543"/>
              <a:gd name="connsiteX26" fmla="*/ 1114285 w 1605022"/>
              <a:gd name="connsiteY26" fmla="*/ 64690 h 1948543"/>
              <a:gd name="connsiteX27" fmla="*/ 1114285 w 1605022"/>
              <a:gd name="connsiteY27" fmla="*/ 751461 h 1948543"/>
              <a:gd name="connsiteX28" fmla="*/ 659264 w 1605022"/>
              <a:gd name="connsiteY28" fmla="*/ 751461 h 1948543"/>
              <a:gd name="connsiteX29" fmla="*/ 490661 w 1605022"/>
              <a:gd name="connsiteY29" fmla="*/ 582813 h 1948543"/>
              <a:gd name="connsiteX30" fmla="*/ 490661 w 1605022"/>
              <a:gd name="connsiteY30" fmla="*/ 64690 h 1948543"/>
              <a:gd name="connsiteX31" fmla="*/ 451510 w 1605022"/>
              <a:gd name="connsiteY31" fmla="*/ 25539 h 1948543"/>
              <a:gd name="connsiteX32" fmla="*/ 25537 w 1605022"/>
              <a:gd name="connsiteY32" fmla="*/ 25539 h 1948543"/>
              <a:gd name="connsiteX33" fmla="*/ 25537 w 1605022"/>
              <a:gd name="connsiteY33" fmla="*/ 1922932 h 1948543"/>
              <a:gd name="connsiteX34" fmla="*/ 451510 w 1605022"/>
              <a:gd name="connsiteY34" fmla="*/ 1922932 h 1948543"/>
              <a:gd name="connsiteX35" fmla="*/ 490661 w 1605022"/>
              <a:gd name="connsiteY35" fmla="*/ 1883781 h 194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605022" h="1948543">
                <a:moveTo>
                  <a:pt x="1604984" y="1948507"/>
                </a:moveTo>
                <a:lnTo>
                  <a:pt x="1153436" y="1948507"/>
                </a:lnTo>
                <a:cubicBezTo>
                  <a:pt x="1117709" y="1948458"/>
                  <a:pt x="1088760" y="1919509"/>
                  <a:pt x="1088710" y="1883781"/>
                </a:cubicBezTo>
                <a:lnTo>
                  <a:pt x="1088710" y="1347481"/>
                </a:lnTo>
                <a:cubicBezTo>
                  <a:pt x="1088738" y="1268447"/>
                  <a:pt x="1024715" y="1204349"/>
                  <a:pt x="945682" y="1204272"/>
                </a:cubicBezTo>
                <a:lnTo>
                  <a:pt x="516236" y="1204272"/>
                </a:lnTo>
                <a:lnTo>
                  <a:pt x="516236" y="1883781"/>
                </a:lnTo>
                <a:cubicBezTo>
                  <a:pt x="516186" y="1919509"/>
                  <a:pt x="487238" y="1948458"/>
                  <a:pt x="451510" y="1948507"/>
                </a:cubicBezTo>
                <a:lnTo>
                  <a:pt x="-38" y="1948507"/>
                </a:lnTo>
                <a:lnTo>
                  <a:pt x="-38" y="-36"/>
                </a:lnTo>
                <a:lnTo>
                  <a:pt x="451510" y="-36"/>
                </a:lnTo>
                <a:cubicBezTo>
                  <a:pt x="487238" y="14"/>
                  <a:pt x="516186" y="28963"/>
                  <a:pt x="516236" y="64690"/>
                </a:cubicBezTo>
                <a:lnTo>
                  <a:pt x="516236" y="582813"/>
                </a:lnTo>
                <a:cubicBezTo>
                  <a:pt x="516312" y="661774"/>
                  <a:pt x="580303" y="725765"/>
                  <a:pt x="659264" y="725841"/>
                </a:cubicBezTo>
                <a:lnTo>
                  <a:pt x="1088710" y="725841"/>
                </a:lnTo>
                <a:lnTo>
                  <a:pt x="1088710" y="64690"/>
                </a:lnTo>
                <a:cubicBezTo>
                  <a:pt x="1088760" y="28963"/>
                  <a:pt x="1117709" y="14"/>
                  <a:pt x="1153436" y="-36"/>
                </a:cubicBezTo>
                <a:lnTo>
                  <a:pt x="1604984" y="-36"/>
                </a:lnTo>
                <a:close/>
                <a:moveTo>
                  <a:pt x="490887" y="1178833"/>
                </a:moveTo>
                <a:lnTo>
                  <a:pt x="945682" y="1178833"/>
                </a:lnTo>
                <a:cubicBezTo>
                  <a:pt x="1038775" y="1178932"/>
                  <a:pt x="1114209" y="1254388"/>
                  <a:pt x="1114285" y="1347481"/>
                </a:cubicBezTo>
                <a:lnTo>
                  <a:pt x="1114285" y="1883781"/>
                </a:lnTo>
                <a:cubicBezTo>
                  <a:pt x="1114335" y="1905382"/>
                  <a:pt x="1131836" y="1922883"/>
                  <a:pt x="1153436" y="1922932"/>
                </a:cubicBezTo>
                <a:lnTo>
                  <a:pt x="1579410" y="1922932"/>
                </a:lnTo>
                <a:lnTo>
                  <a:pt x="1579410" y="25539"/>
                </a:lnTo>
                <a:lnTo>
                  <a:pt x="1153436" y="25539"/>
                </a:lnTo>
                <a:cubicBezTo>
                  <a:pt x="1131836" y="25588"/>
                  <a:pt x="1114335" y="43088"/>
                  <a:pt x="1114285" y="64690"/>
                </a:cubicBezTo>
                <a:lnTo>
                  <a:pt x="1114285" y="751461"/>
                </a:lnTo>
                <a:lnTo>
                  <a:pt x="659264" y="751461"/>
                </a:lnTo>
                <a:cubicBezTo>
                  <a:pt x="566172" y="751362"/>
                  <a:pt x="490738" y="675905"/>
                  <a:pt x="490661" y="582813"/>
                </a:cubicBezTo>
                <a:lnTo>
                  <a:pt x="490661" y="64690"/>
                </a:lnTo>
                <a:cubicBezTo>
                  <a:pt x="490611" y="43088"/>
                  <a:pt x="473111" y="25588"/>
                  <a:pt x="451510" y="25539"/>
                </a:cubicBezTo>
                <a:lnTo>
                  <a:pt x="25537" y="25539"/>
                </a:lnTo>
                <a:lnTo>
                  <a:pt x="25537" y="1922932"/>
                </a:lnTo>
                <a:lnTo>
                  <a:pt x="451510" y="1922932"/>
                </a:lnTo>
                <a:cubicBezTo>
                  <a:pt x="473111" y="1922883"/>
                  <a:pt x="490611" y="1905382"/>
                  <a:pt x="490661" y="1883781"/>
                </a:cubicBezTo>
                <a:close/>
              </a:path>
            </a:pathLst>
          </a:custGeom>
          <a:solidFill>
            <a:schemeClr val="bg2"/>
          </a:solidFill>
          <a:ln w="4495" cap="flat">
            <a:noFill/>
            <a:prstDash val="solid"/>
            <a:miter/>
          </a:ln>
        </p:spPr>
        <p:txBody>
          <a:bodyPr rtlCol="0" anchor="ctr"/>
          <a:lstStyle/>
          <a:p>
            <a:endParaRPr lang="en-US"/>
          </a:p>
        </p:txBody>
      </p:sp>
      <p:pic>
        <p:nvPicPr>
          <p:cNvPr id="10" name="Picture 9">
            <a:extLst>
              <a:ext uri="{FF2B5EF4-FFF2-40B4-BE49-F238E27FC236}">
                <a16:creationId xmlns:a16="http://schemas.microsoft.com/office/drawing/2014/main" id="{AF533670-5326-9A48-98DA-469D609882A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870115" y="4449867"/>
            <a:ext cx="1697034" cy="2092754"/>
          </a:xfrm>
          <a:prstGeom prst="rect">
            <a:avLst/>
          </a:prstGeom>
        </p:spPr>
      </p:pic>
      <p:pic>
        <p:nvPicPr>
          <p:cNvPr id="8" name="Graphic 7">
            <a:extLst>
              <a:ext uri="{FF2B5EF4-FFF2-40B4-BE49-F238E27FC236}">
                <a16:creationId xmlns:a16="http://schemas.microsoft.com/office/drawing/2014/main" id="{DF79996C-73DC-5043-92D4-7B10DCE5362B}"/>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23960" y="359884"/>
            <a:ext cx="1945619" cy="843883"/>
          </a:xfrm>
          <a:prstGeom prst="rect">
            <a:avLst/>
          </a:prstGeom>
        </p:spPr>
      </p:pic>
    </p:spTree>
    <p:extLst>
      <p:ext uri="{BB962C8B-B14F-4D97-AF65-F5344CB8AC3E}">
        <p14:creationId xmlns:p14="http://schemas.microsoft.com/office/powerpoint/2010/main" val="8481798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022_ICONS - 3 HORIZONTAL">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39612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928460"/>
            <a:ext cx="1378759" cy="1192393"/>
          </a:xfrm>
          <a:solidFill>
            <a:schemeClr val="bg1"/>
          </a:solidFill>
        </p:spPr>
        <p:txBody>
          <a:bodyPr/>
          <a:lstStyle/>
          <a:p>
            <a:endParaRPr lang="en-US"/>
          </a:p>
        </p:txBody>
      </p:sp>
      <p:cxnSp>
        <p:nvCxnSpPr>
          <p:cNvPr id="10" name="Straight Connector 9">
            <a:extLst>
              <a:ext uri="{FF2B5EF4-FFF2-40B4-BE49-F238E27FC236}">
                <a16:creationId xmlns:a16="http://schemas.microsoft.com/office/drawing/2014/main" id="{56B34F5E-0220-E146-B13E-A1B31EEC62EA}"/>
              </a:ext>
            </a:extLst>
          </p:cNvPr>
          <p:cNvCxnSpPr>
            <a:cxnSpLocks/>
          </p:cNvCxnSpPr>
          <p:nvPr userDrawn="1"/>
        </p:nvCxnSpPr>
        <p:spPr>
          <a:xfrm>
            <a:off x="44958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F6F3059-5932-9748-B827-FFD1E51E05EE}"/>
              </a:ext>
            </a:extLst>
          </p:cNvPr>
          <p:cNvCxnSpPr>
            <a:cxnSpLocks/>
          </p:cNvCxnSpPr>
          <p:nvPr userDrawn="1"/>
        </p:nvCxnSpPr>
        <p:spPr>
          <a:xfrm>
            <a:off x="80010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7796"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37634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073440" y="1928460"/>
            <a:ext cx="1378759" cy="1192393"/>
          </a:xfrm>
          <a:solidFill>
            <a:schemeClr val="bg1"/>
          </a:solidFill>
        </p:spPr>
        <p:txBody>
          <a:bodyPr/>
          <a:lstStyle/>
          <a:p>
            <a:endParaRPr lang="en-US"/>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9058126" y="1928460"/>
            <a:ext cx="1378759" cy="1192393"/>
          </a:xfrm>
          <a:solidFill>
            <a:schemeClr val="bg1"/>
          </a:solidFill>
        </p:spPr>
        <p:txBody>
          <a:bodyPr/>
          <a:lstStyle/>
          <a:p>
            <a:endParaRPr lang="en-US"/>
          </a:p>
        </p:txBody>
      </p:sp>
      <p:sp>
        <p:nvSpPr>
          <p:cNvPr id="2" name="Title 1">
            <a:extLst>
              <a:ext uri="{FF2B5EF4-FFF2-40B4-BE49-F238E27FC236}">
                <a16:creationId xmlns:a16="http://schemas.microsoft.com/office/drawing/2014/main" id="{702030C1-CF71-CF42-81D6-A2383495004F}"/>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E0804A-E152-4D45-91B9-FD97DE57B99C}"/>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60EEB2E5-BBC6-AF44-B8B7-E5458E5DBDF2}"/>
              </a:ext>
            </a:extLst>
          </p:cNvPr>
          <p:cNvSpPr>
            <a:spLocks noGrp="1"/>
          </p:cNvSpPr>
          <p:nvPr>
            <p:ph type="ftr" sz="quarter" idx="24"/>
          </p:nvPr>
        </p:nvSpPr>
        <p:spPr/>
        <p:txBody>
          <a:bodyPr/>
          <a:lstStyle/>
          <a:p>
            <a:r>
              <a:rPr lang="en-US"/>
              <a:t>Footer</a:t>
            </a:r>
          </a:p>
        </p:txBody>
      </p:sp>
      <p:grpSp>
        <p:nvGrpSpPr>
          <p:cNvPr id="13" name="Group 12">
            <a:extLst>
              <a:ext uri="{FF2B5EF4-FFF2-40B4-BE49-F238E27FC236}">
                <a16:creationId xmlns:a16="http://schemas.microsoft.com/office/drawing/2014/main" id="{9A46A62C-6A49-A146-BC1E-36E69327F322}"/>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B1330FB8-2EF9-EF40-BEF7-E00956BDD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D96253D-F60F-544F-9335-A40979746F36}"/>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67556E51-155D-7F4C-ADF0-98A6FCDB8E0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CAA27E00-CCCB-7244-AB50-8E10A7A40206}"/>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Lst>
              </a:blip>
              <a:srcRect/>
              <a:stretch/>
            </p:blipFill>
            <p:spPr>
              <a:xfrm>
                <a:off x="0" y="0"/>
                <a:ext cx="320040" cy="6190488"/>
              </a:xfrm>
              <a:prstGeom prst="rect">
                <a:avLst/>
              </a:prstGeom>
            </p:spPr>
          </p:pic>
        </p:grpSp>
      </p:grpSp>
    </p:spTree>
    <p:extLst>
      <p:ext uri="{BB962C8B-B14F-4D97-AF65-F5344CB8AC3E}">
        <p14:creationId xmlns:p14="http://schemas.microsoft.com/office/powerpoint/2010/main" val="309723535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22_1_ICONS - 3 VERTIC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CE69F91-1C2B-2B40-BBC7-62B4E4AA0BE4}"/>
              </a:ext>
            </a:extLst>
          </p:cNvPr>
          <p:cNvSpPr>
            <a:spLocks noGrp="1"/>
          </p:cNvSpPr>
          <p:nvPr>
            <p:ph type="pic" sz="quarter" idx="12"/>
          </p:nvPr>
        </p:nvSpPr>
        <p:spPr>
          <a:xfrm>
            <a:off x="685800" y="1536805"/>
            <a:ext cx="1168401" cy="1010469"/>
          </a:xfrm>
          <a:solidFill>
            <a:schemeClr val="bg1"/>
          </a:solidFill>
        </p:spPr>
        <p:txBody>
          <a:bodyPr/>
          <a:lstStyle/>
          <a:p>
            <a:endParaRPr lang="en-US"/>
          </a:p>
        </p:txBody>
      </p:sp>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3194216"/>
            <a:ext cx="1168401" cy="1010469"/>
          </a:xfrm>
          <a:solidFill>
            <a:schemeClr val="bg1"/>
          </a:solidFill>
        </p:spPr>
        <p:txBody>
          <a:bodyPr/>
          <a:lstStyle/>
          <a:p>
            <a:endParaRPr lang="en-US"/>
          </a:p>
        </p:txBody>
      </p:sp>
      <p:sp>
        <p:nvSpPr>
          <p:cNvPr id="26" name="Picture Placeholder 2">
            <a:extLst>
              <a:ext uri="{FF2B5EF4-FFF2-40B4-BE49-F238E27FC236}">
                <a16:creationId xmlns:a16="http://schemas.microsoft.com/office/drawing/2014/main" id="{E2008D3C-3301-F544-B898-B5FBF3B5B32E}"/>
              </a:ext>
            </a:extLst>
          </p:cNvPr>
          <p:cNvSpPr>
            <a:spLocks noGrp="1"/>
          </p:cNvSpPr>
          <p:nvPr>
            <p:ph type="pic" sz="quarter" idx="14"/>
          </p:nvPr>
        </p:nvSpPr>
        <p:spPr>
          <a:xfrm>
            <a:off x="685800" y="4864432"/>
            <a:ext cx="1168401" cy="1010469"/>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242501" y="3194216"/>
            <a:ext cx="9580691"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0" name="Text Placeholder 27">
            <a:extLst>
              <a:ext uri="{FF2B5EF4-FFF2-40B4-BE49-F238E27FC236}">
                <a16:creationId xmlns:a16="http://schemas.microsoft.com/office/drawing/2014/main" id="{F2D01EC0-CF3D-884D-955B-D769EC9BE717}"/>
              </a:ext>
            </a:extLst>
          </p:cNvPr>
          <p:cNvSpPr>
            <a:spLocks noGrp="1"/>
          </p:cNvSpPr>
          <p:nvPr>
            <p:ph type="body" sz="quarter" idx="16"/>
          </p:nvPr>
        </p:nvSpPr>
        <p:spPr>
          <a:xfrm>
            <a:off x="2242502" y="1536805"/>
            <a:ext cx="9580538"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1" name="Text Placeholder 27">
            <a:extLst>
              <a:ext uri="{FF2B5EF4-FFF2-40B4-BE49-F238E27FC236}">
                <a16:creationId xmlns:a16="http://schemas.microsoft.com/office/drawing/2014/main" id="{C29B03AD-D8C3-264C-A8DF-4C1A85127BAC}"/>
              </a:ext>
            </a:extLst>
          </p:cNvPr>
          <p:cNvSpPr>
            <a:spLocks noGrp="1"/>
          </p:cNvSpPr>
          <p:nvPr>
            <p:ph type="body" sz="quarter" idx="17"/>
          </p:nvPr>
        </p:nvSpPr>
        <p:spPr>
          <a:xfrm>
            <a:off x="2242501" y="4864432"/>
            <a:ext cx="9580726"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6" name="Slide Number Placeholder 5">
            <a:extLst>
              <a:ext uri="{FF2B5EF4-FFF2-40B4-BE49-F238E27FC236}">
                <a16:creationId xmlns:a16="http://schemas.microsoft.com/office/drawing/2014/main" id="{E69C12C2-93C3-0842-B8EB-3C2C30078B75}"/>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itle 6">
            <a:extLst>
              <a:ext uri="{FF2B5EF4-FFF2-40B4-BE49-F238E27FC236}">
                <a16:creationId xmlns:a16="http://schemas.microsoft.com/office/drawing/2014/main" id="{E6233335-B7F9-384B-9453-CE82C9BDC8D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4FE1B18A-57E4-2E4C-81F7-346328362334}"/>
              </a:ext>
            </a:extLst>
          </p:cNvPr>
          <p:cNvSpPr>
            <a:spLocks noGrp="1"/>
          </p:cNvSpPr>
          <p:nvPr>
            <p:ph type="ftr" sz="quarter" idx="20"/>
          </p:nvPr>
        </p:nvSpPr>
        <p:spPr/>
        <p:txBody>
          <a:bodyPr/>
          <a:lstStyle/>
          <a:p>
            <a:r>
              <a:rPr lang="en-US"/>
              <a:t>Footer</a:t>
            </a:r>
          </a:p>
        </p:txBody>
      </p:sp>
      <p:cxnSp>
        <p:nvCxnSpPr>
          <p:cNvPr id="14" name="Straight Connector 13">
            <a:extLst>
              <a:ext uri="{FF2B5EF4-FFF2-40B4-BE49-F238E27FC236}">
                <a16:creationId xmlns:a16="http://schemas.microsoft.com/office/drawing/2014/main" id="{5D8FE754-4BF0-5741-AB02-723D411EADA7}"/>
              </a:ext>
            </a:extLst>
          </p:cNvPr>
          <p:cNvCxnSpPr>
            <a:cxnSpLocks/>
          </p:cNvCxnSpPr>
          <p:nvPr userDrawn="1"/>
        </p:nvCxnSpPr>
        <p:spPr>
          <a:xfrm>
            <a:off x="2049798" y="1536805"/>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FF99594-D132-B343-B1ED-BFD0B028036A}"/>
              </a:ext>
            </a:extLst>
          </p:cNvPr>
          <p:cNvCxnSpPr>
            <a:cxnSpLocks/>
          </p:cNvCxnSpPr>
          <p:nvPr userDrawn="1"/>
        </p:nvCxnSpPr>
        <p:spPr>
          <a:xfrm>
            <a:off x="2049798" y="3194216"/>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8E595E7-841F-E14B-B7F8-1C2A953E7270}"/>
              </a:ext>
            </a:extLst>
          </p:cNvPr>
          <p:cNvCxnSpPr>
            <a:cxnSpLocks/>
          </p:cNvCxnSpPr>
          <p:nvPr userDrawn="1"/>
        </p:nvCxnSpPr>
        <p:spPr>
          <a:xfrm>
            <a:off x="2049798" y="4864432"/>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56994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22_TIMELINE - 3">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666303"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834512"/>
            <a:ext cx="1378759" cy="1192393"/>
          </a:xfrm>
          <a:solidFill>
            <a:schemeClr val="bg1"/>
          </a:solidFill>
        </p:spPr>
        <p:txBody>
          <a:bodyPr/>
          <a:lstStyle/>
          <a:p>
            <a:endParaRPr lang="en-US"/>
          </a:p>
        </p:txBody>
      </p: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6774"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107246"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343624" y="1838644"/>
            <a:ext cx="1378759" cy="1192393"/>
          </a:xfrm>
          <a:solidFill>
            <a:schemeClr val="bg1"/>
          </a:solidFill>
        </p:spPr>
        <p:txBody>
          <a:bodyPr/>
          <a:lstStyle/>
          <a:p>
            <a:endParaRPr lang="en-US"/>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8758084" y="1834512"/>
            <a:ext cx="1378759" cy="1192393"/>
          </a:xfrm>
          <a:solidFill>
            <a:schemeClr val="bg1"/>
          </a:solidFill>
        </p:spPr>
        <p:txBody>
          <a:bodyPr/>
          <a:lstStyle/>
          <a:p>
            <a:endParaRPr lang="en-US"/>
          </a:p>
        </p:txBody>
      </p:sp>
      <p:grpSp>
        <p:nvGrpSpPr>
          <p:cNvPr id="16" name="Group 15">
            <a:extLst>
              <a:ext uri="{FF2B5EF4-FFF2-40B4-BE49-F238E27FC236}">
                <a16:creationId xmlns:a16="http://schemas.microsoft.com/office/drawing/2014/main" id="{9AD2D191-EDA7-1A4F-BC1F-B289335EAF29}"/>
              </a:ext>
            </a:extLst>
          </p:cNvPr>
          <p:cNvGrpSpPr/>
          <p:nvPr userDrawn="1"/>
        </p:nvGrpSpPr>
        <p:grpSpPr>
          <a:xfrm>
            <a:off x="2882646" y="3234711"/>
            <a:ext cx="6743700" cy="304800"/>
            <a:chOff x="4086225" y="4271760"/>
            <a:chExt cx="10115550" cy="457200"/>
          </a:xfrm>
        </p:grpSpPr>
        <p:sp>
          <p:nvSpPr>
            <p:cNvPr id="17" name="Oval 16">
              <a:extLst>
                <a:ext uri="{FF2B5EF4-FFF2-40B4-BE49-F238E27FC236}">
                  <a16:creationId xmlns:a16="http://schemas.microsoft.com/office/drawing/2014/main" id="{689CA033-C14E-E046-82ED-9B1ABA20139E}"/>
                </a:ext>
              </a:extLst>
            </p:cNvPr>
            <p:cNvSpPr/>
            <p:nvPr/>
          </p:nvSpPr>
          <p:spPr>
            <a:xfrm>
              <a:off x="8915400"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8" name="Oval 17">
              <a:extLst>
                <a:ext uri="{FF2B5EF4-FFF2-40B4-BE49-F238E27FC236}">
                  <a16:creationId xmlns:a16="http://schemas.microsoft.com/office/drawing/2014/main" id="{67B7F9A3-1104-1A40-86E7-FF058DF8E1A2}"/>
                </a:ext>
              </a:extLst>
            </p:cNvPr>
            <p:cNvSpPr/>
            <p:nvPr/>
          </p:nvSpPr>
          <p:spPr>
            <a:xfrm>
              <a:off x="408622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9" name="Oval 18">
              <a:extLst>
                <a:ext uri="{FF2B5EF4-FFF2-40B4-BE49-F238E27FC236}">
                  <a16:creationId xmlns:a16="http://schemas.microsoft.com/office/drawing/2014/main" id="{E7585444-8DF9-C94E-986A-9F23A1EDF10C}"/>
                </a:ext>
              </a:extLst>
            </p:cNvPr>
            <p:cNvSpPr/>
            <p:nvPr/>
          </p:nvSpPr>
          <p:spPr>
            <a:xfrm>
              <a:off x="1374457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cxnSp>
          <p:nvCxnSpPr>
            <p:cNvPr id="20" name="Straight Connector 19">
              <a:extLst>
                <a:ext uri="{FF2B5EF4-FFF2-40B4-BE49-F238E27FC236}">
                  <a16:creationId xmlns:a16="http://schemas.microsoft.com/office/drawing/2014/main" id="{2DAF98BE-1566-3D4E-AFAD-AE93499F8DC1}"/>
                </a:ext>
              </a:extLst>
            </p:cNvPr>
            <p:cNvCxnSpPr>
              <a:stCxn id="18" idx="6"/>
              <a:endCxn id="17" idx="2"/>
            </p:cNvCxnSpPr>
            <p:nvPr/>
          </p:nvCxnSpPr>
          <p:spPr>
            <a:xfrm>
              <a:off x="4543425"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1AE7B15-F414-2144-A795-2AB5872CC2C5}"/>
                </a:ext>
              </a:extLst>
            </p:cNvPr>
            <p:cNvCxnSpPr>
              <a:stCxn id="17" idx="6"/>
              <a:endCxn id="19" idx="2"/>
            </p:cNvCxnSpPr>
            <p:nvPr/>
          </p:nvCxnSpPr>
          <p:spPr>
            <a:xfrm>
              <a:off x="9372600"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1D8D2BA7-B1F7-D941-865F-9AF39586692B}"/>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1DD005D8-C143-F541-A580-2FEC5454D916}"/>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0170ECE1-1435-E649-9D8F-C412140E7DA1}"/>
              </a:ext>
            </a:extLst>
          </p:cNvPr>
          <p:cNvSpPr>
            <a:spLocks noGrp="1"/>
          </p:cNvSpPr>
          <p:nvPr>
            <p:ph type="ftr" sz="quarter" idx="24"/>
          </p:nvPr>
        </p:nvSpPr>
        <p:spPr/>
        <p:txBody>
          <a:bodyPr/>
          <a:lstStyle/>
          <a:p>
            <a:r>
              <a:rPr lang="en-US"/>
              <a:t>Footer</a:t>
            </a:r>
          </a:p>
        </p:txBody>
      </p:sp>
      <p:grpSp>
        <p:nvGrpSpPr>
          <p:cNvPr id="22" name="Group 21">
            <a:extLst>
              <a:ext uri="{FF2B5EF4-FFF2-40B4-BE49-F238E27FC236}">
                <a16:creationId xmlns:a16="http://schemas.microsoft.com/office/drawing/2014/main" id="{16123DEA-3122-D04F-986E-4DD434210DEF}"/>
              </a:ext>
            </a:extLst>
          </p:cNvPr>
          <p:cNvGrpSpPr/>
          <p:nvPr userDrawn="1"/>
        </p:nvGrpSpPr>
        <p:grpSpPr>
          <a:xfrm>
            <a:off x="-1" y="0"/>
            <a:ext cx="320041" cy="6858000"/>
            <a:chOff x="-1" y="0"/>
            <a:chExt cx="320041" cy="6858000"/>
          </a:xfrm>
        </p:grpSpPr>
        <p:sp>
          <p:nvSpPr>
            <p:cNvPr id="23" name="Rectangle 22">
              <a:extLst>
                <a:ext uri="{FF2B5EF4-FFF2-40B4-BE49-F238E27FC236}">
                  <a16:creationId xmlns:a16="http://schemas.microsoft.com/office/drawing/2014/main" id="{870544D2-99DC-A04C-A1DC-D7B6F6C2E56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5" name="Group 24">
              <a:extLst>
                <a:ext uri="{FF2B5EF4-FFF2-40B4-BE49-F238E27FC236}">
                  <a16:creationId xmlns:a16="http://schemas.microsoft.com/office/drawing/2014/main" id="{325DCBD6-4F92-5A4C-BD64-A66E973C826C}"/>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73E9FA38-CE46-6949-9003-85A75A624AA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32" name="Graphic 31">
                <a:extLst>
                  <a:ext uri="{FF2B5EF4-FFF2-40B4-BE49-F238E27FC236}">
                    <a16:creationId xmlns:a16="http://schemas.microsoft.com/office/drawing/2014/main" id="{60610B30-4E93-0845-BB90-7BD1AA55781D}"/>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891158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022_DATA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19950" y="2095150"/>
            <a:ext cx="6303242" cy="2667701"/>
          </a:xfrm>
          <a:prstGeom prst="rect">
            <a:avLst/>
          </a:prstGeom>
        </p:spPr>
        <p:txBody>
          <a:bodyPr anchor="ctr"/>
          <a:lstStyle>
            <a:lvl1pPr marL="0" indent="0" algn="l">
              <a:lnSpc>
                <a:spcPct val="100000"/>
              </a:lnSpc>
              <a:buNone/>
              <a:defRPr sz="4800">
                <a:solidFill>
                  <a:schemeClr val="tx1"/>
                </a:solidFill>
                <a:latin typeface="+mj-lt"/>
              </a:defRPr>
            </a:lvl1pPr>
          </a:lstStyle>
          <a:p>
            <a:pPr lvl="0"/>
            <a:endParaRPr lang="en-US"/>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685799" y="2095150"/>
            <a:ext cx="4443983" cy="2667701"/>
          </a:xfrm>
        </p:spPr>
        <p:txBody>
          <a:bodyPr anchor="ctr"/>
          <a:lstStyle>
            <a:lvl1pPr algn="ctr">
              <a:defRPr sz="11000" b="0">
                <a:solidFill>
                  <a:schemeClr val="tx1"/>
                </a:solidFill>
                <a:latin typeface="+mj-lt"/>
              </a:defRPr>
            </a:lvl1pPr>
          </a:lstStyle>
          <a:p>
            <a:pPr lvl="0"/>
            <a:r>
              <a:rPr lang="en-US"/>
              <a:t>00%</a:t>
            </a:r>
          </a:p>
        </p:txBody>
      </p:sp>
      <p:sp>
        <p:nvSpPr>
          <p:cNvPr id="7" name="Slide Number Placeholder 6">
            <a:extLst>
              <a:ext uri="{FF2B5EF4-FFF2-40B4-BE49-F238E27FC236}">
                <a16:creationId xmlns:a16="http://schemas.microsoft.com/office/drawing/2014/main" id="{5F76ABBC-3139-584D-9469-11ECCE91FFB3}"/>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Title 3">
            <a:extLst>
              <a:ext uri="{FF2B5EF4-FFF2-40B4-BE49-F238E27FC236}">
                <a16:creationId xmlns:a16="http://schemas.microsoft.com/office/drawing/2014/main" id="{AD9DB4DE-FDE9-EE44-862E-5A9C36031A15}"/>
              </a:ext>
            </a:extLst>
          </p:cNvPr>
          <p:cNvSpPr>
            <a:spLocks noGrp="1"/>
          </p:cNvSpPr>
          <p:nvPr>
            <p:ph type="title"/>
          </p:nvPr>
        </p:nvSpPr>
        <p:spPr/>
        <p:txBody>
          <a:bodyPr/>
          <a:lstStyle/>
          <a:p>
            <a:r>
              <a:rPr lang="en-US"/>
              <a:t>Click to edit Master title style</a:t>
            </a:r>
          </a:p>
        </p:txBody>
      </p:sp>
      <p:grpSp>
        <p:nvGrpSpPr>
          <p:cNvPr id="2" name="Group 1">
            <a:extLst>
              <a:ext uri="{FF2B5EF4-FFF2-40B4-BE49-F238E27FC236}">
                <a16:creationId xmlns:a16="http://schemas.microsoft.com/office/drawing/2014/main" id="{5FAAF41A-9497-914C-87FB-0E25819C8824}"/>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1AE2CCC3-F479-E842-AE3C-887D18A9310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2" name="Rectangle 11">
              <a:extLst>
                <a:ext uri="{FF2B5EF4-FFF2-40B4-BE49-F238E27FC236}">
                  <a16:creationId xmlns:a16="http://schemas.microsoft.com/office/drawing/2014/main" id="{B06628BD-DF26-894A-8C0F-D0132CE6573B}"/>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5" name="Footer Placeholder 4">
            <a:extLst>
              <a:ext uri="{FF2B5EF4-FFF2-40B4-BE49-F238E27FC236}">
                <a16:creationId xmlns:a16="http://schemas.microsoft.com/office/drawing/2014/main" id="{AD9947CB-FACB-0840-AFD5-E6B6576284A3}"/>
              </a:ext>
            </a:extLst>
          </p:cNvPr>
          <p:cNvSpPr>
            <a:spLocks noGrp="1"/>
          </p:cNvSpPr>
          <p:nvPr>
            <p:ph type="ftr" sz="quarter" idx="16"/>
          </p:nvPr>
        </p:nvSpPr>
        <p:spPr/>
        <p:txBody>
          <a:bodyPr/>
          <a:lstStyle/>
          <a:p>
            <a:r>
              <a:rPr lang="en-US"/>
              <a:t>Footer</a:t>
            </a:r>
          </a:p>
        </p:txBody>
      </p:sp>
    </p:spTree>
    <p:extLst>
      <p:ext uri="{BB962C8B-B14F-4D97-AF65-F5344CB8AC3E}">
        <p14:creationId xmlns:p14="http://schemas.microsoft.com/office/powerpoint/2010/main" val="9081992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022_DATA - 2">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268944" y="18415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endParaRPr lang="en-US"/>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2916959" y="1841500"/>
            <a:ext cx="1955801" cy="1168400"/>
          </a:xfrm>
        </p:spPr>
        <p:txBody>
          <a:bodyPr anchor="ctr"/>
          <a:lstStyle>
            <a:lvl1pPr algn="r">
              <a:defRPr sz="6400" b="0">
                <a:solidFill>
                  <a:schemeClr val="tx1"/>
                </a:solidFill>
                <a:latin typeface="+mj-lt"/>
              </a:defRPr>
            </a:lvl1pPr>
          </a:lstStyle>
          <a:p>
            <a:pPr lvl="0"/>
            <a:r>
              <a:rPr lang="en-US"/>
              <a:t>00%</a:t>
            </a:r>
          </a:p>
        </p:txBody>
      </p:sp>
      <p:cxnSp>
        <p:nvCxnSpPr>
          <p:cNvPr id="8" name="Straight Connector 7">
            <a:extLst>
              <a:ext uri="{FF2B5EF4-FFF2-40B4-BE49-F238E27FC236}">
                <a16:creationId xmlns:a16="http://schemas.microsoft.com/office/drawing/2014/main" id="{33969DCB-4232-0143-8615-239FE22DC0C8}"/>
              </a:ext>
            </a:extLst>
          </p:cNvPr>
          <p:cNvCxnSpPr/>
          <p:nvPr userDrawn="1"/>
        </p:nvCxnSpPr>
        <p:spPr>
          <a:xfrm>
            <a:off x="5064192" y="38481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2034FFC-B08A-4749-B12F-394D3C4CCEBB}"/>
              </a:ext>
            </a:extLst>
          </p:cNvPr>
          <p:cNvCxnSpPr/>
          <p:nvPr userDrawn="1"/>
        </p:nvCxnSpPr>
        <p:spPr>
          <a:xfrm>
            <a:off x="5066417" y="18415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2">
            <a:extLst>
              <a:ext uri="{FF2B5EF4-FFF2-40B4-BE49-F238E27FC236}">
                <a16:creationId xmlns:a16="http://schemas.microsoft.com/office/drawing/2014/main" id="{438D2998-A776-3D49-80B7-2C974A4F8630}"/>
              </a:ext>
            </a:extLst>
          </p:cNvPr>
          <p:cNvSpPr>
            <a:spLocks noGrp="1"/>
          </p:cNvSpPr>
          <p:nvPr>
            <p:ph type="body" sz="quarter" idx="14" hasCustomPrompt="1"/>
          </p:nvPr>
        </p:nvSpPr>
        <p:spPr>
          <a:xfrm>
            <a:off x="2916959" y="3849928"/>
            <a:ext cx="1955802" cy="1168400"/>
          </a:xfrm>
        </p:spPr>
        <p:txBody>
          <a:bodyPr anchor="ctr"/>
          <a:lstStyle>
            <a:lvl1pPr algn="r">
              <a:defRPr sz="6400" b="0">
                <a:solidFill>
                  <a:schemeClr val="tx1"/>
                </a:solidFill>
                <a:latin typeface="+mj-lt"/>
              </a:defRPr>
            </a:lvl1pPr>
          </a:lstStyle>
          <a:p>
            <a:pPr lvl="0"/>
            <a:r>
              <a:rPr lang="en-US"/>
              <a:t>00%</a:t>
            </a:r>
          </a:p>
        </p:txBody>
      </p:sp>
      <p:sp>
        <p:nvSpPr>
          <p:cNvPr id="15" name="Text Placeholder 3">
            <a:extLst>
              <a:ext uri="{FF2B5EF4-FFF2-40B4-BE49-F238E27FC236}">
                <a16:creationId xmlns:a16="http://schemas.microsoft.com/office/drawing/2014/main" id="{6BE14881-CE3B-A941-B45C-92918736AAF2}"/>
              </a:ext>
            </a:extLst>
          </p:cNvPr>
          <p:cNvSpPr>
            <a:spLocks noGrp="1"/>
          </p:cNvSpPr>
          <p:nvPr>
            <p:ph type="body" sz="quarter" idx="15"/>
          </p:nvPr>
        </p:nvSpPr>
        <p:spPr>
          <a:xfrm>
            <a:off x="5268944" y="38481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endParaRPr lang="en-US"/>
          </a:p>
        </p:txBody>
      </p:sp>
      <p:sp>
        <p:nvSpPr>
          <p:cNvPr id="7" name="Slide Number Placeholder 6">
            <a:extLst>
              <a:ext uri="{FF2B5EF4-FFF2-40B4-BE49-F238E27FC236}">
                <a16:creationId xmlns:a16="http://schemas.microsoft.com/office/drawing/2014/main" id="{6A8D8E51-1272-D34C-A0D9-007837EBA8A9}"/>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pic>
        <p:nvPicPr>
          <p:cNvPr id="9" name="Picture 8">
            <a:extLst>
              <a:ext uri="{FF2B5EF4-FFF2-40B4-BE49-F238E27FC236}">
                <a16:creationId xmlns:a16="http://schemas.microsoft.com/office/drawing/2014/main" id="{AFC496C3-AFEE-F04B-B71E-22F034AC71A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11051" b="19536"/>
          <a:stretch/>
        </p:blipFill>
        <p:spPr>
          <a:xfrm>
            <a:off x="282302" y="-1"/>
            <a:ext cx="1635760" cy="6858001"/>
          </a:xfrm>
          <a:prstGeom prst="rect">
            <a:avLst/>
          </a:prstGeom>
        </p:spPr>
      </p:pic>
      <p:sp>
        <p:nvSpPr>
          <p:cNvPr id="5" name="Footer Placeholder 4">
            <a:extLst>
              <a:ext uri="{FF2B5EF4-FFF2-40B4-BE49-F238E27FC236}">
                <a16:creationId xmlns:a16="http://schemas.microsoft.com/office/drawing/2014/main" id="{8B7F7372-2F24-D44D-A081-9DE9F7E0731E}"/>
              </a:ext>
            </a:extLst>
          </p:cNvPr>
          <p:cNvSpPr>
            <a:spLocks noGrp="1"/>
          </p:cNvSpPr>
          <p:nvPr>
            <p:ph type="ftr" sz="quarter" idx="18"/>
          </p:nvPr>
        </p:nvSpPr>
        <p:spPr>
          <a:xfrm>
            <a:off x="2916958" y="6248400"/>
            <a:ext cx="7687034" cy="304800"/>
          </a:xfrm>
        </p:spPr>
        <p:txBody>
          <a:bodyPr/>
          <a:lstStyle/>
          <a:p>
            <a:r>
              <a:rPr lang="en-US"/>
              <a:t>Footer</a:t>
            </a:r>
          </a:p>
        </p:txBody>
      </p:sp>
      <p:sp>
        <p:nvSpPr>
          <p:cNvPr id="10" name="Title 9">
            <a:extLst>
              <a:ext uri="{FF2B5EF4-FFF2-40B4-BE49-F238E27FC236}">
                <a16:creationId xmlns:a16="http://schemas.microsoft.com/office/drawing/2014/main" id="{07FDA30D-D15A-2E47-90D0-24E5610C870D}"/>
              </a:ext>
            </a:extLst>
          </p:cNvPr>
          <p:cNvSpPr>
            <a:spLocks noGrp="1"/>
          </p:cNvSpPr>
          <p:nvPr>
            <p:ph type="title"/>
          </p:nvPr>
        </p:nvSpPr>
        <p:spPr>
          <a:xfrm>
            <a:off x="2916958" y="365760"/>
            <a:ext cx="8906233" cy="603504"/>
          </a:xfrm>
        </p:spPr>
        <p:txBody>
          <a:bodyPr/>
          <a:lstStyle/>
          <a:p>
            <a:r>
              <a:rPr lang="en-US"/>
              <a:t>Click to edit Master title style</a:t>
            </a:r>
          </a:p>
        </p:txBody>
      </p:sp>
    </p:spTree>
    <p:extLst>
      <p:ext uri="{BB962C8B-B14F-4D97-AF65-F5344CB8AC3E}">
        <p14:creationId xmlns:p14="http://schemas.microsoft.com/office/powerpoint/2010/main" val="28407270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022_DATA CHART - 1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5" name="Chart Placeholder 19">
            <a:extLst>
              <a:ext uri="{FF2B5EF4-FFF2-40B4-BE49-F238E27FC236}">
                <a16:creationId xmlns:a16="http://schemas.microsoft.com/office/drawing/2014/main" id="{74B732FC-5649-0E42-A416-47988564D6DA}"/>
              </a:ext>
            </a:extLst>
          </p:cNvPr>
          <p:cNvSpPr>
            <a:spLocks noGrp="1"/>
          </p:cNvSpPr>
          <p:nvPr>
            <p:ph type="chart" sz="quarter" idx="13"/>
          </p:nvPr>
        </p:nvSpPr>
        <p:spPr>
          <a:xfrm>
            <a:off x="4191000" y="2421930"/>
            <a:ext cx="4114800" cy="3527770"/>
          </a:xfrm>
        </p:spPr>
        <p:txBody>
          <a:bodyPr/>
          <a:lstStyle/>
          <a:p>
            <a:endParaRPr lang="en-US"/>
          </a:p>
        </p:txBody>
      </p:sp>
      <p:sp>
        <p:nvSpPr>
          <p:cNvPr id="28" name="Text Placeholder 27">
            <a:extLst>
              <a:ext uri="{FF2B5EF4-FFF2-40B4-BE49-F238E27FC236}">
                <a16:creationId xmlns:a16="http://schemas.microsoft.com/office/drawing/2014/main" id="{8BBC26E3-E298-6949-B6C2-A3B01686DB5D}"/>
              </a:ext>
            </a:extLst>
          </p:cNvPr>
          <p:cNvSpPr>
            <a:spLocks noGrp="1"/>
          </p:cNvSpPr>
          <p:nvPr>
            <p:ph type="body" sz="quarter" idx="14" hasCustomPrompt="1"/>
          </p:nvPr>
        </p:nvSpPr>
        <p:spPr>
          <a:xfrm>
            <a:off x="685800" y="1463040"/>
            <a:ext cx="11137392" cy="660400"/>
          </a:xfrm>
        </p:spPr>
        <p:txBody>
          <a:bodyPr anchor="ctr"/>
          <a:lstStyle>
            <a:lvl1pPr algn="ctr">
              <a:defRPr/>
            </a:lvl1pPr>
            <a:lvl2pPr marL="0" indent="0" algn="ctr">
              <a:buNone/>
              <a:defRPr/>
            </a:lvl2pPr>
            <a:lvl3pPr algn="ctr">
              <a:defRPr/>
            </a:lvl3pPr>
            <a:lvl4pPr algn="ctr">
              <a:defRPr/>
            </a:lvl4pPr>
            <a:lvl5pPr algn="ctr">
              <a:defRPr/>
            </a:lvl5pPr>
          </a:lstStyle>
          <a:p>
            <a:pPr lvl="1"/>
            <a:r>
              <a:rPr lang="en-US"/>
              <a:t>Second level</a:t>
            </a:r>
          </a:p>
        </p:txBody>
      </p:sp>
      <p:sp>
        <p:nvSpPr>
          <p:cNvPr id="29" name="Text Placeholder 27">
            <a:extLst>
              <a:ext uri="{FF2B5EF4-FFF2-40B4-BE49-F238E27FC236}">
                <a16:creationId xmlns:a16="http://schemas.microsoft.com/office/drawing/2014/main" id="{2182135E-BB58-504A-8CA1-DC79BFDC9760}"/>
              </a:ext>
            </a:extLst>
          </p:cNvPr>
          <p:cNvSpPr>
            <a:spLocks noGrp="1"/>
          </p:cNvSpPr>
          <p:nvPr>
            <p:ph type="body" sz="quarter" idx="15"/>
          </p:nvPr>
        </p:nvSpPr>
        <p:spPr>
          <a:xfrm>
            <a:off x="1173731" y="500562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0" name="Text Placeholder 27">
            <a:extLst>
              <a:ext uri="{FF2B5EF4-FFF2-40B4-BE49-F238E27FC236}">
                <a16:creationId xmlns:a16="http://schemas.microsoft.com/office/drawing/2014/main" id="{04D62AED-963B-DD46-8AD6-39421FB3091C}"/>
              </a:ext>
            </a:extLst>
          </p:cNvPr>
          <p:cNvSpPr>
            <a:spLocks noGrp="1"/>
          </p:cNvSpPr>
          <p:nvPr>
            <p:ph type="body" sz="quarter" idx="16"/>
          </p:nvPr>
        </p:nvSpPr>
        <p:spPr>
          <a:xfrm>
            <a:off x="1173731" y="371377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1" name="Text Placeholder 27">
            <a:extLst>
              <a:ext uri="{FF2B5EF4-FFF2-40B4-BE49-F238E27FC236}">
                <a16:creationId xmlns:a16="http://schemas.microsoft.com/office/drawing/2014/main" id="{F124FBBA-1393-004A-99D8-E55F18E3377C}"/>
              </a:ext>
            </a:extLst>
          </p:cNvPr>
          <p:cNvSpPr>
            <a:spLocks noGrp="1"/>
          </p:cNvSpPr>
          <p:nvPr>
            <p:ph type="body" sz="quarter" idx="17"/>
          </p:nvPr>
        </p:nvSpPr>
        <p:spPr>
          <a:xfrm>
            <a:off x="1173730" y="2421930"/>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2" name="Text Placeholder 27">
            <a:extLst>
              <a:ext uri="{FF2B5EF4-FFF2-40B4-BE49-F238E27FC236}">
                <a16:creationId xmlns:a16="http://schemas.microsoft.com/office/drawing/2014/main" id="{ADD44797-1CA4-0E4F-A7ED-C8D85A4300A5}"/>
              </a:ext>
            </a:extLst>
          </p:cNvPr>
          <p:cNvSpPr>
            <a:spLocks noGrp="1"/>
          </p:cNvSpPr>
          <p:nvPr>
            <p:ph type="body" sz="quarter" idx="18"/>
          </p:nvPr>
        </p:nvSpPr>
        <p:spPr>
          <a:xfrm>
            <a:off x="8538805" y="500583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3" name="Text Placeholder 27">
            <a:extLst>
              <a:ext uri="{FF2B5EF4-FFF2-40B4-BE49-F238E27FC236}">
                <a16:creationId xmlns:a16="http://schemas.microsoft.com/office/drawing/2014/main" id="{4F5E9C07-67ED-364E-9F31-24100542F9F7}"/>
              </a:ext>
            </a:extLst>
          </p:cNvPr>
          <p:cNvSpPr>
            <a:spLocks noGrp="1"/>
          </p:cNvSpPr>
          <p:nvPr>
            <p:ph type="body" sz="quarter" idx="19"/>
          </p:nvPr>
        </p:nvSpPr>
        <p:spPr>
          <a:xfrm>
            <a:off x="8538805" y="371398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4" name="Text Placeholder 27">
            <a:extLst>
              <a:ext uri="{FF2B5EF4-FFF2-40B4-BE49-F238E27FC236}">
                <a16:creationId xmlns:a16="http://schemas.microsoft.com/office/drawing/2014/main" id="{2F00007C-60B2-CA49-BF19-0079BC9A0336}"/>
              </a:ext>
            </a:extLst>
          </p:cNvPr>
          <p:cNvSpPr>
            <a:spLocks noGrp="1"/>
          </p:cNvSpPr>
          <p:nvPr>
            <p:ph type="body" sz="quarter" idx="20"/>
          </p:nvPr>
        </p:nvSpPr>
        <p:spPr>
          <a:xfrm>
            <a:off x="8538804" y="2422139"/>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4" name="Footer Placeholder 3">
            <a:extLst>
              <a:ext uri="{FF2B5EF4-FFF2-40B4-BE49-F238E27FC236}">
                <a16:creationId xmlns:a16="http://schemas.microsoft.com/office/drawing/2014/main" id="{5FFAC037-72EA-DA43-A67B-07E2437BFD48}"/>
              </a:ext>
            </a:extLst>
          </p:cNvPr>
          <p:cNvSpPr>
            <a:spLocks noGrp="1"/>
          </p:cNvSpPr>
          <p:nvPr>
            <p:ph type="ftr" sz="quarter" idx="21"/>
          </p:nvPr>
        </p:nvSpPr>
        <p:spPr/>
        <p:txBody>
          <a:bodyPr/>
          <a:lstStyle/>
          <a:p>
            <a:r>
              <a:rPr lang="en-US"/>
              <a:t>Footer</a:t>
            </a:r>
          </a:p>
        </p:txBody>
      </p:sp>
      <p:grpSp>
        <p:nvGrpSpPr>
          <p:cNvPr id="13" name="Group 12">
            <a:extLst>
              <a:ext uri="{FF2B5EF4-FFF2-40B4-BE49-F238E27FC236}">
                <a16:creationId xmlns:a16="http://schemas.microsoft.com/office/drawing/2014/main" id="{4653B64E-CC92-2040-9A17-3C6A391CC359}"/>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4F297471-823A-B24F-952F-1F1DB7B23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955DE3B1-C436-BE4E-B608-B528687FFBD0}"/>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EBEDD49F-99C0-E940-A9BA-9D2FB0F72CA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DBD1A773-293F-A247-AF73-8F21539A624D}"/>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Lst>
              </a:blip>
              <a:srcRect/>
              <a:stretch/>
            </p:blipFill>
            <p:spPr>
              <a:xfrm>
                <a:off x="0" y="0"/>
                <a:ext cx="320040" cy="6190488"/>
              </a:xfrm>
              <a:prstGeom prst="rect">
                <a:avLst/>
              </a:prstGeom>
            </p:spPr>
          </p:pic>
        </p:grpSp>
      </p:grpSp>
    </p:spTree>
    <p:extLst>
      <p:ext uri="{BB962C8B-B14F-4D97-AF65-F5344CB8AC3E}">
        <p14:creationId xmlns:p14="http://schemas.microsoft.com/office/powerpoint/2010/main" val="77068836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022_DATA CHART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22298" y="1898164"/>
            <a:ext cx="6300894" cy="3556000"/>
          </a:xfrm>
          <a:prstGeom prst="rect">
            <a:avLst/>
          </a:prstGeom>
        </p:spPr>
        <p:txBody>
          <a:bodyPr anchor="ctr"/>
          <a:lstStyle>
            <a:lvl1pPr marL="0" indent="0" algn="l">
              <a:lnSpc>
                <a:spcPct val="150000"/>
              </a:lnSpc>
              <a:buNone/>
              <a:defRPr sz="1900">
                <a:solidFill>
                  <a:schemeClr val="tx1"/>
                </a:solidFill>
                <a:latin typeface="+mn-lt"/>
              </a:defRPr>
            </a:lvl1pPr>
          </a:lstStyle>
          <a:p>
            <a:pPr lvl="0"/>
            <a:endParaRPr lang="en-US"/>
          </a:p>
        </p:txBody>
      </p:sp>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20" name="Chart Placeholder 19">
            <a:extLst>
              <a:ext uri="{FF2B5EF4-FFF2-40B4-BE49-F238E27FC236}">
                <a16:creationId xmlns:a16="http://schemas.microsoft.com/office/drawing/2014/main" id="{DB6197CF-C3DD-594E-BB1B-7B07D7495D0C}"/>
              </a:ext>
            </a:extLst>
          </p:cNvPr>
          <p:cNvSpPr>
            <a:spLocks noGrp="1"/>
          </p:cNvSpPr>
          <p:nvPr>
            <p:ph type="chart" sz="quarter" idx="13"/>
          </p:nvPr>
        </p:nvSpPr>
        <p:spPr>
          <a:xfrm>
            <a:off x="685800" y="1898164"/>
            <a:ext cx="4435773" cy="3556000"/>
          </a:xfrm>
        </p:spPr>
        <p:txBody>
          <a:bodyPr/>
          <a:lstStyle/>
          <a:p>
            <a:endParaRPr lang="en-US"/>
          </a:p>
        </p:txBody>
      </p:sp>
      <p:sp>
        <p:nvSpPr>
          <p:cNvPr id="7" name="Slide Number Placeholder 6">
            <a:extLst>
              <a:ext uri="{FF2B5EF4-FFF2-40B4-BE49-F238E27FC236}">
                <a16:creationId xmlns:a16="http://schemas.microsoft.com/office/drawing/2014/main" id="{5BEC92AC-3BB2-0643-954A-0D62DA3CAFB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4994B978-C3C7-734F-B333-2F36FF25B2A6}"/>
              </a:ext>
            </a:extLst>
          </p:cNvPr>
          <p:cNvSpPr>
            <a:spLocks noGrp="1"/>
          </p:cNvSpPr>
          <p:nvPr>
            <p:ph type="ftr" sz="quarter" idx="16"/>
          </p:nvPr>
        </p:nvSpPr>
        <p:spPr/>
        <p:txBody>
          <a:bodyPr/>
          <a:lstStyle/>
          <a:p>
            <a:r>
              <a:rPr lang="en-US"/>
              <a:t>Footer</a:t>
            </a:r>
          </a:p>
        </p:txBody>
      </p:sp>
      <p:grpSp>
        <p:nvGrpSpPr>
          <p:cNvPr id="8" name="Group 7">
            <a:extLst>
              <a:ext uri="{FF2B5EF4-FFF2-40B4-BE49-F238E27FC236}">
                <a16:creationId xmlns:a16="http://schemas.microsoft.com/office/drawing/2014/main" id="{0EA8535F-759B-9044-A092-8A8C15463D37}"/>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47AA2B98-DA5D-AD4F-9626-F972982F32E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B5F172C1-7400-E74F-AD80-1CAC356B768C}"/>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3A433EE9-085E-604B-A36F-12095C31E4E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Picture 11">
                <a:extLst>
                  <a:ext uri="{FF2B5EF4-FFF2-40B4-BE49-F238E27FC236}">
                    <a16:creationId xmlns:a16="http://schemas.microsoft.com/office/drawing/2014/main" id="{7E7B8D30-3203-724B-9914-0E2CAE6B5EF9}"/>
                  </a:ext>
                </a:extLst>
              </p:cNvPr>
              <p:cNvPicPr>
                <a:picLocks noChangeAspect="1"/>
              </p:cNvPicPr>
              <p:nvPr userDrawn="1"/>
            </p:nvPicPr>
            <p:blipFill rotWithShape="1">
              <a:blip r:embed="rId2">
                <a:alphaModFix amt="26000"/>
                <a:extLst>
                  <a:ext uri="{28A0092B-C50C-407E-A947-70E740481C1C}">
                    <a14:useLocalDpi xmlns:a14="http://schemas.microsoft.com/office/drawing/2010/main"/>
                  </a:ext>
                </a:extLst>
              </a:blip>
              <a:srcRect/>
              <a:stretch/>
            </p:blipFill>
            <p:spPr>
              <a:xfrm>
                <a:off x="0" y="-1"/>
                <a:ext cx="320039" cy="6172201"/>
              </a:xfrm>
              <a:prstGeom prst="rect">
                <a:avLst/>
              </a:prstGeom>
              <a:noFill/>
            </p:spPr>
          </p:pic>
        </p:grpSp>
      </p:grpSp>
    </p:spTree>
    <p:extLst>
      <p:ext uri="{BB962C8B-B14F-4D97-AF65-F5344CB8AC3E}">
        <p14:creationId xmlns:p14="http://schemas.microsoft.com/office/powerpoint/2010/main" val="34719006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022_DATA CHART -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p:nvPr>
        </p:nvSpPr>
        <p:spPr>
          <a:xfrm>
            <a:off x="2447544" y="1912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37" name="Text Placeholder 27">
            <a:extLst>
              <a:ext uri="{FF2B5EF4-FFF2-40B4-BE49-F238E27FC236}">
                <a16:creationId xmlns:a16="http://schemas.microsoft.com/office/drawing/2014/main" id="{6F9F0542-1195-264E-89B8-E164B58C5A5C}"/>
              </a:ext>
            </a:extLst>
          </p:cNvPr>
          <p:cNvSpPr>
            <a:spLocks noGrp="1"/>
          </p:cNvSpPr>
          <p:nvPr>
            <p:ph type="body" sz="quarter" idx="16"/>
          </p:nvPr>
        </p:nvSpPr>
        <p:spPr>
          <a:xfrm>
            <a:off x="2447544" y="3944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38" name="Text Placeholder 27">
            <a:extLst>
              <a:ext uri="{FF2B5EF4-FFF2-40B4-BE49-F238E27FC236}">
                <a16:creationId xmlns:a16="http://schemas.microsoft.com/office/drawing/2014/main" id="{B2F4BAC6-C8D5-E543-80C4-089186357BB7}"/>
              </a:ext>
            </a:extLst>
          </p:cNvPr>
          <p:cNvSpPr>
            <a:spLocks noGrp="1"/>
          </p:cNvSpPr>
          <p:nvPr>
            <p:ph type="body" sz="quarter" idx="17"/>
          </p:nvPr>
        </p:nvSpPr>
        <p:spPr>
          <a:xfrm>
            <a:off x="8238744" y="1912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39" name="Text Placeholder 27">
            <a:extLst>
              <a:ext uri="{FF2B5EF4-FFF2-40B4-BE49-F238E27FC236}">
                <a16:creationId xmlns:a16="http://schemas.microsoft.com/office/drawing/2014/main" id="{6D03709F-C398-0646-A61C-23669DD686E0}"/>
              </a:ext>
            </a:extLst>
          </p:cNvPr>
          <p:cNvSpPr>
            <a:spLocks noGrp="1"/>
          </p:cNvSpPr>
          <p:nvPr>
            <p:ph type="body" sz="quarter" idx="18"/>
          </p:nvPr>
        </p:nvSpPr>
        <p:spPr>
          <a:xfrm>
            <a:off x="8238744" y="3944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41" name="Chart Placeholder 39">
            <a:extLst>
              <a:ext uri="{FF2B5EF4-FFF2-40B4-BE49-F238E27FC236}">
                <a16:creationId xmlns:a16="http://schemas.microsoft.com/office/drawing/2014/main" id="{37FD8234-26A8-B64E-B9F7-6E950095F728}"/>
              </a:ext>
            </a:extLst>
          </p:cNvPr>
          <p:cNvSpPr>
            <a:spLocks noGrp="1"/>
          </p:cNvSpPr>
          <p:nvPr>
            <p:ph type="chart" sz="quarter" idx="20"/>
          </p:nvPr>
        </p:nvSpPr>
        <p:spPr>
          <a:xfrm>
            <a:off x="6477000" y="1910119"/>
            <a:ext cx="1574800" cy="1540398"/>
          </a:xfrm>
        </p:spPr>
        <p:txBody>
          <a:bodyPr/>
          <a:lstStyle/>
          <a:p>
            <a:endParaRPr lang="en-US"/>
          </a:p>
        </p:txBody>
      </p:sp>
      <p:sp>
        <p:nvSpPr>
          <p:cNvPr id="42" name="Chart Placeholder 39">
            <a:extLst>
              <a:ext uri="{FF2B5EF4-FFF2-40B4-BE49-F238E27FC236}">
                <a16:creationId xmlns:a16="http://schemas.microsoft.com/office/drawing/2014/main" id="{82573EE2-7E5D-6848-9B84-3BBB1016ACFB}"/>
              </a:ext>
            </a:extLst>
          </p:cNvPr>
          <p:cNvSpPr>
            <a:spLocks noGrp="1"/>
          </p:cNvSpPr>
          <p:nvPr>
            <p:ph type="chart" sz="quarter" idx="21"/>
          </p:nvPr>
        </p:nvSpPr>
        <p:spPr>
          <a:xfrm>
            <a:off x="6477000" y="3944714"/>
            <a:ext cx="1574800" cy="1540398"/>
          </a:xfrm>
        </p:spPr>
        <p:txBody>
          <a:bodyPr/>
          <a:lstStyle/>
          <a:p>
            <a:endParaRPr lang="en-US"/>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3942120"/>
            <a:ext cx="1574800" cy="1540398"/>
          </a:xfrm>
        </p:spPr>
        <p:txBody>
          <a:bodyPr/>
          <a:lstStyle/>
          <a:p>
            <a:endParaRPr lang="en-US"/>
          </a:p>
        </p:txBody>
      </p:sp>
      <p:sp>
        <p:nvSpPr>
          <p:cNvPr id="44" name="Chart Placeholder 39">
            <a:extLst>
              <a:ext uri="{FF2B5EF4-FFF2-40B4-BE49-F238E27FC236}">
                <a16:creationId xmlns:a16="http://schemas.microsoft.com/office/drawing/2014/main" id="{EE41E718-1070-B34A-82FC-ECB080E3CE82}"/>
              </a:ext>
            </a:extLst>
          </p:cNvPr>
          <p:cNvSpPr>
            <a:spLocks noGrp="1"/>
          </p:cNvSpPr>
          <p:nvPr>
            <p:ph type="chart" sz="quarter" idx="19"/>
          </p:nvPr>
        </p:nvSpPr>
        <p:spPr>
          <a:xfrm>
            <a:off x="685800" y="1910119"/>
            <a:ext cx="1574800" cy="1540398"/>
          </a:xfrm>
        </p:spPr>
        <p:txBody>
          <a:bodyPr/>
          <a:lstStyle/>
          <a:p>
            <a:endParaRPr lang="en-US"/>
          </a:p>
        </p:txBody>
      </p:sp>
      <p:sp>
        <p:nvSpPr>
          <p:cNvPr id="6" name="Slide Number Placeholder 5">
            <a:extLst>
              <a:ext uri="{FF2B5EF4-FFF2-40B4-BE49-F238E27FC236}">
                <a16:creationId xmlns:a16="http://schemas.microsoft.com/office/drawing/2014/main" id="{ADABAEA5-84D2-3448-BDB9-DD6228892D25}"/>
              </a:ext>
            </a:extLst>
          </p:cNvPr>
          <p:cNvSpPr>
            <a:spLocks noGrp="1"/>
          </p:cNvSpPr>
          <p:nvPr>
            <p:ph type="sldNum" sz="quarter" idx="2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0A1CFC95-E24F-974F-BF57-DEBBD05168BE}"/>
              </a:ext>
            </a:extLst>
          </p:cNvPr>
          <p:cNvSpPr>
            <a:spLocks noGrp="1"/>
          </p:cNvSpPr>
          <p:nvPr>
            <p:ph type="ftr" sz="quarter" idx="25"/>
          </p:nvPr>
        </p:nvSpPr>
        <p:spPr/>
        <p:txBody>
          <a:bodyPr/>
          <a:lstStyle/>
          <a:p>
            <a:r>
              <a:rPr lang="en-US"/>
              <a:t>Footer</a:t>
            </a:r>
          </a:p>
        </p:txBody>
      </p:sp>
      <p:grpSp>
        <p:nvGrpSpPr>
          <p:cNvPr id="13" name="Group 12">
            <a:extLst>
              <a:ext uri="{FF2B5EF4-FFF2-40B4-BE49-F238E27FC236}">
                <a16:creationId xmlns:a16="http://schemas.microsoft.com/office/drawing/2014/main" id="{E85F1609-56F6-F240-83DD-D750A9D317BF}"/>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73BF47CE-17A2-3446-AA93-A7B53073A83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4606C37-AC3B-DC4C-8BE4-2EA80B48E915}"/>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DD5D6D1F-2925-C24A-A46C-7759EDAD7CF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Graphic 16">
                <a:extLst>
                  <a:ext uri="{FF2B5EF4-FFF2-40B4-BE49-F238E27FC236}">
                    <a16:creationId xmlns:a16="http://schemas.microsoft.com/office/drawing/2014/main" id="{0732AEDD-3345-B141-9B36-4DAF911ECDC0}"/>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5043825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022_DATA CHART - 4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hasCustomPrompt="1"/>
          </p:nvPr>
        </p:nvSpPr>
        <p:spPr>
          <a:xfrm>
            <a:off x="686728"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1609344"/>
            <a:ext cx="2625256" cy="2406909"/>
          </a:xfrm>
        </p:spPr>
        <p:txBody>
          <a:bodyPr/>
          <a:lstStyle/>
          <a:p>
            <a:endParaRPr lang="en-US"/>
          </a:p>
        </p:txBody>
      </p:sp>
      <p:sp>
        <p:nvSpPr>
          <p:cNvPr id="51" name="Text Placeholder 27">
            <a:extLst>
              <a:ext uri="{FF2B5EF4-FFF2-40B4-BE49-F238E27FC236}">
                <a16:creationId xmlns:a16="http://schemas.microsoft.com/office/drawing/2014/main" id="{46FDA947-73DB-7644-BCD3-7A4FF602AAC4}"/>
              </a:ext>
            </a:extLst>
          </p:cNvPr>
          <p:cNvSpPr>
            <a:spLocks noGrp="1"/>
          </p:cNvSpPr>
          <p:nvPr>
            <p:ph type="body" sz="quarter" idx="23" hasCustomPrompt="1"/>
          </p:nvPr>
        </p:nvSpPr>
        <p:spPr>
          <a:xfrm>
            <a:off x="351137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2" name="Text Placeholder 27">
            <a:extLst>
              <a:ext uri="{FF2B5EF4-FFF2-40B4-BE49-F238E27FC236}">
                <a16:creationId xmlns:a16="http://schemas.microsoft.com/office/drawing/2014/main" id="{EA28099A-641E-2C45-8167-DEB1C96EEB5E}"/>
              </a:ext>
            </a:extLst>
          </p:cNvPr>
          <p:cNvSpPr>
            <a:spLocks noGrp="1"/>
          </p:cNvSpPr>
          <p:nvPr>
            <p:ph type="body" sz="quarter" idx="24" hasCustomPrompt="1"/>
          </p:nvPr>
        </p:nvSpPr>
        <p:spPr>
          <a:xfrm>
            <a:off x="634703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3" name="Text Placeholder 27">
            <a:extLst>
              <a:ext uri="{FF2B5EF4-FFF2-40B4-BE49-F238E27FC236}">
                <a16:creationId xmlns:a16="http://schemas.microsoft.com/office/drawing/2014/main" id="{05767FB1-259F-CD4C-8930-A32EC867572F}"/>
              </a:ext>
            </a:extLst>
          </p:cNvPr>
          <p:cNvSpPr>
            <a:spLocks noGrp="1"/>
          </p:cNvSpPr>
          <p:nvPr>
            <p:ph type="body" sz="quarter" idx="25" hasCustomPrompt="1"/>
          </p:nvPr>
        </p:nvSpPr>
        <p:spPr>
          <a:xfrm>
            <a:off x="9197936"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4" name="Chart Placeholder 39">
            <a:extLst>
              <a:ext uri="{FF2B5EF4-FFF2-40B4-BE49-F238E27FC236}">
                <a16:creationId xmlns:a16="http://schemas.microsoft.com/office/drawing/2014/main" id="{76AAADEF-685C-1A49-90B6-A1C9039486A8}"/>
              </a:ext>
            </a:extLst>
          </p:cNvPr>
          <p:cNvSpPr>
            <a:spLocks noGrp="1"/>
          </p:cNvSpPr>
          <p:nvPr>
            <p:ph type="chart" sz="quarter" idx="26"/>
          </p:nvPr>
        </p:nvSpPr>
        <p:spPr>
          <a:xfrm>
            <a:off x="3511370" y="1609344"/>
            <a:ext cx="2625256" cy="2406909"/>
          </a:xfrm>
        </p:spPr>
        <p:txBody>
          <a:bodyPr/>
          <a:lstStyle/>
          <a:p>
            <a:endParaRPr lang="en-US"/>
          </a:p>
        </p:txBody>
      </p:sp>
      <p:sp>
        <p:nvSpPr>
          <p:cNvPr id="56" name="Chart Placeholder 39">
            <a:extLst>
              <a:ext uri="{FF2B5EF4-FFF2-40B4-BE49-F238E27FC236}">
                <a16:creationId xmlns:a16="http://schemas.microsoft.com/office/drawing/2014/main" id="{86D064D9-8D41-4E4B-A98D-E19109B08A4E}"/>
              </a:ext>
            </a:extLst>
          </p:cNvPr>
          <p:cNvSpPr>
            <a:spLocks noGrp="1"/>
          </p:cNvSpPr>
          <p:nvPr>
            <p:ph type="chart" sz="quarter" idx="28"/>
          </p:nvPr>
        </p:nvSpPr>
        <p:spPr>
          <a:xfrm>
            <a:off x="9197936" y="1609344"/>
            <a:ext cx="2625256" cy="2406909"/>
          </a:xfrm>
        </p:spPr>
        <p:txBody>
          <a:bodyPr/>
          <a:lstStyle/>
          <a:p>
            <a:endParaRPr lang="en-US"/>
          </a:p>
        </p:txBody>
      </p:sp>
      <p:sp>
        <p:nvSpPr>
          <p:cNvPr id="57" name="Chart Placeholder 39">
            <a:extLst>
              <a:ext uri="{FF2B5EF4-FFF2-40B4-BE49-F238E27FC236}">
                <a16:creationId xmlns:a16="http://schemas.microsoft.com/office/drawing/2014/main" id="{6ACD5DE6-FB20-694D-A132-4450B8519169}"/>
              </a:ext>
            </a:extLst>
          </p:cNvPr>
          <p:cNvSpPr>
            <a:spLocks noGrp="1"/>
          </p:cNvSpPr>
          <p:nvPr>
            <p:ph type="chart" sz="quarter" idx="29"/>
          </p:nvPr>
        </p:nvSpPr>
        <p:spPr>
          <a:xfrm>
            <a:off x="6347030" y="1609344"/>
            <a:ext cx="2625256" cy="2406909"/>
          </a:xfrm>
        </p:spPr>
        <p:txBody>
          <a:bodyPr/>
          <a:lstStyle/>
          <a:p>
            <a:endParaRPr lang="en-US"/>
          </a:p>
        </p:txBody>
      </p:sp>
      <p:sp>
        <p:nvSpPr>
          <p:cNvPr id="6" name="Slide Number Placeholder 5">
            <a:extLst>
              <a:ext uri="{FF2B5EF4-FFF2-40B4-BE49-F238E27FC236}">
                <a16:creationId xmlns:a16="http://schemas.microsoft.com/office/drawing/2014/main" id="{C928913D-505F-A143-B3D7-488C293423B3}"/>
              </a:ext>
            </a:extLst>
          </p:cNvPr>
          <p:cNvSpPr>
            <a:spLocks noGrp="1"/>
          </p:cNvSpPr>
          <p:nvPr>
            <p:ph type="sldNum" sz="quarter" idx="3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8615D6EA-5456-9F44-8B94-12C49A32C4DE}"/>
              </a:ext>
            </a:extLst>
          </p:cNvPr>
          <p:cNvSpPr>
            <a:spLocks noGrp="1"/>
          </p:cNvSpPr>
          <p:nvPr>
            <p:ph type="ftr" sz="quarter" idx="32"/>
          </p:nvPr>
        </p:nvSpPr>
        <p:spPr/>
        <p:txBody>
          <a:bodyPr/>
          <a:lstStyle/>
          <a:p>
            <a:r>
              <a:rPr lang="en-US"/>
              <a:t>Footer</a:t>
            </a:r>
          </a:p>
        </p:txBody>
      </p:sp>
      <p:grpSp>
        <p:nvGrpSpPr>
          <p:cNvPr id="13" name="Group 12">
            <a:extLst>
              <a:ext uri="{FF2B5EF4-FFF2-40B4-BE49-F238E27FC236}">
                <a16:creationId xmlns:a16="http://schemas.microsoft.com/office/drawing/2014/main" id="{C219768A-C624-8F42-9A32-C2EA394654CA}"/>
              </a:ext>
            </a:extLst>
          </p:cNvPr>
          <p:cNvGrpSpPr/>
          <p:nvPr userDrawn="1"/>
        </p:nvGrpSpPr>
        <p:grpSpPr>
          <a:xfrm>
            <a:off x="-1" y="-1"/>
            <a:ext cx="320041" cy="6858001"/>
            <a:chOff x="-1" y="-1"/>
            <a:chExt cx="320041" cy="6858001"/>
          </a:xfrm>
        </p:grpSpPr>
        <p:sp>
          <p:nvSpPr>
            <p:cNvPr id="14" name="Rectangle 13">
              <a:extLst>
                <a:ext uri="{FF2B5EF4-FFF2-40B4-BE49-F238E27FC236}">
                  <a16:creationId xmlns:a16="http://schemas.microsoft.com/office/drawing/2014/main" id="{CEC880C8-6BFD-4D41-A82D-3144923A32F8}"/>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F2047FD4-588D-8248-8029-2BEC78DC6E91}"/>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4F02D27C-70C3-C14B-B14A-F64371ABC25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76DEA40C-1E89-F840-B8E7-BC169A034075}"/>
                  </a:ext>
                </a:extLst>
              </p:cNvPr>
              <p:cNvPicPr>
                <a:picLocks noChangeAspect="1"/>
              </p:cNvPicPr>
              <p:nvPr userDrawn="1"/>
            </p:nvPicPr>
            <p:blipFill rotWithShape="1">
              <a:blip r:embed="rId2">
                <a:alphaModFix amt="26000"/>
                <a:extLst>
                  <a:ext uri="{28A0092B-C50C-407E-A947-70E740481C1C}">
                    <a14:useLocalDpi xmlns:a14="http://schemas.microsoft.com/office/drawing/2010/main"/>
                  </a:ext>
                </a:extLst>
              </a:blip>
              <a:srcRect/>
              <a:stretch/>
            </p:blipFill>
            <p:spPr>
              <a:xfrm>
                <a:off x="0" y="-1"/>
                <a:ext cx="320039" cy="6172201"/>
              </a:xfrm>
              <a:prstGeom prst="rect">
                <a:avLst/>
              </a:prstGeom>
              <a:noFill/>
            </p:spPr>
          </p:pic>
        </p:grpSp>
      </p:grpSp>
    </p:spTree>
    <p:extLst>
      <p:ext uri="{BB962C8B-B14F-4D97-AF65-F5344CB8AC3E}">
        <p14:creationId xmlns:p14="http://schemas.microsoft.com/office/powerpoint/2010/main" val="10221178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022_MA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27">
            <a:extLst>
              <a:ext uri="{FF2B5EF4-FFF2-40B4-BE49-F238E27FC236}">
                <a16:creationId xmlns:a16="http://schemas.microsoft.com/office/drawing/2014/main" id="{F0B3B90F-385D-7B43-9181-60D83DE3F255}"/>
              </a:ext>
            </a:extLst>
          </p:cNvPr>
          <p:cNvSpPr>
            <a:spLocks noGrp="1"/>
          </p:cNvSpPr>
          <p:nvPr>
            <p:ph type="body" sz="quarter" idx="15"/>
          </p:nvPr>
        </p:nvSpPr>
        <p:spPr>
          <a:xfrm>
            <a:off x="685800" y="1463040"/>
            <a:ext cx="2962679" cy="4572000"/>
          </a:xfrm>
        </p:spPr>
        <p:txBody>
          <a:bodyPr anchor="ct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11" name="Content Placeholder 10">
            <a:extLst>
              <a:ext uri="{FF2B5EF4-FFF2-40B4-BE49-F238E27FC236}">
                <a16:creationId xmlns:a16="http://schemas.microsoft.com/office/drawing/2014/main" id="{B0AE480B-8030-514C-9530-B6C2137A0507}"/>
              </a:ext>
            </a:extLst>
          </p:cNvPr>
          <p:cNvSpPr>
            <a:spLocks noGrp="1"/>
          </p:cNvSpPr>
          <p:nvPr>
            <p:ph sz="quarter" idx="16"/>
          </p:nvPr>
        </p:nvSpPr>
        <p:spPr>
          <a:xfrm>
            <a:off x="3848124" y="1463040"/>
            <a:ext cx="7975068" cy="457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8770A29C-3289-1645-919C-16BC47E2F231}"/>
              </a:ext>
            </a:extLst>
          </p:cNvPr>
          <p:cNvSpPr>
            <a:spLocks noGrp="1"/>
          </p:cNvSpPr>
          <p:nvPr>
            <p:ph type="ftr" sz="quarter" idx="17"/>
          </p:nvPr>
        </p:nvSpPr>
        <p:spPr/>
        <p:txBody>
          <a:bodyPr/>
          <a:lstStyle/>
          <a:p>
            <a:r>
              <a:rPr lang="en-US"/>
              <a:t>Footer</a:t>
            </a:r>
          </a:p>
        </p:txBody>
      </p:sp>
      <p:grpSp>
        <p:nvGrpSpPr>
          <p:cNvPr id="7" name="Group 6">
            <a:extLst>
              <a:ext uri="{FF2B5EF4-FFF2-40B4-BE49-F238E27FC236}">
                <a16:creationId xmlns:a16="http://schemas.microsoft.com/office/drawing/2014/main" id="{94325853-A8C4-9847-9349-17D7B176548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8C4D0DB-B120-2C47-8644-CCDD21812EF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3C478041-FAE9-D44F-B2F4-9477C241D433}"/>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752A6A02-C395-3B40-9837-133C499CCDF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982A16DD-5886-564A-ACC0-C6C27DDF81AF}"/>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Lst>
              </a:blip>
              <a:srcRect/>
              <a:stretch/>
            </p:blipFill>
            <p:spPr>
              <a:xfrm>
                <a:off x="0" y="0"/>
                <a:ext cx="320040" cy="6190488"/>
              </a:xfrm>
              <a:prstGeom prst="rect">
                <a:avLst/>
              </a:prstGeom>
            </p:spPr>
          </p:pic>
        </p:grpSp>
      </p:grpSp>
    </p:spTree>
    <p:extLst>
      <p:ext uri="{BB962C8B-B14F-4D97-AF65-F5344CB8AC3E}">
        <p14:creationId xmlns:p14="http://schemas.microsoft.com/office/powerpoint/2010/main" val="7947277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022_1_TITLE - WHITE">
    <p:bg>
      <p:bgPr>
        <a:solidFill>
          <a:schemeClr val="accent1"/>
        </a:solidFill>
        <a:effectLst/>
      </p:bgPr>
    </p:bg>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5029200"/>
          </a:xfrm>
          <a:prstGeom prst="rect">
            <a:avLst/>
          </a:prstGeom>
        </p:spPr>
        <p:txBody>
          <a:bodyPr lIns="0" tIns="0" rIns="0" bIns="0" anchor="ctr"/>
          <a:lstStyle>
            <a:lvl1pPr marL="0" indent="0">
              <a:buNone/>
              <a:defRPr sz="6000">
                <a:solidFill>
                  <a:schemeClr val="bg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pic>
        <p:nvPicPr>
          <p:cNvPr id="5" name="Picture 4" title="Humana Logo">
            <a:extLst>
              <a:ext uri="{FF2B5EF4-FFF2-40B4-BE49-F238E27FC236}">
                <a16:creationId xmlns:a16="http://schemas.microsoft.com/office/drawing/2014/main" id="{A5474D75-8369-D34D-B5BF-4810462D727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14400" y="5962989"/>
            <a:ext cx="1446306" cy="281021"/>
          </a:xfrm>
          <a:prstGeom prst="rect">
            <a:avLst/>
          </a:prstGeom>
        </p:spPr>
      </p:pic>
      <p:pic>
        <p:nvPicPr>
          <p:cNvPr id="6" name="Graphic 5">
            <a:extLst>
              <a:ext uri="{FF2B5EF4-FFF2-40B4-BE49-F238E27FC236}">
                <a16:creationId xmlns:a16="http://schemas.microsoft.com/office/drawing/2014/main" id="{FB6042AC-1397-3C48-B50F-13A13FCE12F4}"/>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35535" y="5672664"/>
            <a:ext cx="1945619" cy="843883"/>
          </a:xfrm>
          <a:prstGeom prst="rect">
            <a:avLst/>
          </a:prstGeom>
        </p:spPr>
      </p:pic>
    </p:spTree>
    <p:extLst>
      <p:ext uri="{BB962C8B-B14F-4D97-AF65-F5344CB8AC3E}">
        <p14:creationId xmlns:p14="http://schemas.microsoft.com/office/powerpoint/2010/main" val="67859948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022_DATA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89568-B2FC-C84F-AF54-D03C6B63845B}"/>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923DDDB6-0133-7948-AD26-B6472C29D4CE}"/>
              </a:ext>
            </a:extLst>
          </p:cNvPr>
          <p:cNvSpPr>
            <a:spLocks noGrp="1"/>
          </p:cNvSpPr>
          <p:nvPr>
            <p:ph type="sldNum" sz="quarter" idx="10"/>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able Placeholder 5">
            <a:extLst>
              <a:ext uri="{FF2B5EF4-FFF2-40B4-BE49-F238E27FC236}">
                <a16:creationId xmlns:a16="http://schemas.microsoft.com/office/drawing/2014/main" id="{34F3D7FE-A33C-464D-9539-BC252464839C}"/>
              </a:ext>
            </a:extLst>
          </p:cNvPr>
          <p:cNvSpPr>
            <a:spLocks noGrp="1"/>
          </p:cNvSpPr>
          <p:nvPr>
            <p:ph type="tbl" sz="quarter" idx="12"/>
          </p:nvPr>
        </p:nvSpPr>
        <p:spPr>
          <a:xfrm>
            <a:off x="685800" y="1463040"/>
            <a:ext cx="11137392" cy="4572000"/>
          </a:xfrm>
        </p:spPr>
        <p:txBody>
          <a:bodyPr/>
          <a:lstStyle/>
          <a:p>
            <a:endParaRPr lang="en-US"/>
          </a:p>
        </p:txBody>
      </p:sp>
      <p:sp>
        <p:nvSpPr>
          <p:cNvPr id="5" name="Footer Placeholder 4">
            <a:extLst>
              <a:ext uri="{FF2B5EF4-FFF2-40B4-BE49-F238E27FC236}">
                <a16:creationId xmlns:a16="http://schemas.microsoft.com/office/drawing/2014/main" id="{08F94F34-B420-7B49-9959-5A07B2ECE2BB}"/>
              </a:ext>
            </a:extLst>
          </p:cNvPr>
          <p:cNvSpPr>
            <a:spLocks noGrp="1"/>
          </p:cNvSpPr>
          <p:nvPr>
            <p:ph type="ftr" sz="quarter" idx="13"/>
          </p:nvPr>
        </p:nvSpPr>
        <p:spPr/>
        <p:txBody>
          <a:bodyPr/>
          <a:lstStyle/>
          <a:p>
            <a:r>
              <a:rPr lang="en-US"/>
              <a:t>Footer</a:t>
            </a:r>
          </a:p>
        </p:txBody>
      </p:sp>
      <p:grpSp>
        <p:nvGrpSpPr>
          <p:cNvPr id="7" name="Group 6">
            <a:extLst>
              <a:ext uri="{FF2B5EF4-FFF2-40B4-BE49-F238E27FC236}">
                <a16:creationId xmlns:a16="http://schemas.microsoft.com/office/drawing/2014/main" id="{F8B767EA-4ADC-454D-B0DF-ED67247968BD}"/>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2ABD216A-920F-C442-BA02-6FA20F1B46C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A2FCBC6B-8908-7544-8CDD-4F77B3DE0378}"/>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3BD0D854-C13B-D64E-B472-5EAB63A2EAB3}"/>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BD73E3C8-5CDF-D248-9D31-D161167D1553}"/>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0255278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022_FULL BACKGROUND IMAGE">
    <p:spTree>
      <p:nvGrpSpPr>
        <p:cNvPr id="1" name=""/>
        <p:cNvGrpSpPr/>
        <p:nvPr/>
      </p:nvGrpSpPr>
      <p:grpSpPr>
        <a:xfrm>
          <a:off x="0" y="0"/>
          <a:ext cx="0" cy="0"/>
          <a:chOff x="0" y="0"/>
          <a:chExt cx="0" cy="0"/>
        </a:xfrm>
      </p:grpSpPr>
      <p:sp>
        <p:nvSpPr>
          <p:cNvPr id="2" name="Picture Placeholder 2"/>
          <p:cNvSpPr>
            <a:spLocks noGrp="1"/>
          </p:cNvSpPr>
          <p:nvPr>
            <p:ph type="pic" sz="quarter" idx="12"/>
          </p:nvPr>
        </p:nvSpPr>
        <p:spPr>
          <a:xfrm>
            <a:off x="0" y="0"/>
            <a:ext cx="12192000" cy="6858000"/>
          </a:xfrm>
          <a:prstGeom prst="rect">
            <a:avLst/>
          </a:prstGeom>
          <a:solidFill>
            <a:schemeClr val="bg1"/>
          </a:solidFill>
        </p:spPr>
        <p:txBody>
          <a:bodyPr/>
          <a:lstStyle/>
          <a:p>
            <a:endParaRPr lang="uk-UA"/>
          </a:p>
        </p:txBody>
      </p:sp>
    </p:spTree>
    <p:extLst>
      <p:ext uri="{BB962C8B-B14F-4D97-AF65-F5344CB8AC3E}">
        <p14:creationId xmlns:p14="http://schemas.microsoft.com/office/powerpoint/2010/main" val="115025664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022_IMAGE + TEXT BLOCK (V3)">
    <p:spTree>
      <p:nvGrpSpPr>
        <p:cNvPr id="1" name=""/>
        <p:cNvGrpSpPr/>
        <p:nvPr/>
      </p:nvGrpSpPr>
      <p:grpSpPr>
        <a:xfrm>
          <a:off x="0" y="0"/>
          <a:ext cx="0" cy="0"/>
          <a:chOff x="0" y="0"/>
          <a:chExt cx="0" cy="0"/>
        </a:xfrm>
      </p:grpSpPr>
      <p:sp>
        <p:nvSpPr>
          <p:cNvPr id="5" name="Title 7"/>
          <p:cNvSpPr>
            <a:spLocks noGrp="1"/>
          </p:cNvSpPr>
          <p:nvPr>
            <p:ph type="title"/>
          </p:nvPr>
        </p:nvSpPr>
        <p:spPr>
          <a:xfrm>
            <a:off x="6650982" y="365760"/>
            <a:ext cx="5169162" cy="603504"/>
          </a:xfrm>
          <a:prstGeom prst="rect">
            <a:avLst/>
          </a:prstGeom>
          <a:noFill/>
        </p:spPr>
        <p:txBody>
          <a:bodyPr wrap="square" rtlCol="0">
            <a:noAutofit/>
          </a:bodyPr>
          <a:lstStyle>
            <a:lvl1pPr>
              <a:defRPr lang="uk-UA" sz="3000" b="0">
                <a:solidFill>
                  <a:schemeClr val="accent2"/>
                </a:solidFill>
                <a:latin typeface="+mj-lt"/>
                <a:ea typeface="Roboto Condensed" panose="02000000000000000000" pitchFamily="2" charset="0"/>
                <a:cs typeface="+mn-cs"/>
              </a:defRPr>
            </a:lvl1pPr>
          </a:lstStyle>
          <a:p>
            <a:pPr marL="0" lvl="0"/>
            <a:r>
              <a:rPr lang="en-US"/>
              <a:t>Click to edit Master title style</a:t>
            </a:r>
            <a:endParaRPr lang="uk-UA"/>
          </a:p>
        </p:txBody>
      </p:sp>
      <p:sp>
        <p:nvSpPr>
          <p:cNvPr id="6" name="Slide Number Placeholder 5">
            <a:extLst>
              <a:ext uri="{FF2B5EF4-FFF2-40B4-BE49-F238E27FC236}">
                <a16:creationId xmlns:a16="http://schemas.microsoft.com/office/drawing/2014/main" id="{7C5F4DA9-99C3-DA40-AEC7-6C07E358490B}"/>
              </a:ext>
            </a:extLst>
          </p:cNvPr>
          <p:cNvSpPr>
            <a:spLocks noGrp="1"/>
          </p:cNvSpPr>
          <p:nvPr>
            <p:ph type="sldNum" sz="quarter" idx="14"/>
          </p:nvPr>
        </p:nvSpPr>
        <p:spPr>
          <a:xfrm>
            <a:off x="11213592" y="6248400"/>
            <a:ext cx="6096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D95E7BD6-CFDA-F340-991C-181929B8D918}"/>
              </a:ext>
            </a:extLst>
          </p:cNvPr>
          <p:cNvSpPr>
            <a:spLocks noGrp="1"/>
          </p:cNvSpPr>
          <p:nvPr>
            <p:ph type="body" sz="quarter" idx="17"/>
          </p:nvPr>
        </p:nvSpPr>
        <p:spPr>
          <a:xfrm>
            <a:off x="6650982" y="1463040"/>
            <a:ext cx="5172210"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a:defRPr sz="1300"/>
            </a:lvl4pPr>
            <a:lvl5pPr marL="73155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p:cNvSpPr>
            <a:spLocks noGrp="1"/>
          </p:cNvSpPr>
          <p:nvPr>
            <p:ph type="pic" sz="quarter" idx="12"/>
          </p:nvPr>
        </p:nvSpPr>
        <p:spPr>
          <a:xfrm>
            <a:off x="0" y="0"/>
            <a:ext cx="6096000" cy="6858000"/>
          </a:xfrm>
          <a:prstGeom prst="rect">
            <a:avLst/>
          </a:prstGeom>
          <a:solidFill>
            <a:schemeClr val="bg1"/>
          </a:solidFill>
        </p:spPr>
        <p:txBody>
          <a:bodyPr/>
          <a:lstStyle/>
          <a:p>
            <a:endParaRPr lang="uk-UA"/>
          </a:p>
        </p:txBody>
      </p:sp>
      <p:sp>
        <p:nvSpPr>
          <p:cNvPr id="2" name="Footer Placeholder 1">
            <a:extLst>
              <a:ext uri="{FF2B5EF4-FFF2-40B4-BE49-F238E27FC236}">
                <a16:creationId xmlns:a16="http://schemas.microsoft.com/office/drawing/2014/main" id="{BC6F2234-C703-BF49-AB51-2BA1A39E4FA4}"/>
              </a:ext>
            </a:extLst>
          </p:cNvPr>
          <p:cNvSpPr>
            <a:spLocks noGrp="1"/>
          </p:cNvSpPr>
          <p:nvPr>
            <p:ph type="ftr" sz="quarter" idx="18"/>
          </p:nvPr>
        </p:nvSpPr>
        <p:spPr>
          <a:xfrm>
            <a:off x="6650982" y="6248400"/>
            <a:ext cx="4562610" cy="304800"/>
          </a:xfrm>
        </p:spPr>
        <p:txBody>
          <a:bodyPr/>
          <a:lstStyle/>
          <a:p>
            <a:r>
              <a:rPr lang="en-US"/>
              <a:t>Footer</a:t>
            </a:r>
          </a:p>
        </p:txBody>
      </p:sp>
    </p:spTree>
    <p:extLst>
      <p:ext uri="{BB962C8B-B14F-4D97-AF65-F5344CB8AC3E}">
        <p14:creationId xmlns:p14="http://schemas.microsoft.com/office/powerpoint/2010/main" val="123086434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022_IMAGE + TEXT BLOCK (V4)">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6096000" y="0"/>
            <a:ext cx="6096000" cy="6858000"/>
          </a:xfrm>
          <a:prstGeom prst="rect">
            <a:avLst/>
          </a:prstGeom>
          <a:solidFill>
            <a:schemeClr val="bg1"/>
          </a:solidFill>
        </p:spPr>
        <p:txBody>
          <a:bodyPr/>
          <a:lstStyle/>
          <a:p>
            <a:endParaRPr lang="uk-UA"/>
          </a:p>
        </p:txBody>
      </p:sp>
      <p:sp>
        <p:nvSpPr>
          <p:cNvPr id="7" name="Title 7">
            <a:extLst>
              <a:ext uri="{FF2B5EF4-FFF2-40B4-BE49-F238E27FC236}">
                <a16:creationId xmlns:a16="http://schemas.microsoft.com/office/drawing/2014/main" id="{2AC8BC53-D372-9340-AD3B-26E013270DE1}"/>
              </a:ext>
            </a:extLst>
          </p:cNvPr>
          <p:cNvSpPr>
            <a:spLocks noGrp="1"/>
          </p:cNvSpPr>
          <p:nvPr>
            <p:ph type="title"/>
          </p:nvPr>
        </p:nvSpPr>
        <p:spPr>
          <a:xfrm>
            <a:off x="685800" y="365760"/>
            <a:ext cx="4867656" cy="603504"/>
          </a:xfrm>
          <a:prstGeom prst="rect">
            <a:avLst/>
          </a:prstGeom>
          <a:noFill/>
        </p:spPr>
        <p:txBody>
          <a:bodyPr wrap="square" rtlCol="0">
            <a:noAutofit/>
          </a:bodyPr>
          <a:lstStyle>
            <a:lvl1pPr>
              <a:defRPr lang="uk-UA" sz="3000" b="0">
                <a:solidFill>
                  <a:schemeClr val="accent2"/>
                </a:solidFill>
                <a:latin typeface="+mj-lt"/>
                <a:ea typeface="Roboto Condensed" panose="02000000000000000000" pitchFamily="2" charset="0"/>
                <a:cs typeface="+mn-cs"/>
              </a:defRPr>
            </a:lvl1pPr>
          </a:lstStyle>
          <a:p>
            <a:pPr marL="0" lvl="0"/>
            <a:r>
              <a:rPr lang="en-US"/>
              <a:t>Click to edit Master title style</a:t>
            </a:r>
            <a:endParaRPr lang="uk-UA"/>
          </a:p>
        </p:txBody>
      </p:sp>
      <p:sp>
        <p:nvSpPr>
          <p:cNvPr id="6" name="Text Placeholder 9">
            <a:extLst>
              <a:ext uri="{FF2B5EF4-FFF2-40B4-BE49-F238E27FC236}">
                <a16:creationId xmlns:a16="http://schemas.microsoft.com/office/drawing/2014/main" id="{99CD03F7-4CD1-534A-83B5-50A176E7E68A}"/>
              </a:ext>
            </a:extLst>
          </p:cNvPr>
          <p:cNvSpPr>
            <a:spLocks noGrp="1"/>
          </p:cNvSpPr>
          <p:nvPr>
            <p:ph type="body" sz="quarter" idx="16"/>
          </p:nvPr>
        </p:nvSpPr>
        <p:spPr>
          <a:xfrm>
            <a:off x="685800" y="1463040"/>
            <a:ext cx="4867656"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indent="-182889">
              <a:defRPr sz="1300"/>
            </a:lvl4pPr>
            <a:lvl5pPr marL="731557">
              <a:defRPr sz="13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0"/>
            <a:endParaRPr lang="en-US"/>
          </a:p>
        </p:txBody>
      </p:sp>
      <p:sp>
        <p:nvSpPr>
          <p:cNvPr id="8" name="Slide Number Placeholder 5">
            <a:extLst>
              <a:ext uri="{FF2B5EF4-FFF2-40B4-BE49-F238E27FC236}">
                <a16:creationId xmlns:a16="http://schemas.microsoft.com/office/drawing/2014/main" id="{726BEF3D-754B-344D-9517-CB9D1A948101}"/>
              </a:ext>
            </a:extLst>
          </p:cNvPr>
          <p:cNvSpPr>
            <a:spLocks noGrp="1"/>
          </p:cNvSpPr>
          <p:nvPr>
            <p:ph type="sldNum" sz="quarter" idx="14"/>
          </p:nvPr>
        </p:nvSpPr>
        <p:spPr>
          <a:xfrm>
            <a:off x="682752" y="6248400"/>
            <a:ext cx="609600" cy="304800"/>
          </a:xfrm>
        </p:spPr>
        <p:txBody>
          <a:bodyPr/>
          <a:lstStyle>
            <a:lvl1pPr algn="l">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52758B8D-0D12-1B48-9000-DA70A53612F5}"/>
              </a:ext>
            </a:extLst>
          </p:cNvPr>
          <p:cNvSpPr>
            <a:spLocks noGrp="1"/>
          </p:cNvSpPr>
          <p:nvPr>
            <p:ph type="ftr" sz="quarter" idx="17"/>
          </p:nvPr>
        </p:nvSpPr>
        <p:spPr>
          <a:xfrm>
            <a:off x="1292352" y="6248400"/>
            <a:ext cx="4261104" cy="304800"/>
          </a:xfrm>
        </p:spPr>
        <p:txBody>
          <a:bodyPr/>
          <a:lstStyle/>
          <a:p>
            <a:r>
              <a:rPr lang="en-US"/>
              <a:t>Footer</a:t>
            </a:r>
          </a:p>
        </p:txBody>
      </p:sp>
      <p:grpSp>
        <p:nvGrpSpPr>
          <p:cNvPr id="9" name="Group 8">
            <a:extLst>
              <a:ext uri="{FF2B5EF4-FFF2-40B4-BE49-F238E27FC236}">
                <a16:creationId xmlns:a16="http://schemas.microsoft.com/office/drawing/2014/main" id="{73DDC825-53F0-7644-AB86-F2C0DA3244B5}"/>
              </a:ext>
            </a:extLst>
          </p:cNvPr>
          <p:cNvGrpSpPr/>
          <p:nvPr userDrawn="1"/>
        </p:nvGrpSpPr>
        <p:grpSpPr>
          <a:xfrm>
            <a:off x="-1" y="-1"/>
            <a:ext cx="320041" cy="6858001"/>
            <a:chOff x="-1" y="-1"/>
            <a:chExt cx="320041" cy="6858001"/>
          </a:xfrm>
        </p:grpSpPr>
        <p:sp>
          <p:nvSpPr>
            <p:cNvPr id="10" name="Rectangle 9">
              <a:extLst>
                <a:ext uri="{FF2B5EF4-FFF2-40B4-BE49-F238E27FC236}">
                  <a16:creationId xmlns:a16="http://schemas.microsoft.com/office/drawing/2014/main" id="{B0993B8B-1133-AB4F-94A2-C7EC46F34EA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98C02C-C075-5F45-9509-05F899C5F200}"/>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E7C5AF3B-AE60-8047-9E2A-B5E2765360A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ACD768B7-0647-C247-9C45-BE70B414FA1A}"/>
                  </a:ext>
                </a:extLst>
              </p:cNvPr>
              <p:cNvPicPr>
                <a:picLocks noChangeAspect="1"/>
              </p:cNvPicPr>
              <p:nvPr userDrawn="1"/>
            </p:nvPicPr>
            <p:blipFill rotWithShape="1">
              <a:blip r:embed="rId2">
                <a:alphaModFix amt="26000"/>
                <a:extLst>
                  <a:ext uri="{28A0092B-C50C-407E-A947-70E740481C1C}">
                    <a14:useLocalDpi xmlns:a14="http://schemas.microsoft.com/office/drawing/2010/main"/>
                  </a:ext>
                </a:extLst>
              </a:blip>
              <a:srcRect/>
              <a:stretch/>
            </p:blipFill>
            <p:spPr>
              <a:xfrm>
                <a:off x="0" y="-1"/>
                <a:ext cx="320039" cy="6172201"/>
              </a:xfrm>
              <a:prstGeom prst="rect">
                <a:avLst/>
              </a:prstGeom>
              <a:noFill/>
            </p:spPr>
          </p:pic>
        </p:grpSp>
      </p:grpSp>
    </p:spTree>
    <p:extLst>
      <p:ext uri="{BB962C8B-B14F-4D97-AF65-F5344CB8AC3E}">
        <p14:creationId xmlns:p14="http://schemas.microsoft.com/office/powerpoint/2010/main" val="109905159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022_IMAGE + TEXT BLOCK">
    <p:spTree>
      <p:nvGrpSpPr>
        <p:cNvPr id="1" name=""/>
        <p:cNvGrpSpPr/>
        <p:nvPr/>
      </p:nvGrpSpPr>
      <p:grpSpPr>
        <a:xfrm>
          <a:off x="0" y="0"/>
          <a:ext cx="0" cy="0"/>
          <a:chOff x="0" y="0"/>
          <a:chExt cx="0" cy="0"/>
        </a:xfrm>
      </p:grpSpPr>
      <p:sp>
        <p:nvSpPr>
          <p:cNvPr id="5" name="Picture Placeholder 2"/>
          <p:cNvSpPr>
            <a:spLocks noGrp="1"/>
          </p:cNvSpPr>
          <p:nvPr>
            <p:ph type="pic" sz="quarter" idx="11"/>
          </p:nvPr>
        </p:nvSpPr>
        <p:spPr>
          <a:xfrm>
            <a:off x="685800" y="1463040"/>
            <a:ext cx="5385816" cy="4572000"/>
          </a:xfrm>
          <a:prstGeom prst="rect">
            <a:avLst/>
          </a:prstGeom>
          <a:solidFill>
            <a:schemeClr val="bg1"/>
          </a:solidFill>
        </p:spPr>
        <p:txBody>
          <a:bodyPr/>
          <a:lstStyle/>
          <a:p>
            <a:endParaRPr lang="uk-UA"/>
          </a:p>
        </p:txBody>
      </p:sp>
      <p:sp>
        <p:nvSpPr>
          <p:cNvPr id="4" name="Title 3">
            <a:extLst>
              <a:ext uri="{FF2B5EF4-FFF2-40B4-BE49-F238E27FC236}">
                <a16:creationId xmlns:a16="http://schemas.microsoft.com/office/drawing/2014/main" id="{FC499347-2961-B042-8DFB-9FBFDED1DA7E}"/>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83E2D4EB-10DF-CC4E-8A61-AE5076FC1108}"/>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Text Placeholder 9">
            <a:extLst>
              <a:ext uri="{FF2B5EF4-FFF2-40B4-BE49-F238E27FC236}">
                <a16:creationId xmlns:a16="http://schemas.microsoft.com/office/drawing/2014/main" id="{E0D427AA-A04C-0E4D-B280-C0A833942F97}"/>
              </a:ext>
            </a:extLst>
          </p:cNvPr>
          <p:cNvSpPr>
            <a:spLocks noGrp="1"/>
          </p:cNvSpPr>
          <p:nvPr>
            <p:ph type="body" sz="quarter" idx="17"/>
          </p:nvPr>
        </p:nvSpPr>
        <p:spPr>
          <a:xfrm>
            <a:off x="6437376" y="1463040"/>
            <a:ext cx="5385816"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C977738-D3E9-0E41-A51A-FBDB81C20B0A}"/>
              </a:ext>
            </a:extLst>
          </p:cNvPr>
          <p:cNvSpPr>
            <a:spLocks noGrp="1"/>
          </p:cNvSpPr>
          <p:nvPr>
            <p:ph type="ftr" sz="quarter" idx="18"/>
          </p:nvPr>
        </p:nvSpPr>
        <p:spPr/>
        <p:txBody>
          <a:bodyPr/>
          <a:lstStyle/>
          <a:p>
            <a:r>
              <a:rPr lang="en-US"/>
              <a:t>Footer</a:t>
            </a:r>
          </a:p>
        </p:txBody>
      </p:sp>
      <p:grpSp>
        <p:nvGrpSpPr>
          <p:cNvPr id="9" name="Group 8">
            <a:extLst>
              <a:ext uri="{FF2B5EF4-FFF2-40B4-BE49-F238E27FC236}">
                <a16:creationId xmlns:a16="http://schemas.microsoft.com/office/drawing/2014/main" id="{1B2D639D-ABA9-634D-8032-8861FAA0D01E}"/>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E4C29358-90B8-1A4B-A932-A93FE6CF1A87}"/>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A4B7647-5A74-F04C-A26F-FBC3B8F5C5CB}"/>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3F3C89E4-0A18-364A-8038-67BE3CE872C8}"/>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BE1B76ED-4488-3542-B653-363FE2D5A981}"/>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96562397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022_IMAGE + TEXT BLOCK (V2)">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499347-2961-B042-8DFB-9FBFDED1DA7E}"/>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83E2D4EB-10DF-CC4E-8A61-AE5076FC1108}"/>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Picture Placeholder 2">
            <a:extLst>
              <a:ext uri="{FF2B5EF4-FFF2-40B4-BE49-F238E27FC236}">
                <a16:creationId xmlns:a16="http://schemas.microsoft.com/office/drawing/2014/main" id="{6FE2167D-CF80-2046-88F0-219004E18291}"/>
              </a:ext>
            </a:extLst>
          </p:cNvPr>
          <p:cNvSpPr>
            <a:spLocks noGrp="1"/>
          </p:cNvSpPr>
          <p:nvPr>
            <p:ph type="pic" sz="quarter" idx="11"/>
          </p:nvPr>
        </p:nvSpPr>
        <p:spPr>
          <a:xfrm>
            <a:off x="6437376" y="1463040"/>
            <a:ext cx="5385816" cy="4572000"/>
          </a:xfrm>
          <a:prstGeom prst="rect">
            <a:avLst/>
          </a:prstGeom>
          <a:solidFill>
            <a:schemeClr val="bg1"/>
          </a:solidFill>
        </p:spPr>
        <p:txBody>
          <a:bodyPr/>
          <a:lstStyle/>
          <a:p>
            <a:endParaRPr lang="uk-UA"/>
          </a:p>
        </p:txBody>
      </p:sp>
      <p:sp>
        <p:nvSpPr>
          <p:cNvPr id="9" name="Text Placeholder 9">
            <a:extLst>
              <a:ext uri="{FF2B5EF4-FFF2-40B4-BE49-F238E27FC236}">
                <a16:creationId xmlns:a16="http://schemas.microsoft.com/office/drawing/2014/main" id="{0374D6B0-3683-0F43-BCBE-FA68AC462773}"/>
              </a:ext>
            </a:extLst>
          </p:cNvPr>
          <p:cNvSpPr>
            <a:spLocks noGrp="1"/>
          </p:cNvSpPr>
          <p:nvPr>
            <p:ph type="body" sz="quarter" idx="16"/>
          </p:nvPr>
        </p:nvSpPr>
        <p:spPr>
          <a:xfrm>
            <a:off x="685798" y="1463040"/>
            <a:ext cx="5385817"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25B0DE0-530E-7046-A06F-F54E1163CD51}"/>
              </a:ext>
            </a:extLst>
          </p:cNvPr>
          <p:cNvSpPr>
            <a:spLocks noGrp="1"/>
          </p:cNvSpPr>
          <p:nvPr>
            <p:ph type="ftr" sz="quarter" idx="17"/>
          </p:nvPr>
        </p:nvSpPr>
        <p:spPr/>
        <p:txBody>
          <a:bodyPr/>
          <a:lstStyle/>
          <a:p>
            <a:r>
              <a:rPr lang="en-US"/>
              <a:t>Footer</a:t>
            </a:r>
          </a:p>
        </p:txBody>
      </p:sp>
      <p:grpSp>
        <p:nvGrpSpPr>
          <p:cNvPr id="10" name="Group 9">
            <a:extLst>
              <a:ext uri="{FF2B5EF4-FFF2-40B4-BE49-F238E27FC236}">
                <a16:creationId xmlns:a16="http://schemas.microsoft.com/office/drawing/2014/main" id="{8CDA06DD-E7B4-DA45-9A28-2B1190AFFE60}"/>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000125D5-53A3-E648-9655-CFD71F78C034}"/>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536692E4-5ACC-BF48-81E3-E29D56890D76}"/>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C390045D-09E5-9D4C-9903-D2BB2154A68B}"/>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Picture 13">
                <a:extLst>
                  <a:ext uri="{FF2B5EF4-FFF2-40B4-BE49-F238E27FC236}">
                    <a16:creationId xmlns:a16="http://schemas.microsoft.com/office/drawing/2014/main" id="{7F801E3D-DDF6-0B4A-B050-9732901C9221}"/>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Lst>
              </a:blip>
              <a:srcRect/>
              <a:stretch/>
            </p:blipFill>
            <p:spPr>
              <a:xfrm>
                <a:off x="0" y="0"/>
                <a:ext cx="320040" cy="6190488"/>
              </a:xfrm>
              <a:prstGeom prst="rect">
                <a:avLst/>
              </a:prstGeom>
            </p:spPr>
          </p:pic>
        </p:grpSp>
      </p:grpSp>
    </p:spTree>
    <p:extLst>
      <p:ext uri="{BB962C8B-B14F-4D97-AF65-F5344CB8AC3E}">
        <p14:creationId xmlns:p14="http://schemas.microsoft.com/office/powerpoint/2010/main" val="21868299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022_IMAGES - 2">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798" y="1463040"/>
            <a:ext cx="5385817" cy="4572000"/>
          </a:xfrm>
          <a:prstGeom prst="rect">
            <a:avLst/>
          </a:prstGeom>
          <a:solidFill>
            <a:schemeClr val="bg1"/>
          </a:solidFill>
          <a:effectLst/>
        </p:spPr>
        <p:txBody>
          <a:bodyPr/>
          <a:lstStyle>
            <a:lvl1pPr>
              <a:defRPr sz="1333"/>
            </a:lvl1pPr>
          </a:lstStyle>
          <a:p>
            <a:endParaRPr lang="uk-UA"/>
          </a:p>
        </p:txBody>
      </p:sp>
      <p:sp>
        <p:nvSpPr>
          <p:cNvPr id="2" name="Title 1">
            <a:extLst>
              <a:ext uri="{FF2B5EF4-FFF2-40B4-BE49-F238E27FC236}">
                <a16:creationId xmlns:a16="http://schemas.microsoft.com/office/drawing/2014/main" id="{BE530C92-F786-7740-8D4F-856680EDC89F}"/>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10EA65EE-8CDD-0246-8073-746AD7789607}"/>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Picture Placeholder 2">
            <a:extLst>
              <a:ext uri="{FF2B5EF4-FFF2-40B4-BE49-F238E27FC236}">
                <a16:creationId xmlns:a16="http://schemas.microsoft.com/office/drawing/2014/main" id="{C12A3D21-3D55-3943-87CD-C5F4444ECAF1}"/>
              </a:ext>
            </a:extLst>
          </p:cNvPr>
          <p:cNvSpPr>
            <a:spLocks noGrp="1"/>
          </p:cNvSpPr>
          <p:nvPr>
            <p:ph type="pic" sz="quarter" idx="16"/>
          </p:nvPr>
        </p:nvSpPr>
        <p:spPr>
          <a:xfrm>
            <a:off x="6437376" y="1463040"/>
            <a:ext cx="5385816" cy="4572000"/>
          </a:xfrm>
          <a:prstGeom prst="rect">
            <a:avLst/>
          </a:prstGeom>
          <a:solidFill>
            <a:schemeClr val="bg1"/>
          </a:solidFill>
          <a:effectLst/>
        </p:spPr>
        <p:txBody>
          <a:bodyPr/>
          <a:lstStyle>
            <a:lvl1pPr>
              <a:defRPr sz="1333"/>
            </a:lvl1pPr>
          </a:lstStyle>
          <a:p>
            <a:endParaRPr lang="uk-UA"/>
          </a:p>
        </p:txBody>
      </p:sp>
      <p:sp>
        <p:nvSpPr>
          <p:cNvPr id="3" name="Footer Placeholder 2">
            <a:extLst>
              <a:ext uri="{FF2B5EF4-FFF2-40B4-BE49-F238E27FC236}">
                <a16:creationId xmlns:a16="http://schemas.microsoft.com/office/drawing/2014/main" id="{C4B4F8AC-E355-3D43-B7E8-4007873DE798}"/>
              </a:ext>
            </a:extLst>
          </p:cNvPr>
          <p:cNvSpPr>
            <a:spLocks noGrp="1"/>
          </p:cNvSpPr>
          <p:nvPr>
            <p:ph type="ftr" sz="quarter" idx="17"/>
          </p:nvPr>
        </p:nvSpPr>
        <p:spPr/>
        <p:txBody>
          <a:bodyPr/>
          <a:lstStyle/>
          <a:p>
            <a:r>
              <a:rPr lang="en-US"/>
              <a:t>Footer</a:t>
            </a:r>
          </a:p>
        </p:txBody>
      </p:sp>
      <p:grpSp>
        <p:nvGrpSpPr>
          <p:cNvPr id="7" name="Group 6">
            <a:extLst>
              <a:ext uri="{FF2B5EF4-FFF2-40B4-BE49-F238E27FC236}">
                <a16:creationId xmlns:a16="http://schemas.microsoft.com/office/drawing/2014/main" id="{09BF07FA-7CAA-5042-9FEA-D7597A875704}"/>
              </a:ext>
            </a:extLst>
          </p:cNvPr>
          <p:cNvGrpSpPr/>
          <p:nvPr userDrawn="1"/>
        </p:nvGrpSpPr>
        <p:grpSpPr>
          <a:xfrm>
            <a:off x="-1" y="-1"/>
            <a:ext cx="320041" cy="6858001"/>
            <a:chOff x="-1" y="-1"/>
            <a:chExt cx="320041" cy="6858001"/>
          </a:xfrm>
        </p:grpSpPr>
        <p:sp>
          <p:nvSpPr>
            <p:cNvPr id="8" name="Rectangle 7">
              <a:extLst>
                <a:ext uri="{FF2B5EF4-FFF2-40B4-BE49-F238E27FC236}">
                  <a16:creationId xmlns:a16="http://schemas.microsoft.com/office/drawing/2014/main" id="{3101D14D-F4C4-0248-883C-2763F231F86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BF02E8-C1ED-844F-9C0F-FAA56587999F}"/>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016F511F-F84A-FB4A-88E4-CB3A3398D36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E3A20A91-97CB-ED49-A451-2FE93FEB9B59}"/>
                  </a:ext>
                </a:extLst>
              </p:cNvPr>
              <p:cNvPicPr>
                <a:picLocks noChangeAspect="1"/>
              </p:cNvPicPr>
              <p:nvPr userDrawn="1"/>
            </p:nvPicPr>
            <p:blipFill rotWithShape="1">
              <a:blip r:embed="rId2">
                <a:alphaModFix amt="26000"/>
                <a:extLst>
                  <a:ext uri="{28A0092B-C50C-407E-A947-70E740481C1C}">
                    <a14:useLocalDpi xmlns:a14="http://schemas.microsoft.com/office/drawing/2010/main"/>
                  </a:ext>
                </a:extLst>
              </a:blip>
              <a:srcRect/>
              <a:stretch/>
            </p:blipFill>
            <p:spPr>
              <a:xfrm>
                <a:off x="0" y="-1"/>
                <a:ext cx="320039" cy="6172201"/>
              </a:xfrm>
              <a:prstGeom prst="rect">
                <a:avLst/>
              </a:prstGeom>
              <a:noFill/>
            </p:spPr>
          </p:pic>
        </p:grpSp>
      </p:grpSp>
    </p:spTree>
    <p:extLst>
      <p:ext uri="{BB962C8B-B14F-4D97-AF65-F5344CB8AC3E}">
        <p14:creationId xmlns:p14="http://schemas.microsoft.com/office/powerpoint/2010/main" val="74735438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022_IMAGES + TEXT BOXES - 3">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800" y="1463040"/>
            <a:ext cx="3464658" cy="1828800"/>
          </a:xfrm>
          <a:prstGeom prst="rect">
            <a:avLst/>
          </a:prstGeom>
          <a:solidFill>
            <a:schemeClr val="bg1"/>
          </a:solidFill>
          <a:effectLst/>
        </p:spPr>
        <p:txBody>
          <a:bodyPr/>
          <a:lstStyle>
            <a:lvl1pPr>
              <a:defRPr sz="1333"/>
            </a:lvl1pPr>
          </a:lstStyle>
          <a:p>
            <a:endParaRPr lang="uk-UA"/>
          </a:p>
        </p:txBody>
      </p:sp>
      <p:sp>
        <p:nvSpPr>
          <p:cNvPr id="2" name="Title 1">
            <a:extLst>
              <a:ext uri="{FF2B5EF4-FFF2-40B4-BE49-F238E27FC236}">
                <a16:creationId xmlns:a16="http://schemas.microsoft.com/office/drawing/2014/main" id="{170C8558-0CAA-C941-8090-7BCA56E6B53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22F99B54-C99E-FF43-ACA5-AED32EF9EEE7}"/>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3" name="Picture Placeholder 2">
            <a:extLst>
              <a:ext uri="{FF2B5EF4-FFF2-40B4-BE49-F238E27FC236}">
                <a16:creationId xmlns:a16="http://schemas.microsoft.com/office/drawing/2014/main" id="{C8BDBE08-B2D8-A149-AB49-A36081BB1FE6}"/>
              </a:ext>
            </a:extLst>
          </p:cNvPr>
          <p:cNvSpPr>
            <a:spLocks noGrp="1"/>
          </p:cNvSpPr>
          <p:nvPr>
            <p:ph type="pic" sz="quarter" idx="17"/>
          </p:nvPr>
        </p:nvSpPr>
        <p:spPr>
          <a:xfrm>
            <a:off x="8358534" y="1463040"/>
            <a:ext cx="3464658" cy="1828800"/>
          </a:xfrm>
          <a:prstGeom prst="rect">
            <a:avLst/>
          </a:prstGeom>
          <a:solidFill>
            <a:schemeClr val="bg1"/>
          </a:solidFill>
          <a:effectLst/>
        </p:spPr>
        <p:txBody>
          <a:bodyPr/>
          <a:lstStyle>
            <a:lvl1pPr>
              <a:defRPr sz="1333"/>
            </a:lvl1pPr>
          </a:lstStyle>
          <a:p>
            <a:endParaRPr lang="uk-UA"/>
          </a:p>
        </p:txBody>
      </p:sp>
      <p:sp>
        <p:nvSpPr>
          <p:cNvPr id="14" name="Picture Placeholder 2">
            <a:extLst>
              <a:ext uri="{FF2B5EF4-FFF2-40B4-BE49-F238E27FC236}">
                <a16:creationId xmlns:a16="http://schemas.microsoft.com/office/drawing/2014/main" id="{FFFD6FB1-7302-6040-BD88-BA00C9A9F537}"/>
              </a:ext>
            </a:extLst>
          </p:cNvPr>
          <p:cNvSpPr>
            <a:spLocks noGrp="1"/>
          </p:cNvSpPr>
          <p:nvPr>
            <p:ph type="pic" sz="quarter" idx="18"/>
          </p:nvPr>
        </p:nvSpPr>
        <p:spPr>
          <a:xfrm>
            <a:off x="4529193" y="1463040"/>
            <a:ext cx="3464658" cy="1828800"/>
          </a:xfrm>
          <a:prstGeom prst="rect">
            <a:avLst/>
          </a:prstGeom>
          <a:solidFill>
            <a:schemeClr val="bg1"/>
          </a:solidFill>
          <a:effectLst/>
        </p:spPr>
        <p:txBody>
          <a:bodyPr/>
          <a:lstStyle>
            <a:lvl1pPr>
              <a:defRPr sz="1333"/>
            </a:lvl1pPr>
          </a:lstStyle>
          <a:p>
            <a:endParaRPr lang="uk-UA"/>
          </a:p>
        </p:txBody>
      </p:sp>
      <p:sp>
        <p:nvSpPr>
          <p:cNvPr id="8" name="Text Placeholder 2">
            <a:extLst>
              <a:ext uri="{FF2B5EF4-FFF2-40B4-BE49-F238E27FC236}">
                <a16:creationId xmlns:a16="http://schemas.microsoft.com/office/drawing/2014/main" id="{67836D9F-38D5-5148-926E-181D14364088}"/>
              </a:ext>
            </a:extLst>
          </p:cNvPr>
          <p:cNvSpPr>
            <a:spLocks noGrp="1"/>
          </p:cNvSpPr>
          <p:nvPr>
            <p:ph type="body" sz="quarter" idx="19"/>
          </p:nvPr>
        </p:nvSpPr>
        <p:spPr>
          <a:xfrm>
            <a:off x="685800" y="3632201"/>
            <a:ext cx="3464658" cy="2366264"/>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
            <a:extLst>
              <a:ext uri="{FF2B5EF4-FFF2-40B4-BE49-F238E27FC236}">
                <a16:creationId xmlns:a16="http://schemas.microsoft.com/office/drawing/2014/main" id="{295C35A9-1555-294F-BA41-78569E573EAF}"/>
              </a:ext>
            </a:extLst>
          </p:cNvPr>
          <p:cNvSpPr>
            <a:spLocks noGrp="1"/>
          </p:cNvSpPr>
          <p:nvPr>
            <p:ph type="body" sz="quarter" idx="20"/>
          </p:nvPr>
        </p:nvSpPr>
        <p:spPr>
          <a:xfrm>
            <a:off x="4529193" y="3632200"/>
            <a:ext cx="3464658" cy="2366265"/>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2">
            <a:extLst>
              <a:ext uri="{FF2B5EF4-FFF2-40B4-BE49-F238E27FC236}">
                <a16:creationId xmlns:a16="http://schemas.microsoft.com/office/drawing/2014/main" id="{37049C6A-31E4-BE40-8338-EA004569CE7D}"/>
              </a:ext>
            </a:extLst>
          </p:cNvPr>
          <p:cNvSpPr>
            <a:spLocks noGrp="1"/>
          </p:cNvSpPr>
          <p:nvPr>
            <p:ph type="body" sz="quarter" idx="21"/>
          </p:nvPr>
        </p:nvSpPr>
        <p:spPr>
          <a:xfrm>
            <a:off x="8358534" y="3632199"/>
            <a:ext cx="3464658" cy="2366265"/>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BB2D857A-15AC-8545-AC96-054E51B83F70}"/>
              </a:ext>
            </a:extLst>
          </p:cNvPr>
          <p:cNvSpPr>
            <a:spLocks noGrp="1"/>
          </p:cNvSpPr>
          <p:nvPr>
            <p:ph type="ftr" sz="quarter" idx="22"/>
          </p:nvPr>
        </p:nvSpPr>
        <p:spPr/>
        <p:txBody>
          <a:bodyPr/>
          <a:lstStyle/>
          <a:p>
            <a:r>
              <a:rPr lang="en-US"/>
              <a:t>Footer</a:t>
            </a:r>
          </a:p>
        </p:txBody>
      </p:sp>
      <p:grpSp>
        <p:nvGrpSpPr>
          <p:cNvPr id="12" name="Group 11">
            <a:extLst>
              <a:ext uri="{FF2B5EF4-FFF2-40B4-BE49-F238E27FC236}">
                <a16:creationId xmlns:a16="http://schemas.microsoft.com/office/drawing/2014/main" id="{221F7D4E-0684-804D-B3F3-D20FCD0B8FB7}"/>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74752F6-A1E1-9B42-91B9-1D35666F184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Rectangle 15">
              <a:extLst>
                <a:ext uri="{FF2B5EF4-FFF2-40B4-BE49-F238E27FC236}">
                  <a16:creationId xmlns:a16="http://schemas.microsoft.com/office/drawing/2014/main" id="{7BAF21F0-6459-6C45-A6DC-2C7984D1708F}"/>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205603026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022_IMAGES + TEXT BOXES - 3 (V2)">
    <p:spTree>
      <p:nvGrpSpPr>
        <p:cNvPr id="1" name=""/>
        <p:cNvGrpSpPr/>
        <p:nvPr/>
      </p:nvGrpSpPr>
      <p:grpSpPr>
        <a:xfrm>
          <a:off x="0" y="0"/>
          <a:ext cx="0" cy="0"/>
          <a:chOff x="0" y="0"/>
          <a:chExt cx="0" cy="0"/>
        </a:xfrm>
      </p:grpSpPr>
      <p:sp>
        <p:nvSpPr>
          <p:cNvPr id="13" name="Picture Placeholder 2"/>
          <p:cNvSpPr>
            <a:spLocks noGrp="1"/>
          </p:cNvSpPr>
          <p:nvPr>
            <p:ph type="pic" sz="quarter" idx="12"/>
          </p:nvPr>
        </p:nvSpPr>
        <p:spPr>
          <a:xfrm>
            <a:off x="685799" y="1463040"/>
            <a:ext cx="3479933" cy="3352800"/>
          </a:xfrm>
          <a:prstGeom prst="rect">
            <a:avLst/>
          </a:prstGeom>
          <a:solidFill>
            <a:schemeClr val="bg1"/>
          </a:solidFill>
          <a:effectLst/>
        </p:spPr>
        <p:txBody>
          <a:bodyPr/>
          <a:lstStyle>
            <a:lvl1pPr>
              <a:defRPr sz="1333"/>
            </a:lvl1pPr>
          </a:lstStyle>
          <a:p>
            <a:endParaRPr lang="uk-UA"/>
          </a:p>
        </p:txBody>
      </p:sp>
      <p:sp>
        <p:nvSpPr>
          <p:cNvPr id="2" name="Title 1">
            <a:extLst>
              <a:ext uri="{FF2B5EF4-FFF2-40B4-BE49-F238E27FC236}">
                <a16:creationId xmlns:a16="http://schemas.microsoft.com/office/drawing/2014/main" id="{247FD341-7C4C-AE49-B33A-DF813384C70A}"/>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7D0FC7A-F706-C741-BFAE-4865D097C232}"/>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0" name="Picture Placeholder 2">
            <a:extLst>
              <a:ext uri="{FF2B5EF4-FFF2-40B4-BE49-F238E27FC236}">
                <a16:creationId xmlns:a16="http://schemas.microsoft.com/office/drawing/2014/main" id="{5EDDCDA2-38D1-CB4B-B35C-1BED1EB09DE2}"/>
              </a:ext>
            </a:extLst>
          </p:cNvPr>
          <p:cNvSpPr>
            <a:spLocks noGrp="1"/>
          </p:cNvSpPr>
          <p:nvPr>
            <p:ph type="pic" sz="quarter" idx="17"/>
          </p:nvPr>
        </p:nvSpPr>
        <p:spPr>
          <a:xfrm>
            <a:off x="8343258" y="1463040"/>
            <a:ext cx="3479933" cy="3352800"/>
          </a:xfrm>
          <a:prstGeom prst="rect">
            <a:avLst/>
          </a:prstGeom>
          <a:solidFill>
            <a:schemeClr val="bg1"/>
          </a:solidFill>
          <a:effectLst/>
        </p:spPr>
        <p:txBody>
          <a:bodyPr/>
          <a:lstStyle>
            <a:lvl1pPr>
              <a:defRPr sz="1333"/>
            </a:lvl1pPr>
          </a:lstStyle>
          <a:p>
            <a:endParaRPr lang="uk-UA"/>
          </a:p>
        </p:txBody>
      </p:sp>
      <p:sp>
        <p:nvSpPr>
          <p:cNvPr id="11" name="Picture Placeholder 2">
            <a:extLst>
              <a:ext uri="{FF2B5EF4-FFF2-40B4-BE49-F238E27FC236}">
                <a16:creationId xmlns:a16="http://schemas.microsoft.com/office/drawing/2014/main" id="{39585639-9F76-934B-B69C-7F12AF165B64}"/>
              </a:ext>
            </a:extLst>
          </p:cNvPr>
          <p:cNvSpPr>
            <a:spLocks noGrp="1"/>
          </p:cNvSpPr>
          <p:nvPr>
            <p:ph type="pic" sz="quarter" idx="18"/>
          </p:nvPr>
        </p:nvSpPr>
        <p:spPr>
          <a:xfrm>
            <a:off x="4514529" y="1463040"/>
            <a:ext cx="3479933" cy="3352800"/>
          </a:xfrm>
          <a:prstGeom prst="rect">
            <a:avLst/>
          </a:prstGeom>
          <a:solidFill>
            <a:schemeClr val="bg1"/>
          </a:solidFill>
          <a:effectLst/>
        </p:spPr>
        <p:txBody>
          <a:bodyPr/>
          <a:lstStyle>
            <a:lvl1pPr>
              <a:defRPr sz="1333"/>
            </a:lvl1pPr>
          </a:lstStyle>
          <a:p>
            <a:endParaRPr lang="uk-UA"/>
          </a:p>
        </p:txBody>
      </p:sp>
      <p:sp>
        <p:nvSpPr>
          <p:cNvPr id="8" name="Text Placeholder 2">
            <a:extLst>
              <a:ext uri="{FF2B5EF4-FFF2-40B4-BE49-F238E27FC236}">
                <a16:creationId xmlns:a16="http://schemas.microsoft.com/office/drawing/2014/main" id="{5753BA86-33EF-ED44-8993-95350CB62932}"/>
              </a:ext>
            </a:extLst>
          </p:cNvPr>
          <p:cNvSpPr>
            <a:spLocks noGrp="1"/>
          </p:cNvSpPr>
          <p:nvPr>
            <p:ph type="body" sz="quarter" idx="20"/>
          </p:nvPr>
        </p:nvSpPr>
        <p:spPr>
          <a:xfrm>
            <a:off x="685799" y="5156200"/>
            <a:ext cx="3479933" cy="842264"/>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9" name="Text Placeholder 2">
            <a:extLst>
              <a:ext uri="{FF2B5EF4-FFF2-40B4-BE49-F238E27FC236}">
                <a16:creationId xmlns:a16="http://schemas.microsoft.com/office/drawing/2014/main" id="{56243140-FECF-6A42-AAB0-081E85B8367D}"/>
              </a:ext>
            </a:extLst>
          </p:cNvPr>
          <p:cNvSpPr>
            <a:spLocks noGrp="1"/>
          </p:cNvSpPr>
          <p:nvPr>
            <p:ph type="body" sz="quarter" idx="21"/>
          </p:nvPr>
        </p:nvSpPr>
        <p:spPr>
          <a:xfrm>
            <a:off x="4520625" y="5156200"/>
            <a:ext cx="3479933" cy="842264"/>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2" name="Text Placeholder 2">
            <a:extLst>
              <a:ext uri="{FF2B5EF4-FFF2-40B4-BE49-F238E27FC236}">
                <a16:creationId xmlns:a16="http://schemas.microsoft.com/office/drawing/2014/main" id="{9F3B7DC7-AA30-A341-BFDC-3CED7E3DE46A}"/>
              </a:ext>
            </a:extLst>
          </p:cNvPr>
          <p:cNvSpPr>
            <a:spLocks noGrp="1"/>
          </p:cNvSpPr>
          <p:nvPr>
            <p:ph type="body" sz="quarter" idx="22"/>
          </p:nvPr>
        </p:nvSpPr>
        <p:spPr>
          <a:xfrm>
            <a:off x="8343258" y="5140264"/>
            <a:ext cx="3479933" cy="8582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 name="Footer Placeholder 2">
            <a:extLst>
              <a:ext uri="{FF2B5EF4-FFF2-40B4-BE49-F238E27FC236}">
                <a16:creationId xmlns:a16="http://schemas.microsoft.com/office/drawing/2014/main" id="{EEFD3F24-EBC3-0348-BEFD-D36AE35F7E65}"/>
              </a:ext>
            </a:extLst>
          </p:cNvPr>
          <p:cNvSpPr>
            <a:spLocks noGrp="1"/>
          </p:cNvSpPr>
          <p:nvPr>
            <p:ph type="ftr" sz="quarter" idx="23"/>
          </p:nvPr>
        </p:nvSpPr>
        <p:spPr/>
        <p:txBody>
          <a:bodyPr/>
          <a:lstStyle/>
          <a:p>
            <a:r>
              <a:rPr lang="en-US"/>
              <a:t>Footer</a:t>
            </a:r>
          </a:p>
        </p:txBody>
      </p:sp>
      <p:grpSp>
        <p:nvGrpSpPr>
          <p:cNvPr id="14" name="Group 13">
            <a:extLst>
              <a:ext uri="{FF2B5EF4-FFF2-40B4-BE49-F238E27FC236}">
                <a16:creationId xmlns:a16="http://schemas.microsoft.com/office/drawing/2014/main" id="{2020F49E-BBB2-294C-B912-7B5B5A52F288}"/>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AD63DE09-E378-0241-95B0-8232B0BBE5E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Rectangle 15">
              <a:extLst>
                <a:ext uri="{FF2B5EF4-FFF2-40B4-BE49-F238E27FC236}">
                  <a16:creationId xmlns:a16="http://schemas.microsoft.com/office/drawing/2014/main" id="{A8CDC966-EEE6-6A48-A9D0-D9652C62CB4F}"/>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30574973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022_IMAGE SQUARES + TEXT BOX - 4">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800" y="1463040"/>
            <a:ext cx="3048000" cy="2286000"/>
          </a:xfrm>
          <a:prstGeom prst="rect">
            <a:avLst/>
          </a:prstGeom>
          <a:solidFill>
            <a:schemeClr val="bg1"/>
          </a:solidFill>
          <a:effectLst/>
        </p:spPr>
        <p:txBody>
          <a:bodyPr/>
          <a:lstStyle>
            <a:lvl1pPr>
              <a:defRPr sz="1333"/>
            </a:lvl1pPr>
          </a:lstStyle>
          <a:p>
            <a:endParaRPr lang="uk-UA"/>
          </a:p>
        </p:txBody>
      </p:sp>
      <p:sp>
        <p:nvSpPr>
          <p:cNvPr id="13" name="Picture Placeholder 2"/>
          <p:cNvSpPr>
            <a:spLocks noGrp="1"/>
          </p:cNvSpPr>
          <p:nvPr>
            <p:ph type="pic" sz="quarter" idx="13"/>
          </p:nvPr>
        </p:nvSpPr>
        <p:spPr>
          <a:xfrm>
            <a:off x="3733800" y="1463040"/>
            <a:ext cx="3048000" cy="2286000"/>
          </a:xfrm>
          <a:prstGeom prst="rect">
            <a:avLst/>
          </a:prstGeom>
          <a:solidFill>
            <a:schemeClr val="bg1"/>
          </a:solidFill>
          <a:effectLst/>
        </p:spPr>
        <p:txBody>
          <a:bodyPr/>
          <a:lstStyle>
            <a:lvl1pPr>
              <a:defRPr sz="1333"/>
            </a:lvl1pPr>
          </a:lstStyle>
          <a:p>
            <a:endParaRPr lang="uk-UA"/>
          </a:p>
        </p:txBody>
      </p:sp>
      <p:sp>
        <p:nvSpPr>
          <p:cNvPr id="14" name="Picture Placeholder 2"/>
          <p:cNvSpPr>
            <a:spLocks noGrp="1"/>
          </p:cNvSpPr>
          <p:nvPr>
            <p:ph type="pic" sz="quarter" idx="14"/>
          </p:nvPr>
        </p:nvSpPr>
        <p:spPr>
          <a:xfrm>
            <a:off x="685800" y="3769093"/>
            <a:ext cx="3048000" cy="2286000"/>
          </a:xfrm>
          <a:prstGeom prst="rect">
            <a:avLst/>
          </a:prstGeom>
          <a:solidFill>
            <a:schemeClr val="bg1"/>
          </a:solidFill>
          <a:effectLst/>
        </p:spPr>
        <p:txBody>
          <a:bodyPr/>
          <a:lstStyle>
            <a:lvl1pPr>
              <a:defRPr sz="1333"/>
            </a:lvl1pPr>
          </a:lstStyle>
          <a:p>
            <a:endParaRPr lang="uk-UA"/>
          </a:p>
        </p:txBody>
      </p:sp>
      <p:sp>
        <p:nvSpPr>
          <p:cNvPr id="15" name="Picture Placeholder 2"/>
          <p:cNvSpPr>
            <a:spLocks noGrp="1"/>
          </p:cNvSpPr>
          <p:nvPr>
            <p:ph type="pic" sz="quarter" idx="15"/>
          </p:nvPr>
        </p:nvSpPr>
        <p:spPr>
          <a:xfrm>
            <a:off x="3733800" y="3769093"/>
            <a:ext cx="3048000" cy="2286000"/>
          </a:xfrm>
          <a:prstGeom prst="rect">
            <a:avLst/>
          </a:prstGeom>
          <a:solidFill>
            <a:schemeClr val="bg1"/>
          </a:solidFill>
          <a:effectLst/>
        </p:spPr>
        <p:txBody>
          <a:bodyPr/>
          <a:lstStyle>
            <a:lvl1pPr>
              <a:defRPr sz="1333"/>
            </a:lvl1pPr>
          </a:lstStyle>
          <a:p>
            <a:endParaRPr lang="uk-UA"/>
          </a:p>
        </p:txBody>
      </p:sp>
      <p:sp>
        <p:nvSpPr>
          <p:cNvPr id="2" name="Title 1">
            <a:extLst>
              <a:ext uri="{FF2B5EF4-FFF2-40B4-BE49-F238E27FC236}">
                <a16:creationId xmlns:a16="http://schemas.microsoft.com/office/drawing/2014/main" id="{33256D4F-70A5-834E-ADDC-3139B64510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F1B9D6A7-C0A6-9049-BEB5-BD5DC2AAF9B9}"/>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9">
            <a:extLst>
              <a:ext uri="{FF2B5EF4-FFF2-40B4-BE49-F238E27FC236}">
                <a16:creationId xmlns:a16="http://schemas.microsoft.com/office/drawing/2014/main" id="{60FE63DC-71A5-E64D-B8F6-6D9B893FB3F2}"/>
              </a:ext>
            </a:extLst>
          </p:cNvPr>
          <p:cNvSpPr>
            <a:spLocks noGrp="1"/>
          </p:cNvSpPr>
          <p:nvPr>
            <p:ph type="body" sz="quarter" idx="18"/>
          </p:nvPr>
        </p:nvSpPr>
        <p:spPr>
          <a:xfrm>
            <a:off x="7330440" y="1463040"/>
            <a:ext cx="4492752"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EF7D7358-19C8-4246-9CF6-0FA52B657CC2}"/>
              </a:ext>
            </a:extLst>
          </p:cNvPr>
          <p:cNvSpPr>
            <a:spLocks noGrp="1"/>
          </p:cNvSpPr>
          <p:nvPr>
            <p:ph type="ftr" sz="quarter" idx="19"/>
          </p:nvPr>
        </p:nvSpPr>
        <p:spPr/>
        <p:txBody>
          <a:bodyPr/>
          <a:lstStyle/>
          <a:p>
            <a:r>
              <a:rPr lang="en-US"/>
              <a:t>Footer</a:t>
            </a:r>
          </a:p>
        </p:txBody>
      </p:sp>
      <p:grpSp>
        <p:nvGrpSpPr>
          <p:cNvPr id="11" name="Group 10">
            <a:extLst>
              <a:ext uri="{FF2B5EF4-FFF2-40B4-BE49-F238E27FC236}">
                <a16:creationId xmlns:a16="http://schemas.microsoft.com/office/drawing/2014/main" id="{5B783FF4-20CC-0740-B892-C3DC7FC0FC7C}"/>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F90CE1A2-3F69-3D49-AEF2-EEDFF83E73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6" name="Group 15">
              <a:extLst>
                <a:ext uri="{FF2B5EF4-FFF2-40B4-BE49-F238E27FC236}">
                  <a16:creationId xmlns:a16="http://schemas.microsoft.com/office/drawing/2014/main" id="{9F7DBD17-29C1-BC40-862F-2241431DFE4A}"/>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E6FBEFAB-A8C1-F942-99E3-B79583CB6CA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47F461E0-5546-0D47-9AE4-E15B8DB298DB}"/>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Lst>
              </a:blip>
              <a:srcRect/>
              <a:stretch/>
            </p:blipFill>
            <p:spPr>
              <a:xfrm>
                <a:off x="0" y="0"/>
                <a:ext cx="320040" cy="6190488"/>
              </a:xfrm>
              <a:prstGeom prst="rect">
                <a:avLst/>
              </a:prstGeom>
            </p:spPr>
          </p:pic>
        </p:grpSp>
      </p:grpSp>
    </p:spTree>
    <p:extLst>
      <p:ext uri="{BB962C8B-B14F-4D97-AF65-F5344CB8AC3E}">
        <p14:creationId xmlns:p14="http://schemas.microsoft.com/office/powerpoint/2010/main" val="975675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022_TITLE - WHITE (V2)">
    <p:spTree>
      <p:nvGrpSpPr>
        <p:cNvPr id="1" name=""/>
        <p:cNvGrpSpPr/>
        <p:nvPr/>
      </p:nvGrpSpPr>
      <p:grpSpPr>
        <a:xfrm>
          <a:off x="0" y="0"/>
          <a:ext cx="0" cy="0"/>
          <a:chOff x="0" y="0"/>
          <a:chExt cx="0" cy="0"/>
        </a:xfrm>
      </p:grpSpPr>
      <p:sp>
        <p:nvSpPr>
          <p:cNvPr id="9" name="Title Placeholder 4">
            <a:extLst>
              <a:ext uri="{FF2B5EF4-FFF2-40B4-BE49-F238E27FC236}">
                <a16:creationId xmlns:a16="http://schemas.microsoft.com/office/drawing/2014/main" id="{425E3FF1-8A4E-E44B-AA34-C7F0AE1559C5}"/>
              </a:ext>
            </a:extLst>
          </p:cNvPr>
          <p:cNvSpPr>
            <a:spLocks noGrp="1"/>
          </p:cNvSpPr>
          <p:nvPr>
            <p:ph type="body" sz="quarter" idx="13"/>
          </p:nvPr>
        </p:nvSpPr>
        <p:spPr>
          <a:xfrm>
            <a:off x="914400" y="5003800"/>
            <a:ext cx="8026400" cy="1247408"/>
          </a:xfrm>
          <a:prstGeom prst="rect">
            <a:avLst/>
          </a:prstGeom>
        </p:spPr>
        <p:txBody>
          <a:bodyPr lIns="0" tIns="0" rIns="0" bIns="0" anchor="b"/>
          <a:lstStyle>
            <a:lvl1pPr marL="0" indent="0">
              <a:buNone/>
              <a:defRPr sz="6000">
                <a:solidFill>
                  <a:srgbClr val="5C9A1B"/>
                </a:solidFill>
                <a:latin typeface="+mj-lt"/>
              </a:defRPr>
            </a:lvl1pPr>
            <a:lvl2pPr marL="60963" indent="0">
              <a:lnSpc>
                <a:spcPct val="90000"/>
              </a:lnSpc>
              <a:spcBef>
                <a:spcPts val="667"/>
              </a:spcBef>
              <a:buNone/>
              <a:defRPr sz="2400">
                <a:solidFill>
                  <a:srgbClr val="5C9A1B"/>
                </a:solidFill>
                <a:latin typeface="+mn-lt"/>
              </a:defRPr>
            </a:lvl2pPr>
            <a:lvl3pPr marL="60963" indent="0">
              <a:spcBef>
                <a:spcPts val="1333"/>
              </a:spcBef>
              <a:buNone/>
              <a:defRPr sz="1600">
                <a:solidFill>
                  <a:schemeClr val="bg2"/>
                </a:solidFill>
              </a:defRPr>
            </a:lvl3pPr>
          </a:lstStyle>
          <a:p>
            <a:pPr lvl="0"/>
            <a:r>
              <a:rPr lang="en-US"/>
              <a:t>Click to edit Master text styles</a:t>
            </a:r>
          </a:p>
          <a:p>
            <a:pPr lvl="1"/>
            <a:r>
              <a:rPr lang="en-US"/>
              <a:t>Second level</a:t>
            </a:r>
          </a:p>
        </p:txBody>
      </p:sp>
      <p:sp>
        <p:nvSpPr>
          <p:cNvPr id="8" name="Picture Placeholder 7"/>
          <p:cNvSpPr>
            <a:spLocks noGrp="1"/>
          </p:cNvSpPr>
          <p:nvPr>
            <p:ph type="pic" sz="quarter" idx="10"/>
          </p:nvPr>
        </p:nvSpPr>
        <p:spPr>
          <a:xfrm>
            <a:off x="0" y="0"/>
            <a:ext cx="12192000" cy="4605338"/>
          </a:xfrm>
          <a:custGeom>
            <a:avLst/>
            <a:gdLst>
              <a:gd name="connsiteX0" fmla="*/ 0 w 12192000"/>
              <a:gd name="connsiteY0" fmla="*/ 0 h 4605338"/>
              <a:gd name="connsiteX1" fmla="*/ 2977 w 12192000"/>
              <a:gd name="connsiteY1" fmla="*/ 0 h 4605338"/>
              <a:gd name="connsiteX2" fmla="*/ 23813 w 12192000"/>
              <a:gd name="connsiteY2" fmla="*/ 0 h 4605338"/>
              <a:gd name="connsiteX3" fmla="*/ 46509 w 12192000"/>
              <a:gd name="connsiteY3" fmla="*/ 0 h 4605338"/>
              <a:gd name="connsiteX4" fmla="*/ 80368 w 12192000"/>
              <a:gd name="connsiteY4" fmla="*/ 0 h 4605338"/>
              <a:gd name="connsiteX5" fmla="*/ 127620 w 12192000"/>
              <a:gd name="connsiteY5" fmla="*/ 0 h 4605338"/>
              <a:gd name="connsiteX6" fmla="*/ 190500 w 12192000"/>
              <a:gd name="connsiteY6" fmla="*/ 0 h 4605338"/>
              <a:gd name="connsiteX7" fmla="*/ 271240 w 12192000"/>
              <a:gd name="connsiteY7" fmla="*/ 0 h 4605338"/>
              <a:gd name="connsiteX8" fmla="*/ 372071 w 12192000"/>
              <a:gd name="connsiteY8" fmla="*/ 0 h 4605338"/>
              <a:gd name="connsiteX9" fmla="*/ 495226 w 12192000"/>
              <a:gd name="connsiteY9" fmla="*/ 0 h 4605338"/>
              <a:gd name="connsiteX10" fmla="*/ 642938 w 12192000"/>
              <a:gd name="connsiteY10" fmla="*/ 0 h 4605338"/>
              <a:gd name="connsiteX11" fmla="*/ 817439 w 12192000"/>
              <a:gd name="connsiteY11" fmla="*/ 0 h 4605338"/>
              <a:gd name="connsiteX12" fmla="*/ 1020961 w 12192000"/>
              <a:gd name="connsiteY12" fmla="*/ 0 h 4605338"/>
              <a:gd name="connsiteX13" fmla="*/ 1255738 w 12192000"/>
              <a:gd name="connsiteY13" fmla="*/ 0 h 4605338"/>
              <a:gd name="connsiteX14" fmla="*/ 1524000 w 12192000"/>
              <a:gd name="connsiteY14" fmla="*/ 0 h 4605338"/>
              <a:gd name="connsiteX15" fmla="*/ 1827982 w 12192000"/>
              <a:gd name="connsiteY15" fmla="*/ 0 h 4605338"/>
              <a:gd name="connsiteX16" fmla="*/ 2169915 w 12192000"/>
              <a:gd name="connsiteY16" fmla="*/ 0 h 4605338"/>
              <a:gd name="connsiteX17" fmla="*/ 2552031 w 12192000"/>
              <a:gd name="connsiteY17" fmla="*/ 0 h 4605338"/>
              <a:gd name="connsiteX18" fmla="*/ 2976563 w 12192000"/>
              <a:gd name="connsiteY18" fmla="*/ 0 h 4605338"/>
              <a:gd name="connsiteX19" fmla="*/ 3445743 w 12192000"/>
              <a:gd name="connsiteY19" fmla="*/ 0 h 4605338"/>
              <a:gd name="connsiteX20" fmla="*/ 3961805 w 12192000"/>
              <a:gd name="connsiteY20" fmla="*/ 0 h 4605338"/>
              <a:gd name="connsiteX21" fmla="*/ 4526980 w 12192000"/>
              <a:gd name="connsiteY21" fmla="*/ 0 h 4605338"/>
              <a:gd name="connsiteX22" fmla="*/ 4828682 w 12192000"/>
              <a:gd name="connsiteY22" fmla="*/ 0 h 4605338"/>
              <a:gd name="connsiteX23" fmla="*/ 5143500 w 12192000"/>
              <a:gd name="connsiteY23" fmla="*/ 0 h 4605338"/>
              <a:gd name="connsiteX24" fmla="*/ 5471713 w 12192000"/>
              <a:gd name="connsiteY24" fmla="*/ 0 h 4605338"/>
              <a:gd name="connsiteX25" fmla="*/ 5813599 w 12192000"/>
              <a:gd name="connsiteY25" fmla="*/ 0 h 4605338"/>
              <a:gd name="connsiteX26" fmla="*/ 6169438 w 12192000"/>
              <a:gd name="connsiteY26" fmla="*/ 0 h 4605338"/>
              <a:gd name="connsiteX27" fmla="*/ 6539508 w 12192000"/>
              <a:gd name="connsiteY27" fmla="*/ 0 h 4605338"/>
              <a:gd name="connsiteX28" fmla="*/ 6924089 w 12192000"/>
              <a:gd name="connsiteY28" fmla="*/ 0 h 4605338"/>
              <a:gd name="connsiteX29" fmla="*/ 7323460 w 12192000"/>
              <a:gd name="connsiteY29" fmla="*/ 0 h 4605338"/>
              <a:gd name="connsiteX30" fmla="*/ 7737900 w 12192000"/>
              <a:gd name="connsiteY30" fmla="*/ 0 h 4605338"/>
              <a:gd name="connsiteX31" fmla="*/ 8167688 w 12192000"/>
              <a:gd name="connsiteY31" fmla="*/ 0 h 4605338"/>
              <a:gd name="connsiteX32" fmla="*/ 8613102 w 12192000"/>
              <a:gd name="connsiteY32" fmla="*/ 0 h 4605338"/>
              <a:gd name="connsiteX33" fmla="*/ 9074423 w 12192000"/>
              <a:gd name="connsiteY33" fmla="*/ 0 h 4605338"/>
              <a:gd name="connsiteX34" fmla="*/ 9551929 w 12192000"/>
              <a:gd name="connsiteY34" fmla="*/ 0 h 4605338"/>
              <a:gd name="connsiteX35" fmla="*/ 10045898 w 12192000"/>
              <a:gd name="connsiteY35" fmla="*/ 0 h 4605338"/>
              <a:gd name="connsiteX36" fmla="*/ 10556611 w 12192000"/>
              <a:gd name="connsiteY36" fmla="*/ 0 h 4605338"/>
              <a:gd name="connsiteX37" fmla="*/ 11084347 w 12192000"/>
              <a:gd name="connsiteY37" fmla="*/ 0 h 4605338"/>
              <a:gd name="connsiteX38" fmla="*/ 11629383 w 12192000"/>
              <a:gd name="connsiteY38" fmla="*/ 0 h 4605338"/>
              <a:gd name="connsiteX39" fmla="*/ 12192000 w 12192000"/>
              <a:gd name="connsiteY39" fmla="*/ 0 h 4605338"/>
              <a:gd name="connsiteX40" fmla="*/ 12192000 w 12192000"/>
              <a:gd name="connsiteY40" fmla="*/ 1124 h 4605338"/>
              <a:gd name="connsiteX41" fmla="*/ 12192000 w 12192000"/>
              <a:gd name="connsiteY41" fmla="*/ 8995 h 4605338"/>
              <a:gd name="connsiteX42" fmla="*/ 12192000 w 12192000"/>
              <a:gd name="connsiteY42" fmla="*/ 30358 h 4605338"/>
              <a:gd name="connsiteX43" fmla="*/ 12192000 w 12192000"/>
              <a:gd name="connsiteY43" fmla="*/ 71959 h 4605338"/>
              <a:gd name="connsiteX44" fmla="*/ 12192000 w 12192000"/>
              <a:gd name="connsiteY44" fmla="*/ 102457 h 4605338"/>
              <a:gd name="connsiteX45" fmla="*/ 12192000 w 12192000"/>
              <a:gd name="connsiteY45" fmla="*/ 140544 h 4605338"/>
              <a:gd name="connsiteX46" fmla="*/ 12192000 w 12192000"/>
              <a:gd name="connsiteY46" fmla="*/ 187064 h 4605338"/>
              <a:gd name="connsiteX47" fmla="*/ 12192000 w 12192000"/>
              <a:gd name="connsiteY47" fmla="*/ 242860 h 4605338"/>
              <a:gd name="connsiteX48" fmla="*/ 12192000 w 12192000"/>
              <a:gd name="connsiteY48" fmla="*/ 308775 h 4605338"/>
              <a:gd name="connsiteX49" fmla="*/ 12192000 w 12192000"/>
              <a:gd name="connsiteY49" fmla="*/ 385652 h 4605338"/>
              <a:gd name="connsiteX50" fmla="*/ 12192000 w 12192000"/>
              <a:gd name="connsiteY50" fmla="*/ 474335 h 4605338"/>
              <a:gd name="connsiteX51" fmla="*/ 12192000 w 12192000"/>
              <a:gd name="connsiteY51" fmla="*/ 575667 h 4605338"/>
              <a:gd name="connsiteX52" fmla="*/ 12192000 w 12192000"/>
              <a:gd name="connsiteY52" fmla="*/ 690492 h 4605338"/>
              <a:gd name="connsiteX53" fmla="*/ 12192000 w 12192000"/>
              <a:gd name="connsiteY53" fmla="*/ 819651 h 4605338"/>
              <a:gd name="connsiteX54" fmla="*/ 12192000 w 12192000"/>
              <a:gd name="connsiteY54" fmla="*/ 963990 h 4605338"/>
              <a:gd name="connsiteX55" fmla="*/ 12192000 w 12192000"/>
              <a:gd name="connsiteY55" fmla="*/ 1124350 h 4605338"/>
              <a:gd name="connsiteX56" fmla="*/ 12192000 w 12192000"/>
              <a:gd name="connsiteY56" fmla="*/ 1301576 h 4605338"/>
              <a:gd name="connsiteX57" fmla="*/ 12192000 w 12192000"/>
              <a:gd name="connsiteY57" fmla="*/ 1496510 h 4605338"/>
              <a:gd name="connsiteX58" fmla="*/ 12192000 w 12192000"/>
              <a:gd name="connsiteY58" fmla="*/ 1709996 h 4605338"/>
              <a:gd name="connsiteX59" fmla="*/ 12192000 w 12192000"/>
              <a:gd name="connsiteY59" fmla="*/ 1942877 h 4605338"/>
              <a:gd name="connsiteX60" fmla="*/ 12192000 w 12192000"/>
              <a:gd name="connsiteY60" fmla="*/ 2195996 h 4605338"/>
              <a:gd name="connsiteX61" fmla="*/ 12192000 w 12192000"/>
              <a:gd name="connsiteY61" fmla="*/ 2470197 h 4605338"/>
              <a:gd name="connsiteX62" fmla="*/ 12192000 w 12192000"/>
              <a:gd name="connsiteY62" fmla="*/ 2766323 h 4605338"/>
              <a:gd name="connsiteX63" fmla="*/ 12192000 w 12192000"/>
              <a:gd name="connsiteY63" fmla="*/ 3085217 h 4605338"/>
              <a:gd name="connsiteX64" fmla="*/ 12192000 w 12192000"/>
              <a:gd name="connsiteY64" fmla="*/ 3427722 h 4605338"/>
              <a:gd name="connsiteX65" fmla="*/ 12192000 w 12192000"/>
              <a:gd name="connsiteY65" fmla="*/ 3794682 h 4605338"/>
              <a:gd name="connsiteX66" fmla="*/ 12192000 w 12192000"/>
              <a:gd name="connsiteY66" fmla="*/ 4186939 h 4605338"/>
              <a:gd name="connsiteX67" fmla="*/ 12192000 w 12192000"/>
              <a:gd name="connsiteY67" fmla="*/ 4605338 h 4605338"/>
              <a:gd name="connsiteX68" fmla="*/ 2857947 w 12192000"/>
              <a:gd name="connsiteY68" fmla="*/ 4605338 h 4605338"/>
              <a:gd name="connsiteX69" fmla="*/ 0 w 12192000"/>
              <a:gd name="connsiteY69" fmla="*/ 2083916 h 4605338"/>
              <a:gd name="connsiteX70" fmla="*/ 0 w 12192000"/>
              <a:gd name="connsiteY70" fmla="*/ 2079846 h 4605338"/>
              <a:gd name="connsiteX71" fmla="*/ 0 w 12192000"/>
              <a:gd name="connsiteY71" fmla="*/ 2070179 h 4605338"/>
              <a:gd name="connsiteX72" fmla="*/ 0 w 12192000"/>
              <a:gd name="connsiteY72" fmla="*/ 2051355 h 4605338"/>
              <a:gd name="connsiteX73" fmla="*/ 0 w 12192000"/>
              <a:gd name="connsiteY73" fmla="*/ 2020320 h 4605338"/>
              <a:gd name="connsiteX74" fmla="*/ 0 w 12192000"/>
              <a:gd name="connsiteY74" fmla="*/ 1974022 h 4605338"/>
              <a:gd name="connsiteX75" fmla="*/ 0 w 12192000"/>
              <a:gd name="connsiteY75" fmla="*/ 1909408 h 4605338"/>
              <a:gd name="connsiteX76" fmla="*/ 0 w 12192000"/>
              <a:gd name="connsiteY76" fmla="*/ 1823426 h 4605338"/>
              <a:gd name="connsiteX77" fmla="*/ 0 w 12192000"/>
              <a:gd name="connsiteY77" fmla="*/ 1713023 h 4605338"/>
              <a:gd name="connsiteX78" fmla="*/ 0 w 12192000"/>
              <a:gd name="connsiteY78" fmla="*/ 1647710 h 4605338"/>
              <a:gd name="connsiteX79" fmla="*/ 0 w 12192000"/>
              <a:gd name="connsiteY79" fmla="*/ 1575147 h 4605338"/>
              <a:gd name="connsiteX80" fmla="*/ 0 w 12192000"/>
              <a:gd name="connsiteY80" fmla="*/ 1494953 h 4605338"/>
              <a:gd name="connsiteX81" fmla="*/ 0 w 12192000"/>
              <a:gd name="connsiteY81" fmla="*/ 1406745 h 4605338"/>
              <a:gd name="connsiteX82" fmla="*/ 0 w 12192000"/>
              <a:gd name="connsiteY82" fmla="*/ 1310142 h 4605338"/>
              <a:gd name="connsiteX83" fmla="*/ 0 w 12192000"/>
              <a:gd name="connsiteY83" fmla="*/ 1204764 h 4605338"/>
              <a:gd name="connsiteX84" fmla="*/ 0 w 12192000"/>
              <a:gd name="connsiteY84" fmla="*/ 1090227 h 4605338"/>
              <a:gd name="connsiteX85" fmla="*/ 0 w 12192000"/>
              <a:gd name="connsiteY85" fmla="*/ 966151 h 4605338"/>
              <a:gd name="connsiteX86" fmla="*/ 0 w 12192000"/>
              <a:gd name="connsiteY86" fmla="*/ 832155 h 4605338"/>
              <a:gd name="connsiteX87" fmla="*/ 0 w 12192000"/>
              <a:gd name="connsiteY87" fmla="*/ 687855 h 4605338"/>
              <a:gd name="connsiteX88" fmla="*/ 0 w 12192000"/>
              <a:gd name="connsiteY88" fmla="*/ 532872 h 4605338"/>
              <a:gd name="connsiteX89" fmla="*/ 0 w 12192000"/>
              <a:gd name="connsiteY89" fmla="*/ 366822 h 4605338"/>
              <a:gd name="connsiteX90" fmla="*/ 0 w 12192000"/>
              <a:gd name="connsiteY90" fmla="*/ 189326 h 4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2192000" h="4605338">
                <a:moveTo>
                  <a:pt x="0" y="0"/>
                </a:moveTo>
                <a:lnTo>
                  <a:pt x="2977" y="0"/>
                </a:lnTo>
                <a:lnTo>
                  <a:pt x="23813" y="0"/>
                </a:lnTo>
                <a:lnTo>
                  <a:pt x="46509" y="0"/>
                </a:lnTo>
                <a:lnTo>
                  <a:pt x="80368" y="0"/>
                </a:lnTo>
                <a:lnTo>
                  <a:pt x="127620" y="0"/>
                </a:lnTo>
                <a:lnTo>
                  <a:pt x="190500" y="0"/>
                </a:lnTo>
                <a:lnTo>
                  <a:pt x="271240" y="0"/>
                </a:lnTo>
                <a:lnTo>
                  <a:pt x="372071" y="0"/>
                </a:lnTo>
                <a:lnTo>
                  <a:pt x="495226" y="0"/>
                </a:lnTo>
                <a:lnTo>
                  <a:pt x="642938" y="0"/>
                </a:lnTo>
                <a:lnTo>
                  <a:pt x="817439" y="0"/>
                </a:lnTo>
                <a:lnTo>
                  <a:pt x="1020961" y="0"/>
                </a:lnTo>
                <a:lnTo>
                  <a:pt x="1255738" y="0"/>
                </a:lnTo>
                <a:lnTo>
                  <a:pt x="1524000" y="0"/>
                </a:lnTo>
                <a:lnTo>
                  <a:pt x="1827982" y="0"/>
                </a:lnTo>
                <a:lnTo>
                  <a:pt x="2169915" y="0"/>
                </a:lnTo>
                <a:lnTo>
                  <a:pt x="2552031" y="0"/>
                </a:lnTo>
                <a:lnTo>
                  <a:pt x="2976563" y="0"/>
                </a:lnTo>
                <a:lnTo>
                  <a:pt x="3445743" y="0"/>
                </a:lnTo>
                <a:lnTo>
                  <a:pt x="3961805" y="0"/>
                </a:lnTo>
                <a:lnTo>
                  <a:pt x="4526980" y="0"/>
                </a:lnTo>
                <a:lnTo>
                  <a:pt x="4828682" y="0"/>
                </a:lnTo>
                <a:lnTo>
                  <a:pt x="5143500" y="0"/>
                </a:lnTo>
                <a:lnTo>
                  <a:pt x="5471713" y="0"/>
                </a:lnTo>
                <a:lnTo>
                  <a:pt x="5813599" y="0"/>
                </a:lnTo>
                <a:lnTo>
                  <a:pt x="6169438" y="0"/>
                </a:lnTo>
                <a:lnTo>
                  <a:pt x="6539508" y="0"/>
                </a:lnTo>
                <a:lnTo>
                  <a:pt x="6924089" y="0"/>
                </a:lnTo>
                <a:lnTo>
                  <a:pt x="7323460" y="0"/>
                </a:lnTo>
                <a:lnTo>
                  <a:pt x="7737900" y="0"/>
                </a:lnTo>
                <a:lnTo>
                  <a:pt x="8167688" y="0"/>
                </a:lnTo>
                <a:lnTo>
                  <a:pt x="8613102" y="0"/>
                </a:lnTo>
                <a:lnTo>
                  <a:pt x="9074423" y="0"/>
                </a:lnTo>
                <a:lnTo>
                  <a:pt x="9551929" y="0"/>
                </a:lnTo>
                <a:lnTo>
                  <a:pt x="10045898" y="0"/>
                </a:lnTo>
                <a:lnTo>
                  <a:pt x="10556611" y="0"/>
                </a:lnTo>
                <a:lnTo>
                  <a:pt x="11084347" y="0"/>
                </a:lnTo>
                <a:lnTo>
                  <a:pt x="11629383" y="0"/>
                </a:lnTo>
                <a:lnTo>
                  <a:pt x="12192000" y="0"/>
                </a:lnTo>
                <a:lnTo>
                  <a:pt x="12192000" y="1124"/>
                </a:lnTo>
                <a:lnTo>
                  <a:pt x="12192000" y="8995"/>
                </a:lnTo>
                <a:lnTo>
                  <a:pt x="12192000" y="30358"/>
                </a:lnTo>
                <a:lnTo>
                  <a:pt x="12192000" y="71959"/>
                </a:lnTo>
                <a:lnTo>
                  <a:pt x="12192000" y="102457"/>
                </a:lnTo>
                <a:lnTo>
                  <a:pt x="12192000" y="140544"/>
                </a:lnTo>
                <a:lnTo>
                  <a:pt x="12192000" y="187064"/>
                </a:lnTo>
                <a:lnTo>
                  <a:pt x="12192000" y="242860"/>
                </a:lnTo>
                <a:lnTo>
                  <a:pt x="12192000" y="308775"/>
                </a:lnTo>
                <a:lnTo>
                  <a:pt x="12192000" y="385652"/>
                </a:lnTo>
                <a:lnTo>
                  <a:pt x="12192000" y="474335"/>
                </a:lnTo>
                <a:lnTo>
                  <a:pt x="12192000" y="575667"/>
                </a:lnTo>
                <a:lnTo>
                  <a:pt x="12192000" y="690492"/>
                </a:lnTo>
                <a:lnTo>
                  <a:pt x="12192000" y="819651"/>
                </a:lnTo>
                <a:lnTo>
                  <a:pt x="12192000" y="963990"/>
                </a:lnTo>
                <a:lnTo>
                  <a:pt x="12192000" y="1124350"/>
                </a:lnTo>
                <a:lnTo>
                  <a:pt x="12192000" y="1301576"/>
                </a:lnTo>
                <a:lnTo>
                  <a:pt x="12192000" y="1496510"/>
                </a:lnTo>
                <a:lnTo>
                  <a:pt x="12192000" y="1709996"/>
                </a:lnTo>
                <a:lnTo>
                  <a:pt x="12192000" y="1942877"/>
                </a:lnTo>
                <a:lnTo>
                  <a:pt x="12192000" y="2195996"/>
                </a:lnTo>
                <a:lnTo>
                  <a:pt x="12192000" y="2470197"/>
                </a:lnTo>
                <a:lnTo>
                  <a:pt x="12192000" y="2766323"/>
                </a:lnTo>
                <a:lnTo>
                  <a:pt x="12192000" y="3085217"/>
                </a:lnTo>
                <a:lnTo>
                  <a:pt x="12192000" y="3427722"/>
                </a:lnTo>
                <a:lnTo>
                  <a:pt x="12192000" y="3794682"/>
                </a:lnTo>
                <a:lnTo>
                  <a:pt x="12192000" y="4186939"/>
                </a:lnTo>
                <a:lnTo>
                  <a:pt x="12192000" y="4605338"/>
                </a:lnTo>
                <a:cubicBezTo>
                  <a:pt x="12192000" y="4605338"/>
                  <a:pt x="12192000" y="4605338"/>
                  <a:pt x="2857947" y="4605338"/>
                </a:cubicBezTo>
                <a:cubicBezTo>
                  <a:pt x="1388962" y="4605338"/>
                  <a:pt x="188625" y="3454004"/>
                  <a:pt x="0" y="2083916"/>
                </a:cubicBezTo>
                <a:lnTo>
                  <a:pt x="0" y="2079846"/>
                </a:lnTo>
                <a:lnTo>
                  <a:pt x="0" y="2070179"/>
                </a:lnTo>
                <a:lnTo>
                  <a:pt x="0" y="2051355"/>
                </a:lnTo>
                <a:lnTo>
                  <a:pt x="0" y="2020320"/>
                </a:lnTo>
                <a:lnTo>
                  <a:pt x="0" y="1974022"/>
                </a:lnTo>
                <a:lnTo>
                  <a:pt x="0" y="1909408"/>
                </a:lnTo>
                <a:lnTo>
                  <a:pt x="0" y="1823426"/>
                </a:lnTo>
                <a:lnTo>
                  <a:pt x="0" y="1713023"/>
                </a:lnTo>
                <a:lnTo>
                  <a:pt x="0" y="1647710"/>
                </a:lnTo>
                <a:lnTo>
                  <a:pt x="0" y="1575147"/>
                </a:lnTo>
                <a:lnTo>
                  <a:pt x="0" y="1494953"/>
                </a:lnTo>
                <a:lnTo>
                  <a:pt x="0" y="1406745"/>
                </a:lnTo>
                <a:lnTo>
                  <a:pt x="0" y="1310142"/>
                </a:lnTo>
                <a:lnTo>
                  <a:pt x="0" y="1204764"/>
                </a:lnTo>
                <a:lnTo>
                  <a:pt x="0" y="1090227"/>
                </a:lnTo>
                <a:lnTo>
                  <a:pt x="0" y="966151"/>
                </a:lnTo>
                <a:lnTo>
                  <a:pt x="0" y="832155"/>
                </a:lnTo>
                <a:lnTo>
                  <a:pt x="0" y="687855"/>
                </a:lnTo>
                <a:lnTo>
                  <a:pt x="0" y="532872"/>
                </a:lnTo>
                <a:lnTo>
                  <a:pt x="0" y="366822"/>
                </a:lnTo>
                <a:lnTo>
                  <a:pt x="0" y="189326"/>
                </a:lnTo>
                <a:close/>
              </a:path>
            </a:pathLst>
          </a:custGeom>
          <a:solidFill>
            <a:schemeClr val="bg1"/>
          </a:solidFill>
        </p:spPr>
        <p:txBody>
          <a:bodyPr wrap="square">
            <a:noAutofit/>
          </a:bodyPr>
          <a:lstStyle/>
          <a:p>
            <a:r>
              <a:rPr lang="en-US"/>
              <a:t>Click icon to add picture</a:t>
            </a:r>
          </a:p>
        </p:txBody>
      </p:sp>
      <p:pic>
        <p:nvPicPr>
          <p:cNvPr id="6" name="Picture 5">
            <a:extLst>
              <a:ext uri="{FF2B5EF4-FFF2-40B4-BE49-F238E27FC236}">
                <a16:creationId xmlns:a16="http://schemas.microsoft.com/office/drawing/2014/main" id="{634502D1-DCE2-334F-B563-CC11D774C0E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857232" y="5962989"/>
            <a:ext cx="1446306" cy="281021"/>
          </a:xfrm>
          <a:prstGeom prst="rect">
            <a:avLst/>
          </a:prstGeom>
        </p:spPr>
      </p:pic>
    </p:spTree>
    <p:extLst>
      <p:ext uri="{BB962C8B-B14F-4D97-AF65-F5344CB8AC3E}">
        <p14:creationId xmlns:p14="http://schemas.microsoft.com/office/powerpoint/2010/main" val="185499898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022_IMAGE SQUARES - 4">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0" y="3429000"/>
            <a:ext cx="3048000" cy="1828800"/>
          </a:xfrm>
          <a:prstGeom prst="rect">
            <a:avLst/>
          </a:prstGeom>
          <a:solidFill>
            <a:schemeClr val="bg1"/>
          </a:solidFill>
        </p:spPr>
        <p:txBody>
          <a:bodyPr/>
          <a:lstStyle/>
          <a:p>
            <a:endParaRPr lang="uk-UA"/>
          </a:p>
        </p:txBody>
      </p:sp>
      <p:sp>
        <p:nvSpPr>
          <p:cNvPr id="11" name="Picture Placeholder 5"/>
          <p:cNvSpPr>
            <a:spLocks noGrp="1"/>
          </p:cNvSpPr>
          <p:nvPr>
            <p:ph type="pic" sz="quarter" idx="12"/>
          </p:nvPr>
        </p:nvSpPr>
        <p:spPr>
          <a:xfrm>
            <a:off x="3048000" y="1600200"/>
            <a:ext cx="3048000" cy="1828800"/>
          </a:xfrm>
          <a:prstGeom prst="rect">
            <a:avLst/>
          </a:prstGeom>
          <a:solidFill>
            <a:schemeClr val="bg1"/>
          </a:solidFill>
        </p:spPr>
        <p:txBody>
          <a:bodyPr/>
          <a:lstStyle/>
          <a:p>
            <a:endParaRPr lang="uk-UA"/>
          </a:p>
        </p:txBody>
      </p:sp>
      <p:sp>
        <p:nvSpPr>
          <p:cNvPr id="12" name="Picture Placeholder 5"/>
          <p:cNvSpPr>
            <a:spLocks noGrp="1"/>
          </p:cNvSpPr>
          <p:nvPr>
            <p:ph type="pic" sz="quarter" idx="13"/>
          </p:nvPr>
        </p:nvSpPr>
        <p:spPr>
          <a:xfrm>
            <a:off x="6096000" y="3429000"/>
            <a:ext cx="3048000" cy="1828800"/>
          </a:xfrm>
          <a:prstGeom prst="rect">
            <a:avLst/>
          </a:prstGeom>
          <a:solidFill>
            <a:schemeClr val="bg1"/>
          </a:solidFill>
        </p:spPr>
        <p:txBody>
          <a:bodyPr/>
          <a:lstStyle/>
          <a:p>
            <a:endParaRPr lang="uk-UA"/>
          </a:p>
        </p:txBody>
      </p:sp>
      <p:sp>
        <p:nvSpPr>
          <p:cNvPr id="13" name="Picture Placeholder 5"/>
          <p:cNvSpPr>
            <a:spLocks noGrp="1"/>
          </p:cNvSpPr>
          <p:nvPr>
            <p:ph type="pic" sz="quarter" idx="14"/>
          </p:nvPr>
        </p:nvSpPr>
        <p:spPr>
          <a:xfrm>
            <a:off x="9144000" y="1600200"/>
            <a:ext cx="3048000" cy="1828800"/>
          </a:xfrm>
          <a:prstGeom prst="rect">
            <a:avLst/>
          </a:prstGeom>
          <a:solidFill>
            <a:schemeClr val="bg1"/>
          </a:solidFill>
        </p:spPr>
        <p:txBody>
          <a:bodyPr/>
          <a:lstStyle/>
          <a:p>
            <a:endParaRPr lang="uk-UA"/>
          </a:p>
        </p:txBody>
      </p:sp>
      <p:sp>
        <p:nvSpPr>
          <p:cNvPr id="7" name="Slide Number Placeholder 6">
            <a:extLst>
              <a:ext uri="{FF2B5EF4-FFF2-40B4-BE49-F238E27FC236}">
                <a16:creationId xmlns:a16="http://schemas.microsoft.com/office/drawing/2014/main" id="{8F63D041-C871-684B-ACF7-15B12B37F04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Title 1">
            <a:extLst>
              <a:ext uri="{FF2B5EF4-FFF2-40B4-BE49-F238E27FC236}">
                <a16:creationId xmlns:a16="http://schemas.microsoft.com/office/drawing/2014/main" id="{D3602BF9-AEC1-964A-A87B-0D7E20EDCD89}"/>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741E7788-6A0C-404B-A451-BC0039DD0931}"/>
              </a:ext>
            </a:extLst>
          </p:cNvPr>
          <p:cNvSpPr>
            <a:spLocks noGrp="1"/>
          </p:cNvSpPr>
          <p:nvPr>
            <p:ph type="ftr" sz="quarter" idx="17"/>
          </p:nvPr>
        </p:nvSpPr>
        <p:spPr/>
        <p:txBody>
          <a:bodyPr/>
          <a:lstStyle/>
          <a:p>
            <a:r>
              <a:rPr lang="en-US"/>
              <a:t>Footer</a:t>
            </a:r>
          </a:p>
        </p:txBody>
      </p:sp>
    </p:spTree>
    <p:extLst>
      <p:ext uri="{BB962C8B-B14F-4D97-AF65-F5344CB8AC3E}">
        <p14:creationId xmlns:p14="http://schemas.microsoft.com/office/powerpoint/2010/main" val="5186433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022_IMAGE SQUARES + TEXT BOX -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C0D78-9E0F-2D47-8F56-99E30A224E4A}"/>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2B58FEA4-7DD2-6541-B8E1-82B1928AA567}"/>
              </a:ext>
            </a:extLst>
          </p:cNvPr>
          <p:cNvSpPr>
            <a:spLocks noGrp="1"/>
          </p:cNvSpPr>
          <p:nvPr>
            <p:ph type="sldNum" sz="quarter" idx="2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3" name="Text Placeholder 9">
            <a:extLst>
              <a:ext uri="{FF2B5EF4-FFF2-40B4-BE49-F238E27FC236}">
                <a16:creationId xmlns:a16="http://schemas.microsoft.com/office/drawing/2014/main" id="{608B4BDD-BE32-C04E-9061-C889878AB885}"/>
              </a:ext>
            </a:extLst>
          </p:cNvPr>
          <p:cNvSpPr>
            <a:spLocks noGrp="1"/>
          </p:cNvSpPr>
          <p:nvPr>
            <p:ph type="body" sz="quarter" idx="22"/>
          </p:nvPr>
        </p:nvSpPr>
        <p:spPr>
          <a:xfrm>
            <a:off x="4903762" y="1951390"/>
            <a:ext cx="6919429" cy="3656929"/>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Picture Placeholder 5">
            <a:extLst>
              <a:ext uri="{FF2B5EF4-FFF2-40B4-BE49-F238E27FC236}">
                <a16:creationId xmlns:a16="http://schemas.microsoft.com/office/drawing/2014/main" id="{7C20B073-7940-E445-B65B-A1204A781327}"/>
              </a:ext>
            </a:extLst>
          </p:cNvPr>
          <p:cNvSpPr>
            <a:spLocks noGrp="1"/>
          </p:cNvSpPr>
          <p:nvPr>
            <p:ph type="pic" sz="quarter" idx="11"/>
          </p:nvPr>
        </p:nvSpPr>
        <p:spPr>
          <a:xfrm>
            <a:off x="685800" y="1951391"/>
            <a:ext cx="1219200" cy="1219200"/>
          </a:xfrm>
          <a:prstGeom prst="rect">
            <a:avLst/>
          </a:prstGeom>
          <a:solidFill>
            <a:schemeClr val="bg1"/>
          </a:solidFill>
        </p:spPr>
        <p:txBody>
          <a:bodyPr/>
          <a:lstStyle>
            <a:lvl1pPr>
              <a:defRPr sz="1333"/>
            </a:lvl1pPr>
          </a:lstStyle>
          <a:p>
            <a:endParaRPr lang="uk-UA"/>
          </a:p>
        </p:txBody>
      </p:sp>
      <p:sp>
        <p:nvSpPr>
          <p:cNvPr id="20" name="Picture Placeholder 5">
            <a:extLst>
              <a:ext uri="{FF2B5EF4-FFF2-40B4-BE49-F238E27FC236}">
                <a16:creationId xmlns:a16="http://schemas.microsoft.com/office/drawing/2014/main" id="{75CB70D0-8CE2-9D45-9BDF-EE427E21DC92}"/>
              </a:ext>
            </a:extLst>
          </p:cNvPr>
          <p:cNvSpPr>
            <a:spLocks noGrp="1"/>
          </p:cNvSpPr>
          <p:nvPr>
            <p:ph type="pic" sz="quarter" idx="13"/>
          </p:nvPr>
        </p:nvSpPr>
        <p:spPr>
          <a:xfrm>
            <a:off x="685800" y="4389791"/>
            <a:ext cx="1219200" cy="1219200"/>
          </a:xfrm>
          <a:prstGeom prst="rect">
            <a:avLst/>
          </a:prstGeom>
          <a:solidFill>
            <a:schemeClr val="bg1"/>
          </a:solidFill>
        </p:spPr>
        <p:txBody>
          <a:bodyPr/>
          <a:lstStyle>
            <a:lvl1pPr>
              <a:defRPr sz="1333"/>
            </a:lvl1pPr>
          </a:lstStyle>
          <a:p>
            <a:endParaRPr lang="uk-UA"/>
          </a:p>
        </p:txBody>
      </p:sp>
      <p:sp>
        <p:nvSpPr>
          <p:cNvPr id="21" name="Picture Placeholder 5">
            <a:extLst>
              <a:ext uri="{FF2B5EF4-FFF2-40B4-BE49-F238E27FC236}">
                <a16:creationId xmlns:a16="http://schemas.microsoft.com/office/drawing/2014/main" id="{1521579F-9868-5647-99B1-E55D86FB1BCE}"/>
              </a:ext>
            </a:extLst>
          </p:cNvPr>
          <p:cNvSpPr>
            <a:spLocks noGrp="1"/>
          </p:cNvSpPr>
          <p:nvPr>
            <p:ph type="pic" sz="quarter" idx="14"/>
          </p:nvPr>
        </p:nvSpPr>
        <p:spPr>
          <a:xfrm>
            <a:off x="1905000" y="1951391"/>
            <a:ext cx="1219200" cy="1219200"/>
          </a:xfrm>
          <a:prstGeom prst="rect">
            <a:avLst/>
          </a:prstGeom>
          <a:solidFill>
            <a:schemeClr val="bg1"/>
          </a:solidFill>
        </p:spPr>
        <p:txBody>
          <a:bodyPr/>
          <a:lstStyle>
            <a:lvl1pPr>
              <a:defRPr sz="1333"/>
            </a:lvl1pPr>
          </a:lstStyle>
          <a:p>
            <a:endParaRPr lang="uk-UA"/>
          </a:p>
        </p:txBody>
      </p:sp>
      <p:sp>
        <p:nvSpPr>
          <p:cNvPr id="22" name="Picture Placeholder 5">
            <a:extLst>
              <a:ext uri="{FF2B5EF4-FFF2-40B4-BE49-F238E27FC236}">
                <a16:creationId xmlns:a16="http://schemas.microsoft.com/office/drawing/2014/main" id="{7A094C57-0770-AB49-BB94-5D6C15215287}"/>
              </a:ext>
            </a:extLst>
          </p:cNvPr>
          <p:cNvSpPr>
            <a:spLocks noGrp="1"/>
          </p:cNvSpPr>
          <p:nvPr>
            <p:ph type="pic" sz="quarter" idx="16"/>
          </p:nvPr>
        </p:nvSpPr>
        <p:spPr>
          <a:xfrm>
            <a:off x="1905000" y="4389120"/>
            <a:ext cx="1219200" cy="1219200"/>
          </a:xfrm>
          <a:prstGeom prst="rect">
            <a:avLst/>
          </a:prstGeom>
          <a:solidFill>
            <a:schemeClr val="bg1"/>
          </a:solidFill>
        </p:spPr>
        <p:txBody>
          <a:bodyPr/>
          <a:lstStyle>
            <a:lvl1pPr>
              <a:defRPr sz="1333"/>
            </a:lvl1pPr>
          </a:lstStyle>
          <a:p>
            <a:endParaRPr lang="uk-UA"/>
          </a:p>
        </p:txBody>
      </p:sp>
      <p:sp>
        <p:nvSpPr>
          <p:cNvPr id="23" name="Picture Placeholder 5">
            <a:extLst>
              <a:ext uri="{FF2B5EF4-FFF2-40B4-BE49-F238E27FC236}">
                <a16:creationId xmlns:a16="http://schemas.microsoft.com/office/drawing/2014/main" id="{8F07E2B5-9A07-4349-AA3A-CF1C992FF943}"/>
              </a:ext>
            </a:extLst>
          </p:cNvPr>
          <p:cNvSpPr>
            <a:spLocks noGrp="1"/>
          </p:cNvSpPr>
          <p:nvPr>
            <p:ph type="pic" sz="quarter" idx="17"/>
          </p:nvPr>
        </p:nvSpPr>
        <p:spPr>
          <a:xfrm>
            <a:off x="3126501" y="1951391"/>
            <a:ext cx="1219200" cy="1219200"/>
          </a:xfrm>
          <a:prstGeom prst="rect">
            <a:avLst/>
          </a:prstGeom>
          <a:solidFill>
            <a:schemeClr val="bg1"/>
          </a:solidFill>
          <a:ln>
            <a:noFill/>
          </a:ln>
        </p:spPr>
        <p:txBody>
          <a:bodyPr/>
          <a:lstStyle>
            <a:lvl1pPr>
              <a:defRPr sz="1333"/>
            </a:lvl1pPr>
          </a:lstStyle>
          <a:p>
            <a:endParaRPr lang="uk-UA"/>
          </a:p>
        </p:txBody>
      </p:sp>
      <p:sp>
        <p:nvSpPr>
          <p:cNvPr id="25" name="Picture Placeholder 5">
            <a:extLst>
              <a:ext uri="{FF2B5EF4-FFF2-40B4-BE49-F238E27FC236}">
                <a16:creationId xmlns:a16="http://schemas.microsoft.com/office/drawing/2014/main" id="{4C54CDC9-AC7D-B64D-8FB5-22D3CDBE78EF}"/>
              </a:ext>
            </a:extLst>
          </p:cNvPr>
          <p:cNvSpPr>
            <a:spLocks noGrp="1"/>
          </p:cNvSpPr>
          <p:nvPr>
            <p:ph type="pic" sz="quarter" idx="19"/>
          </p:nvPr>
        </p:nvSpPr>
        <p:spPr>
          <a:xfrm>
            <a:off x="3124200" y="4389120"/>
            <a:ext cx="1219200" cy="1219200"/>
          </a:xfrm>
          <a:prstGeom prst="rect">
            <a:avLst/>
          </a:prstGeom>
          <a:solidFill>
            <a:schemeClr val="bg1"/>
          </a:solidFill>
          <a:ln>
            <a:noFill/>
          </a:ln>
        </p:spPr>
        <p:txBody>
          <a:bodyPr/>
          <a:lstStyle>
            <a:lvl1pPr>
              <a:defRPr sz="1333"/>
            </a:lvl1pPr>
          </a:lstStyle>
          <a:p>
            <a:endParaRPr lang="uk-UA"/>
          </a:p>
        </p:txBody>
      </p:sp>
      <p:sp>
        <p:nvSpPr>
          <p:cNvPr id="3" name="Footer Placeholder 2">
            <a:extLst>
              <a:ext uri="{FF2B5EF4-FFF2-40B4-BE49-F238E27FC236}">
                <a16:creationId xmlns:a16="http://schemas.microsoft.com/office/drawing/2014/main" id="{125A2727-1C25-564E-AC20-0D295524A462}"/>
              </a:ext>
            </a:extLst>
          </p:cNvPr>
          <p:cNvSpPr>
            <a:spLocks noGrp="1"/>
          </p:cNvSpPr>
          <p:nvPr>
            <p:ph type="ftr" sz="quarter" idx="23"/>
          </p:nvPr>
        </p:nvSpPr>
        <p:spPr/>
        <p:txBody>
          <a:bodyPr/>
          <a:lstStyle/>
          <a:p>
            <a:r>
              <a:rPr lang="en-US"/>
              <a:t>Footer</a:t>
            </a:r>
          </a:p>
        </p:txBody>
      </p:sp>
      <p:sp>
        <p:nvSpPr>
          <p:cNvPr id="15" name="Picture Placeholder 5">
            <a:extLst>
              <a:ext uri="{FF2B5EF4-FFF2-40B4-BE49-F238E27FC236}">
                <a16:creationId xmlns:a16="http://schemas.microsoft.com/office/drawing/2014/main" id="{00610370-ACAA-F644-A7A4-C569B39F8142}"/>
              </a:ext>
            </a:extLst>
          </p:cNvPr>
          <p:cNvSpPr>
            <a:spLocks noGrp="1"/>
          </p:cNvSpPr>
          <p:nvPr>
            <p:ph type="pic" sz="quarter" idx="24"/>
          </p:nvPr>
        </p:nvSpPr>
        <p:spPr>
          <a:xfrm>
            <a:off x="685800" y="3170591"/>
            <a:ext cx="1219200" cy="1219200"/>
          </a:xfrm>
          <a:prstGeom prst="rect">
            <a:avLst/>
          </a:prstGeom>
          <a:solidFill>
            <a:schemeClr val="bg1"/>
          </a:solidFill>
        </p:spPr>
        <p:txBody>
          <a:bodyPr/>
          <a:lstStyle>
            <a:lvl1pPr>
              <a:defRPr sz="1333"/>
            </a:lvl1pPr>
          </a:lstStyle>
          <a:p>
            <a:endParaRPr lang="uk-UA"/>
          </a:p>
        </p:txBody>
      </p:sp>
      <p:sp>
        <p:nvSpPr>
          <p:cNvPr id="17" name="Picture Placeholder 5">
            <a:extLst>
              <a:ext uri="{FF2B5EF4-FFF2-40B4-BE49-F238E27FC236}">
                <a16:creationId xmlns:a16="http://schemas.microsoft.com/office/drawing/2014/main" id="{2ADF4D63-BAFC-944B-A6F4-9059BDB617F0}"/>
              </a:ext>
            </a:extLst>
          </p:cNvPr>
          <p:cNvSpPr>
            <a:spLocks noGrp="1"/>
          </p:cNvSpPr>
          <p:nvPr>
            <p:ph type="pic" sz="quarter" idx="26"/>
          </p:nvPr>
        </p:nvSpPr>
        <p:spPr>
          <a:xfrm>
            <a:off x="3126501" y="3170591"/>
            <a:ext cx="1219200" cy="1219200"/>
          </a:xfrm>
          <a:prstGeom prst="rect">
            <a:avLst/>
          </a:prstGeom>
          <a:solidFill>
            <a:schemeClr val="bg1"/>
          </a:solidFill>
          <a:ln>
            <a:noFill/>
          </a:ln>
        </p:spPr>
        <p:txBody>
          <a:bodyPr/>
          <a:lstStyle>
            <a:lvl1pPr>
              <a:defRPr sz="1333"/>
            </a:lvl1pPr>
          </a:lstStyle>
          <a:p>
            <a:endParaRPr lang="uk-UA"/>
          </a:p>
        </p:txBody>
      </p:sp>
      <p:grpSp>
        <p:nvGrpSpPr>
          <p:cNvPr id="14" name="Group 13">
            <a:extLst>
              <a:ext uri="{FF2B5EF4-FFF2-40B4-BE49-F238E27FC236}">
                <a16:creationId xmlns:a16="http://schemas.microsoft.com/office/drawing/2014/main" id="{AC4D55EE-CF1D-534B-ABEE-25DF90E17767}"/>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50750912-8F11-C746-9285-133964FEC64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9" name="Group 18">
              <a:extLst>
                <a:ext uri="{FF2B5EF4-FFF2-40B4-BE49-F238E27FC236}">
                  <a16:creationId xmlns:a16="http://schemas.microsoft.com/office/drawing/2014/main" id="{E3F937E3-1E32-8947-B4C1-E2B006C896D5}"/>
                </a:ext>
              </a:extLst>
            </p:cNvPr>
            <p:cNvGrpSpPr/>
            <p:nvPr userDrawn="1"/>
          </p:nvGrpSpPr>
          <p:grpSpPr>
            <a:xfrm>
              <a:off x="-1" y="-1"/>
              <a:ext cx="320041" cy="6858001"/>
              <a:chOff x="-1" y="-1"/>
              <a:chExt cx="320041" cy="6858001"/>
            </a:xfrm>
          </p:grpSpPr>
          <p:sp>
            <p:nvSpPr>
              <p:cNvPr id="24" name="Rectangle 23">
                <a:extLst>
                  <a:ext uri="{FF2B5EF4-FFF2-40B4-BE49-F238E27FC236}">
                    <a16:creationId xmlns:a16="http://schemas.microsoft.com/office/drawing/2014/main" id="{F0B6FC9F-B245-8D43-B5E6-3F8249359D7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6" name="Picture 25">
                <a:extLst>
                  <a:ext uri="{FF2B5EF4-FFF2-40B4-BE49-F238E27FC236}">
                    <a16:creationId xmlns:a16="http://schemas.microsoft.com/office/drawing/2014/main" id="{098E2EB9-B9E8-D54C-8BCA-16AD5F8A223F}"/>
                  </a:ext>
                </a:extLst>
              </p:cNvPr>
              <p:cNvPicPr>
                <a:picLocks noChangeAspect="1"/>
              </p:cNvPicPr>
              <p:nvPr userDrawn="1"/>
            </p:nvPicPr>
            <p:blipFill rotWithShape="1">
              <a:blip r:embed="rId2">
                <a:alphaModFix amt="26000"/>
                <a:extLst>
                  <a:ext uri="{28A0092B-C50C-407E-A947-70E740481C1C}">
                    <a14:useLocalDpi xmlns:a14="http://schemas.microsoft.com/office/drawing/2010/main"/>
                  </a:ext>
                </a:extLst>
              </a:blip>
              <a:srcRect/>
              <a:stretch/>
            </p:blipFill>
            <p:spPr>
              <a:xfrm>
                <a:off x="0" y="-1"/>
                <a:ext cx="320039" cy="6172201"/>
              </a:xfrm>
              <a:prstGeom prst="rect">
                <a:avLst/>
              </a:prstGeom>
              <a:noFill/>
            </p:spPr>
          </p:pic>
        </p:grpSp>
      </p:grpSp>
    </p:spTree>
    <p:extLst>
      <p:ext uri="{BB962C8B-B14F-4D97-AF65-F5344CB8AC3E}">
        <p14:creationId xmlns:p14="http://schemas.microsoft.com/office/powerpoint/2010/main" val="15261391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022_IMAGE SQUARES + TEXT BOX -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FA30E-BA65-4140-A284-B4E2687C4FEC}"/>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1B9D5314-98BF-4144-9AA5-F67C7904C3F6}"/>
              </a:ext>
            </a:extLst>
          </p:cNvPr>
          <p:cNvSpPr>
            <a:spLocks noGrp="1"/>
          </p:cNvSpPr>
          <p:nvPr>
            <p:ph type="sldNum" sz="quarter" idx="22"/>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9" name="Text Placeholder 9">
            <a:extLst>
              <a:ext uri="{FF2B5EF4-FFF2-40B4-BE49-F238E27FC236}">
                <a16:creationId xmlns:a16="http://schemas.microsoft.com/office/drawing/2014/main" id="{96D59EEF-B604-1641-9D1E-11C79341B89B}"/>
              </a:ext>
            </a:extLst>
          </p:cNvPr>
          <p:cNvSpPr>
            <a:spLocks noGrp="1"/>
          </p:cNvSpPr>
          <p:nvPr>
            <p:ph type="body" sz="quarter" idx="23"/>
          </p:nvPr>
        </p:nvSpPr>
        <p:spPr>
          <a:xfrm>
            <a:off x="4901184" y="1951391"/>
            <a:ext cx="6922008" cy="3656929"/>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4ED9B6F5-8562-0543-99D1-07568648FA2C}"/>
              </a:ext>
            </a:extLst>
          </p:cNvPr>
          <p:cNvSpPr>
            <a:spLocks noGrp="1"/>
          </p:cNvSpPr>
          <p:nvPr>
            <p:ph type="ftr" sz="quarter" idx="24"/>
          </p:nvPr>
        </p:nvSpPr>
        <p:spPr/>
        <p:txBody>
          <a:bodyPr/>
          <a:lstStyle/>
          <a:p>
            <a:r>
              <a:rPr lang="en-US"/>
              <a:t>Footer</a:t>
            </a:r>
          </a:p>
        </p:txBody>
      </p:sp>
      <p:sp>
        <p:nvSpPr>
          <p:cNvPr id="20" name="Picture Placeholder 5">
            <a:extLst>
              <a:ext uri="{FF2B5EF4-FFF2-40B4-BE49-F238E27FC236}">
                <a16:creationId xmlns:a16="http://schemas.microsoft.com/office/drawing/2014/main" id="{4659A525-2BFB-9C40-89B5-2F3479765528}"/>
              </a:ext>
            </a:extLst>
          </p:cNvPr>
          <p:cNvSpPr>
            <a:spLocks noGrp="1"/>
          </p:cNvSpPr>
          <p:nvPr>
            <p:ph type="pic" sz="quarter" idx="11"/>
          </p:nvPr>
        </p:nvSpPr>
        <p:spPr>
          <a:xfrm>
            <a:off x="685800" y="1951391"/>
            <a:ext cx="1219200" cy="1219200"/>
          </a:xfrm>
          <a:prstGeom prst="rect">
            <a:avLst/>
          </a:prstGeom>
          <a:solidFill>
            <a:schemeClr val="bg1"/>
          </a:solidFill>
        </p:spPr>
        <p:txBody>
          <a:bodyPr/>
          <a:lstStyle>
            <a:lvl1pPr>
              <a:defRPr sz="1333"/>
            </a:lvl1pPr>
          </a:lstStyle>
          <a:p>
            <a:endParaRPr lang="uk-UA"/>
          </a:p>
        </p:txBody>
      </p:sp>
      <p:sp>
        <p:nvSpPr>
          <p:cNvPr id="21" name="Picture Placeholder 5">
            <a:extLst>
              <a:ext uri="{FF2B5EF4-FFF2-40B4-BE49-F238E27FC236}">
                <a16:creationId xmlns:a16="http://schemas.microsoft.com/office/drawing/2014/main" id="{4521BAC7-9052-6549-971B-10A7E90C621D}"/>
              </a:ext>
            </a:extLst>
          </p:cNvPr>
          <p:cNvSpPr>
            <a:spLocks noGrp="1"/>
          </p:cNvSpPr>
          <p:nvPr>
            <p:ph type="pic" sz="quarter" idx="13"/>
          </p:nvPr>
        </p:nvSpPr>
        <p:spPr>
          <a:xfrm>
            <a:off x="685800" y="4389791"/>
            <a:ext cx="1219200" cy="1219200"/>
          </a:xfrm>
          <a:prstGeom prst="rect">
            <a:avLst/>
          </a:prstGeom>
          <a:solidFill>
            <a:schemeClr val="bg1"/>
          </a:solidFill>
        </p:spPr>
        <p:txBody>
          <a:bodyPr/>
          <a:lstStyle>
            <a:lvl1pPr>
              <a:defRPr sz="1333"/>
            </a:lvl1pPr>
          </a:lstStyle>
          <a:p>
            <a:endParaRPr lang="uk-UA"/>
          </a:p>
        </p:txBody>
      </p:sp>
      <p:sp>
        <p:nvSpPr>
          <p:cNvPr id="22" name="Picture Placeholder 5">
            <a:extLst>
              <a:ext uri="{FF2B5EF4-FFF2-40B4-BE49-F238E27FC236}">
                <a16:creationId xmlns:a16="http://schemas.microsoft.com/office/drawing/2014/main" id="{5DD38DFC-D58E-1947-A109-4A9EFF54828F}"/>
              </a:ext>
            </a:extLst>
          </p:cNvPr>
          <p:cNvSpPr>
            <a:spLocks noGrp="1"/>
          </p:cNvSpPr>
          <p:nvPr>
            <p:ph type="pic" sz="quarter" idx="14"/>
          </p:nvPr>
        </p:nvSpPr>
        <p:spPr>
          <a:xfrm>
            <a:off x="1905000" y="1951391"/>
            <a:ext cx="1219200" cy="1219200"/>
          </a:xfrm>
          <a:prstGeom prst="rect">
            <a:avLst/>
          </a:prstGeom>
          <a:solidFill>
            <a:schemeClr val="bg1"/>
          </a:solidFill>
        </p:spPr>
        <p:txBody>
          <a:bodyPr/>
          <a:lstStyle>
            <a:lvl1pPr>
              <a:defRPr sz="1333"/>
            </a:lvl1pPr>
          </a:lstStyle>
          <a:p>
            <a:endParaRPr lang="uk-UA"/>
          </a:p>
        </p:txBody>
      </p:sp>
      <p:sp>
        <p:nvSpPr>
          <p:cNvPr id="23" name="Picture Placeholder 5">
            <a:extLst>
              <a:ext uri="{FF2B5EF4-FFF2-40B4-BE49-F238E27FC236}">
                <a16:creationId xmlns:a16="http://schemas.microsoft.com/office/drawing/2014/main" id="{6FF0DD38-C5A3-2D4A-9454-14C442DFE49D}"/>
              </a:ext>
            </a:extLst>
          </p:cNvPr>
          <p:cNvSpPr>
            <a:spLocks noGrp="1"/>
          </p:cNvSpPr>
          <p:nvPr>
            <p:ph type="pic" sz="quarter" idx="16"/>
          </p:nvPr>
        </p:nvSpPr>
        <p:spPr>
          <a:xfrm>
            <a:off x="1905000" y="4389120"/>
            <a:ext cx="1219200" cy="1219200"/>
          </a:xfrm>
          <a:prstGeom prst="rect">
            <a:avLst/>
          </a:prstGeom>
          <a:solidFill>
            <a:schemeClr val="bg1"/>
          </a:solidFill>
        </p:spPr>
        <p:txBody>
          <a:bodyPr/>
          <a:lstStyle>
            <a:lvl1pPr>
              <a:defRPr sz="1333"/>
            </a:lvl1pPr>
          </a:lstStyle>
          <a:p>
            <a:endParaRPr lang="uk-UA"/>
          </a:p>
        </p:txBody>
      </p:sp>
      <p:sp>
        <p:nvSpPr>
          <p:cNvPr id="24" name="Picture Placeholder 5">
            <a:extLst>
              <a:ext uri="{FF2B5EF4-FFF2-40B4-BE49-F238E27FC236}">
                <a16:creationId xmlns:a16="http://schemas.microsoft.com/office/drawing/2014/main" id="{39E47CA6-4511-7F4A-848F-4AD52F71DD6F}"/>
              </a:ext>
            </a:extLst>
          </p:cNvPr>
          <p:cNvSpPr>
            <a:spLocks noGrp="1"/>
          </p:cNvSpPr>
          <p:nvPr>
            <p:ph type="pic" sz="quarter" idx="17"/>
          </p:nvPr>
        </p:nvSpPr>
        <p:spPr>
          <a:xfrm>
            <a:off x="3126501" y="1951391"/>
            <a:ext cx="1219200" cy="1219200"/>
          </a:xfrm>
          <a:prstGeom prst="rect">
            <a:avLst/>
          </a:prstGeom>
          <a:solidFill>
            <a:schemeClr val="bg1"/>
          </a:solidFill>
          <a:ln>
            <a:noFill/>
          </a:ln>
        </p:spPr>
        <p:txBody>
          <a:bodyPr/>
          <a:lstStyle>
            <a:lvl1pPr>
              <a:defRPr sz="1333"/>
            </a:lvl1pPr>
          </a:lstStyle>
          <a:p>
            <a:endParaRPr lang="uk-UA"/>
          </a:p>
        </p:txBody>
      </p:sp>
      <p:sp>
        <p:nvSpPr>
          <p:cNvPr id="25" name="Picture Placeholder 5">
            <a:extLst>
              <a:ext uri="{FF2B5EF4-FFF2-40B4-BE49-F238E27FC236}">
                <a16:creationId xmlns:a16="http://schemas.microsoft.com/office/drawing/2014/main" id="{5F9C4E3B-042B-8342-A30B-643FECAFC238}"/>
              </a:ext>
            </a:extLst>
          </p:cNvPr>
          <p:cNvSpPr>
            <a:spLocks noGrp="1"/>
          </p:cNvSpPr>
          <p:nvPr>
            <p:ph type="pic" sz="quarter" idx="19"/>
          </p:nvPr>
        </p:nvSpPr>
        <p:spPr>
          <a:xfrm>
            <a:off x="3124200" y="4389120"/>
            <a:ext cx="1219200" cy="1219200"/>
          </a:xfrm>
          <a:prstGeom prst="rect">
            <a:avLst/>
          </a:prstGeom>
          <a:solidFill>
            <a:schemeClr val="bg1"/>
          </a:solidFill>
          <a:ln>
            <a:noFill/>
          </a:ln>
        </p:spPr>
        <p:txBody>
          <a:bodyPr/>
          <a:lstStyle>
            <a:lvl1pPr>
              <a:defRPr sz="1333"/>
            </a:lvl1pPr>
          </a:lstStyle>
          <a:p>
            <a:endParaRPr lang="uk-UA"/>
          </a:p>
        </p:txBody>
      </p:sp>
      <p:sp>
        <p:nvSpPr>
          <p:cNvPr id="26" name="Picture Placeholder 5">
            <a:extLst>
              <a:ext uri="{FF2B5EF4-FFF2-40B4-BE49-F238E27FC236}">
                <a16:creationId xmlns:a16="http://schemas.microsoft.com/office/drawing/2014/main" id="{FF498B26-4515-D844-B3BC-9F8FE01C078F}"/>
              </a:ext>
            </a:extLst>
          </p:cNvPr>
          <p:cNvSpPr>
            <a:spLocks noGrp="1"/>
          </p:cNvSpPr>
          <p:nvPr>
            <p:ph type="pic" sz="quarter" idx="25"/>
          </p:nvPr>
        </p:nvSpPr>
        <p:spPr>
          <a:xfrm>
            <a:off x="685800" y="3170591"/>
            <a:ext cx="1219200" cy="1219200"/>
          </a:xfrm>
          <a:prstGeom prst="rect">
            <a:avLst/>
          </a:prstGeom>
          <a:solidFill>
            <a:schemeClr val="bg1"/>
          </a:solidFill>
        </p:spPr>
        <p:txBody>
          <a:bodyPr/>
          <a:lstStyle>
            <a:lvl1pPr>
              <a:defRPr sz="1333"/>
            </a:lvl1pPr>
          </a:lstStyle>
          <a:p>
            <a:endParaRPr lang="uk-UA"/>
          </a:p>
        </p:txBody>
      </p:sp>
      <p:sp>
        <p:nvSpPr>
          <p:cNvPr id="27" name="Picture Placeholder 5">
            <a:extLst>
              <a:ext uri="{FF2B5EF4-FFF2-40B4-BE49-F238E27FC236}">
                <a16:creationId xmlns:a16="http://schemas.microsoft.com/office/drawing/2014/main" id="{B2E4A78D-4D89-D64B-9A30-924CFFA9D950}"/>
              </a:ext>
            </a:extLst>
          </p:cNvPr>
          <p:cNvSpPr>
            <a:spLocks noGrp="1"/>
          </p:cNvSpPr>
          <p:nvPr>
            <p:ph type="pic" sz="quarter" idx="26"/>
          </p:nvPr>
        </p:nvSpPr>
        <p:spPr>
          <a:xfrm>
            <a:off x="3126501" y="3170591"/>
            <a:ext cx="1219200" cy="1219200"/>
          </a:xfrm>
          <a:prstGeom prst="rect">
            <a:avLst/>
          </a:prstGeom>
          <a:solidFill>
            <a:schemeClr val="bg1"/>
          </a:solidFill>
          <a:ln>
            <a:noFill/>
          </a:ln>
        </p:spPr>
        <p:txBody>
          <a:bodyPr/>
          <a:lstStyle>
            <a:lvl1pPr>
              <a:defRPr sz="1333"/>
            </a:lvl1pPr>
          </a:lstStyle>
          <a:p>
            <a:endParaRPr lang="uk-UA"/>
          </a:p>
        </p:txBody>
      </p:sp>
      <p:sp>
        <p:nvSpPr>
          <p:cNvPr id="28" name="Picture Placeholder 5">
            <a:extLst>
              <a:ext uri="{FF2B5EF4-FFF2-40B4-BE49-F238E27FC236}">
                <a16:creationId xmlns:a16="http://schemas.microsoft.com/office/drawing/2014/main" id="{5E0B0C74-901E-8646-8F16-1E8161579D5C}"/>
              </a:ext>
            </a:extLst>
          </p:cNvPr>
          <p:cNvSpPr>
            <a:spLocks noGrp="1"/>
          </p:cNvSpPr>
          <p:nvPr>
            <p:ph type="pic" sz="quarter" idx="27"/>
          </p:nvPr>
        </p:nvSpPr>
        <p:spPr>
          <a:xfrm>
            <a:off x="1902699" y="3170256"/>
            <a:ext cx="1219200" cy="1219200"/>
          </a:xfrm>
          <a:prstGeom prst="rect">
            <a:avLst/>
          </a:prstGeom>
          <a:solidFill>
            <a:schemeClr val="bg1"/>
          </a:solidFill>
        </p:spPr>
        <p:txBody>
          <a:bodyPr/>
          <a:lstStyle>
            <a:lvl1pPr>
              <a:defRPr sz="1333"/>
            </a:lvl1pPr>
          </a:lstStyle>
          <a:p>
            <a:endParaRPr lang="uk-UA"/>
          </a:p>
        </p:txBody>
      </p:sp>
      <p:grpSp>
        <p:nvGrpSpPr>
          <p:cNvPr id="15" name="Group 14">
            <a:extLst>
              <a:ext uri="{FF2B5EF4-FFF2-40B4-BE49-F238E27FC236}">
                <a16:creationId xmlns:a16="http://schemas.microsoft.com/office/drawing/2014/main" id="{579B381E-8528-7F40-995C-CFFE4F5174FF}"/>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F53F9F78-4077-DB4E-8E5B-654F3BB4C3E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7" name="Group 16">
              <a:extLst>
                <a:ext uri="{FF2B5EF4-FFF2-40B4-BE49-F238E27FC236}">
                  <a16:creationId xmlns:a16="http://schemas.microsoft.com/office/drawing/2014/main" id="{FB1652D9-42CE-E84D-AE4A-F83FC060A8AF}"/>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C5B984B8-34FB-7A43-AF57-32A75FB3758D}"/>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9" name="Picture 28">
                <a:extLst>
                  <a:ext uri="{FF2B5EF4-FFF2-40B4-BE49-F238E27FC236}">
                    <a16:creationId xmlns:a16="http://schemas.microsoft.com/office/drawing/2014/main" id="{4AB8412D-0A7F-4A44-BE27-3BDDD7C6A642}"/>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Lst>
              </a:blip>
              <a:srcRect/>
              <a:stretch/>
            </p:blipFill>
            <p:spPr>
              <a:xfrm>
                <a:off x="0" y="0"/>
                <a:ext cx="320040" cy="6190488"/>
              </a:xfrm>
              <a:prstGeom prst="rect">
                <a:avLst/>
              </a:prstGeom>
            </p:spPr>
          </p:pic>
        </p:grpSp>
      </p:grpSp>
    </p:spTree>
    <p:extLst>
      <p:ext uri="{BB962C8B-B14F-4D97-AF65-F5344CB8AC3E}">
        <p14:creationId xmlns:p14="http://schemas.microsoft.com/office/powerpoint/2010/main" val="31759986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022_IMAGE SQUARES - 10">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14" name="Picture Placeholder 2"/>
          <p:cNvSpPr>
            <a:spLocks noGrp="1"/>
          </p:cNvSpPr>
          <p:nvPr>
            <p:ph type="pic" sz="quarter" idx="14"/>
          </p:nvPr>
        </p:nvSpPr>
        <p:spPr>
          <a:xfrm>
            <a:off x="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0" name="Picture Placeholder 2"/>
          <p:cNvSpPr>
            <a:spLocks noGrp="1"/>
          </p:cNvSpPr>
          <p:nvPr>
            <p:ph type="pic" sz="quarter" idx="15"/>
          </p:nvPr>
        </p:nvSpPr>
        <p:spPr>
          <a:xfrm>
            <a:off x="243840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1" name="Picture Placeholder 2"/>
          <p:cNvSpPr>
            <a:spLocks noGrp="1"/>
          </p:cNvSpPr>
          <p:nvPr>
            <p:ph type="pic" sz="quarter" idx="16"/>
          </p:nvPr>
        </p:nvSpPr>
        <p:spPr>
          <a:xfrm>
            <a:off x="243840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2" name="Picture Placeholder 2"/>
          <p:cNvSpPr>
            <a:spLocks noGrp="1"/>
          </p:cNvSpPr>
          <p:nvPr>
            <p:ph type="pic" sz="quarter" idx="17"/>
          </p:nvPr>
        </p:nvSpPr>
        <p:spPr>
          <a:xfrm>
            <a:off x="487680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3" name="Picture Placeholder 2"/>
          <p:cNvSpPr>
            <a:spLocks noGrp="1"/>
          </p:cNvSpPr>
          <p:nvPr>
            <p:ph type="pic" sz="quarter" idx="18"/>
          </p:nvPr>
        </p:nvSpPr>
        <p:spPr>
          <a:xfrm>
            <a:off x="487680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4" name="Picture Placeholder 2"/>
          <p:cNvSpPr>
            <a:spLocks noGrp="1"/>
          </p:cNvSpPr>
          <p:nvPr>
            <p:ph type="pic" sz="quarter" idx="19"/>
          </p:nvPr>
        </p:nvSpPr>
        <p:spPr>
          <a:xfrm>
            <a:off x="731520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5" name="Picture Placeholder 2"/>
          <p:cNvSpPr>
            <a:spLocks noGrp="1"/>
          </p:cNvSpPr>
          <p:nvPr>
            <p:ph type="pic" sz="quarter" idx="20"/>
          </p:nvPr>
        </p:nvSpPr>
        <p:spPr>
          <a:xfrm>
            <a:off x="731520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6" name="Picture Placeholder 2"/>
          <p:cNvSpPr>
            <a:spLocks noGrp="1"/>
          </p:cNvSpPr>
          <p:nvPr>
            <p:ph type="pic" sz="quarter" idx="21"/>
          </p:nvPr>
        </p:nvSpPr>
        <p:spPr>
          <a:xfrm>
            <a:off x="975360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7" name="Picture Placeholder 2"/>
          <p:cNvSpPr>
            <a:spLocks noGrp="1"/>
          </p:cNvSpPr>
          <p:nvPr>
            <p:ph type="pic" sz="quarter" idx="22"/>
          </p:nvPr>
        </p:nvSpPr>
        <p:spPr>
          <a:xfrm>
            <a:off x="975360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5" name="Slide Number Placeholder 4">
            <a:extLst>
              <a:ext uri="{FF2B5EF4-FFF2-40B4-BE49-F238E27FC236}">
                <a16:creationId xmlns:a16="http://schemas.microsoft.com/office/drawing/2014/main" id="{E5B14DBF-3DFC-834F-899E-98357BEC7321}"/>
              </a:ext>
            </a:extLst>
          </p:cNvPr>
          <p:cNvSpPr>
            <a:spLocks noGrp="1"/>
          </p:cNvSpPr>
          <p:nvPr>
            <p:ph type="sldNum" sz="quarter" idx="2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3" name="Title 2">
            <a:extLst>
              <a:ext uri="{FF2B5EF4-FFF2-40B4-BE49-F238E27FC236}">
                <a16:creationId xmlns:a16="http://schemas.microsoft.com/office/drawing/2014/main" id="{E6C54D64-9D7C-9B43-A4D8-9AF6E3433A46}"/>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3156494-7EBD-0247-BABE-55CE77A7615E}"/>
              </a:ext>
            </a:extLst>
          </p:cNvPr>
          <p:cNvSpPr>
            <a:spLocks noGrp="1"/>
          </p:cNvSpPr>
          <p:nvPr>
            <p:ph type="ftr" sz="quarter" idx="25"/>
          </p:nvPr>
        </p:nvSpPr>
        <p:spPr/>
        <p:txBody>
          <a:bodyPr/>
          <a:lstStyle/>
          <a:p>
            <a:r>
              <a:rPr lang="en-US"/>
              <a:t>Footer</a:t>
            </a:r>
          </a:p>
        </p:txBody>
      </p:sp>
    </p:spTree>
    <p:extLst>
      <p:ext uri="{BB962C8B-B14F-4D97-AF65-F5344CB8AC3E}">
        <p14:creationId xmlns:p14="http://schemas.microsoft.com/office/powerpoint/2010/main" val="56073300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022_IMAGE CIRCLE - 1">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4425696" y="1600200"/>
            <a:ext cx="3657600" cy="3657600"/>
          </a:xfrm>
          <a:prstGeom prst="ellipse">
            <a:avLst/>
          </a:prstGeom>
          <a:solidFill>
            <a:schemeClr val="bg1"/>
          </a:solidFill>
          <a:ln w="38100">
            <a:noFill/>
          </a:ln>
          <a:effectLst/>
        </p:spPr>
        <p:txBody>
          <a:bodyPr/>
          <a:lstStyle/>
          <a:p>
            <a:endParaRPr lang="uk-UA"/>
          </a:p>
        </p:txBody>
      </p:sp>
      <p:sp>
        <p:nvSpPr>
          <p:cNvPr id="4" name="Title 3">
            <a:extLst>
              <a:ext uri="{FF2B5EF4-FFF2-40B4-BE49-F238E27FC236}">
                <a16:creationId xmlns:a16="http://schemas.microsoft.com/office/drawing/2014/main" id="{F8EE5500-97BA-F340-AE00-2B049A37C629}"/>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7D9C28-D0FA-8B4C-B78D-B97DF7C2D12A}"/>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8E291331-C369-C446-B43E-74DF55A45B23}"/>
              </a:ext>
            </a:extLst>
          </p:cNvPr>
          <p:cNvSpPr>
            <a:spLocks noGrp="1"/>
          </p:cNvSpPr>
          <p:nvPr>
            <p:ph type="ftr" sz="quarter" idx="14"/>
          </p:nvPr>
        </p:nvSpPr>
        <p:spPr/>
        <p:txBody>
          <a:bodyPr/>
          <a:lstStyle/>
          <a:p>
            <a:r>
              <a:rPr lang="en-US"/>
              <a:t>Footer</a:t>
            </a:r>
          </a:p>
        </p:txBody>
      </p:sp>
      <p:grpSp>
        <p:nvGrpSpPr>
          <p:cNvPr id="7" name="Group 6">
            <a:extLst>
              <a:ext uri="{FF2B5EF4-FFF2-40B4-BE49-F238E27FC236}">
                <a16:creationId xmlns:a16="http://schemas.microsoft.com/office/drawing/2014/main" id="{B40E68E9-9A30-A74E-8D45-8A74B9DDFDA3}"/>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A62AD4A9-DADB-0F4E-9F87-09C70277488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F6599A06-F136-DA4B-9966-BD04C980F9DC}"/>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2B61BAB2-848B-8645-AC20-CEAC856D59BD}"/>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1D018968-C853-6A42-9E8C-E11D44AF4E39}"/>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32662668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022_IMAGE CIRCLE + TEXT BLOCK">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1082293" y="1920240"/>
            <a:ext cx="3657600" cy="3657600"/>
          </a:xfrm>
          <a:prstGeom prst="ellipse">
            <a:avLst/>
          </a:prstGeom>
          <a:solidFill>
            <a:schemeClr val="bg1"/>
          </a:solidFill>
          <a:ln w="38100">
            <a:noFill/>
          </a:ln>
          <a:effectLst/>
        </p:spPr>
        <p:txBody>
          <a:bodyPr/>
          <a:lstStyle/>
          <a:p>
            <a:endParaRPr lang="uk-UA"/>
          </a:p>
        </p:txBody>
      </p:sp>
      <p:sp>
        <p:nvSpPr>
          <p:cNvPr id="4" name="Title 3">
            <a:extLst>
              <a:ext uri="{FF2B5EF4-FFF2-40B4-BE49-F238E27FC236}">
                <a16:creationId xmlns:a16="http://schemas.microsoft.com/office/drawing/2014/main" id="{9022DC01-1ED3-B444-96B4-AA2794D5F0F6}"/>
              </a:ext>
            </a:extLst>
          </p:cNvPr>
          <p:cNvSpPr>
            <a:spLocks noGrp="1"/>
          </p:cNvSpPr>
          <p:nvPr userDrawn="1">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C68469DF-5BA8-1744-874C-2D7D50795560}"/>
              </a:ext>
            </a:extLst>
          </p:cNvPr>
          <p:cNvSpPr>
            <a:spLocks noGrp="1"/>
          </p:cNvSpPr>
          <p:nvPr userDrawn="1">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377D3E52-D199-5444-A33D-1F486E2A31E6}"/>
              </a:ext>
            </a:extLst>
          </p:cNvPr>
          <p:cNvSpPr>
            <a:spLocks noGrp="1"/>
          </p:cNvSpPr>
          <p:nvPr userDrawn="1">
            <p:ph type="body" sz="quarter" idx="17"/>
          </p:nvPr>
        </p:nvSpPr>
        <p:spPr>
          <a:xfrm>
            <a:off x="5521567" y="1463040"/>
            <a:ext cx="6301625"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DC275B9-4FBF-EF4F-A5A8-F43A100CA030}"/>
              </a:ext>
            </a:extLst>
          </p:cNvPr>
          <p:cNvSpPr>
            <a:spLocks noGrp="1"/>
          </p:cNvSpPr>
          <p:nvPr userDrawn="1">
            <p:ph type="ftr" sz="quarter" idx="18"/>
          </p:nvPr>
        </p:nvSpPr>
        <p:spPr/>
        <p:txBody>
          <a:bodyPr/>
          <a:lstStyle/>
          <a:p>
            <a:r>
              <a:rPr lang="en-US"/>
              <a:t>Footer</a:t>
            </a:r>
          </a:p>
        </p:txBody>
      </p:sp>
      <p:grpSp>
        <p:nvGrpSpPr>
          <p:cNvPr id="8" name="Group 7">
            <a:extLst>
              <a:ext uri="{FF2B5EF4-FFF2-40B4-BE49-F238E27FC236}">
                <a16:creationId xmlns:a16="http://schemas.microsoft.com/office/drawing/2014/main" id="{AA78BF0F-D238-D04E-BA61-42CEF30B9B40}"/>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72A7E03B-95C4-784C-8982-FDF1214810E1}"/>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8F593EF2-9CC7-2A4D-9EDC-4A2C5E8A29E1}"/>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770CA22F-2747-5146-BC64-86675561324B}"/>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Graphic 11">
                <a:extLst>
                  <a:ext uri="{FF2B5EF4-FFF2-40B4-BE49-F238E27FC236}">
                    <a16:creationId xmlns:a16="http://schemas.microsoft.com/office/drawing/2014/main" id="{AD418C15-0A22-D242-A470-B4B8274A1904}"/>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6700641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022_IMAGE CIRCLE + TEXT BLOCK (V2)">
    <p:spTree>
      <p:nvGrpSpPr>
        <p:cNvPr id="1" name=""/>
        <p:cNvGrpSpPr/>
        <p:nvPr/>
      </p:nvGrpSpPr>
      <p:grpSpPr>
        <a:xfrm>
          <a:off x="0" y="0"/>
          <a:ext cx="0" cy="0"/>
          <a:chOff x="0" y="0"/>
          <a:chExt cx="0" cy="0"/>
        </a:xfrm>
      </p:grpSpPr>
      <p:sp>
        <p:nvSpPr>
          <p:cNvPr id="21" name="Picture Placeholder 2"/>
          <p:cNvSpPr>
            <a:spLocks noGrp="1"/>
          </p:cNvSpPr>
          <p:nvPr userDrawn="1">
            <p:ph type="pic" sz="quarter" idx="11"/>
          </p:nvPr>
        </p:nvSpPr>
        <p:spPr>
          <a:xfrm>
            <a:off x="7758313" y="1920240"/>
            <a:ext cx="3657600" cy="3657600"/>
          </a:xfrm>
          <a:prstGeom prst="ellipse">
            <a:avLst/>
          </a:prstGeom>
          <a:solidFill>
            <a:schemeClr val="bg1"/>
          </a:solidFill>
          <a:ln w="38100">
            <a:noFill/>
          </a:ln>
          <a:effectLst/>
        </p:spPr>
        <p:txBody>
          <a:bodyPr/>
          <a:lstStyle/>
          <a:p>
            <a:endParaRPr lang="uk-UA"/>
          </a:p>
        </p:txBody>
      </p:sp>
      <p:sp>
        <p:nvSpPr>
          <p:cNvPr id="4" name="Title 3">
            <a:extLst>
              <a:ext uri="{FF2B5EF4-FFF2-40B4-BE49-F238E27FC236}">
                <a16:creationId xmlns:a16="http://schemas.microsoft.com/office/drawing/2014/main" id="{7B5D38F9-F365-BF40-8DA4-C59D5DD74492}"/>
              </a:ext>
            </a:extLst>
          </p:cNvPr>
          <p:cNvSpPr>
            <a:spLocks noGrp="1"/>
          </p:cNvSpPr>
          <p:nvPr userDrawn="1">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870E2E05-8AD2-3E42-9E6D-68496FDE73DA}"/>
              </a:ext>
            </a:extLst>
          </p:cNvPr>
          <p:cNvSpPr>
            <a:spLocks noGrp="1"/>
          </p:cNvSpPr>
          <p:nvPr userDrawn="1">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7B2396F3-F4EA-F24F-A3DB-BE0B13B1C80A}"/>
              </a:ext>
            </a:extLst>
          </p:cNvPr>
          <p:cNvSpPr>
            <a:spLocks noGrp="1"/>
          </p:cNvSpPr>
          <p:nvPr userDrawn="1">
            <p:ph type="body" sz="quarter" idx="16"/>
          </p:nvPr>
        </p:nvSpPr>
        <p:spPr>
          <a:xfrm>
            <a:off x="685799" y="1463040"/>
            <a:ext cx="6340993"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6A589A66-D72B-0D4C-9444-66AC2CC23A26}"/>
              </a:ext>
            </a:extLst>
          </p:cNvPr>
          <p:cNvSpPr>
            <a:spLocks noGrp="1"/>
          </p:cNvSpPr>
          <p:nvPr userDrawn="1">
            <p:ph type="ftr" sz="quarter" idx="17"/>
          </p:nvPr>
        </p:nvSpPr>
        <p:spPr/>
        <p:txBody>
          <a:bodyPr/>
          <a:lstStyle/>
          <a:p>
            <a:r>
              <a:rPr lang="en-US"/>
              <a:t>Footer</a:t>
            </a:r>
          </a:p>
        </p:txBody>
      </p:sp>
      <p:grpSp>
        <p:nvGrpSpPr>
          <p:cNvPr id="8" name="Group 7">
            <a:extLst>
              <a:ext uri="{FF2B5EF4-FFF2-40B4-BE49-F238E27FC236}">
                <a16:creationId xmlns:a16="http://schemas.microsoft.com/office/drawing/2014/main" id="{864670EE-1827-C747-B043-9C6A9BB82240}"/>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2566DF81-DD16-CB4B-BD4E-B4AD42B0265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2CA0812E-03FE-FF42-9009-7E6D93174946}"/>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4F7928D4-EE60-A94B-BD46-65B97AF9BFC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Graphic 11">
                <a:extLst>
                  <a:ext uri="{FF2B5EF4-FFF2-40B4-BE49-F238E27FC236}">
                    <a16:creationId xmlns:a16="http://schemas.microsoft.com/office/drawing/2014/main" id="{7778EFB4-4F28-774E-AD85-1A356AC6BC66}"/>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28381232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022_IMAGE CIRCLES + TEXT BLOCKS - 3 ">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5638800" y="1463682"/>
            <a:ext cx="1219200" cy="1219200"/>
          </a:xfrm>
          <a:prstGeom prst="ellipse">
            <a:avLst/>
          </a:prstGeom>
          <a:solidFill>
            <a:schemeClr val="bg1"/>
          </a:solidFill>
          <a:ln w="38100">
            <a:solidFill>
              <a:schemeClr val="bg1"/>
            </a:solidFill>
          </a:ln>
          <a:effectLst/>
        </p:spPr>
        <p:txBody>
          <a:bodyPr/>
          <a:lstStyle>
            <a:lvl1pPr>
              <a:defRPr sz="1333"/>
            </a:lvl1pPr>
          </a:lstStyle>
          <a:p>
            <a:endParaRPr lang="uk-UA"/>
          </a:p>
        </p:txBody>
      </p:sp>
      <p:sp>
        <p:nvSpPr>
          <p:cNvPr id="3" name="Picture Placeholder 2"/>
          <p:cNvSpPr>
            <a:spLocks noGrp="1"/>
          </p:cNvSpPr>
          <p:nvPr>
            <p:ph type="pic" sz="quarter" idx="12"/>
          </p:nvPr>
        </p:nvSpPr>
        <p:spPr>
          <a:xfrm>
            <a:off x="5638800" y="3124641"/>
            <a:ext cx="1219200" cy="1219200"/>
          </a:xfrm>
          <a:prstGeom prst="ellipse">
            <a:avLst/>
          </a:prstGeom>
          <a:solidFill>
            <a:schemeClr val="bg1"/>
          </a:solidFill>
          <a:ln w="38100">
            <a:solidFill>
              <a:schemeClr val="bg1"/>
            </a:solidFill>
          </a:ln>
          <a:effectLst/>
        </p:spPr>
        <p:txBody>
          <a:bodyPr/>
          <a:lstStyle>
            <a:lvl1pPr>
              <a:defRPr sz="1333"/>
            </a:lvl1pPr>
          </a:lstStyle>
          <a:p>
            <a:endParaRPr lang="uk-UA"/>
          </a:p>
        </p:txBody>
      </p:sp>
      <p:sp>
        <p:nvSpPr>
          <p:cNvPr id="4" name="Picture Placeholder 2"/>
          <p:cNvSpPr>
            <a:spLocks noGrp="1"/>
          </p:cNvSpPr>
          <p:nvPr>
            <p:ph type="pic" sz="quarter" idx="13"/>
          </p:nvPr>
        </p:nvSpPr>
        <p:spPr>
          <a:xfrm>
            <a:off x="5638800" y="4788260"/>
            <a:ext cx="1219200" cy="1219200"/>
          </a:xfrm>
          <a:prstGeom prst="ellipse">
            <a:avLst/>
          </a:prstGeom>
          <a:solidFill>
            <a:schemeClr val="bg1"/>
          </a:solidFill>
          <a:ln w="38100">
            <a:solidFill>
              <a:schemeClr val="bg1"/>
            </a:solidFill>
          </a:ln>
          <a:effectLst/>
        </p:spPr>
        <p:txBody>
          <a:bodyPr/>
          <a:lstStyle>
            <a:lvl1pPr>
              <a:defRPr sz="1333"/>
            </a:lvl1pPr>
          </a:lstStyle>
          <a:p>
            <a:endParaRPr lang="uk-UA"/>
          </a:p>
        </p:txBody>
      </p:sp>
      <p:sp>
        <p:nvSpPr>
          <p:cNvPr id="6" name="Title 5">
            <a:extLst>
              <a:ext uri="{FF2B5EF4-FFF2-40B4-BE49-F238E27FC236}">
                <a16:creationId xmlns:a16="http://schemas.microsoft.com/office/drawing/2014/main" id="{913CB4A5-4179-1D4C-B72B-9CCC46090C55}"/>
              </a:ext>
            </a:extLst>
          </p:cNvPr>
          <p:cNvSpPr>
            <a:spLocks noGrp="1"/>
          </p:cNvSpPr>
          <p:nvPr>
            <p:ph type="title"/>
          </p:nvPr>
        </p:nvSpPr>
        <p:spPr/>
        <p:txBody>
          <a:bodyPr/>
          <a:lstStyle/>
          <a:p>
            <a:r>
              <a:rPr lang="en-US"/>
              <a:t>Click to edit Master title style</a:t>
            </a:r>
          </a:p>
        </p:txBody>
      </p:sp>
      <p:sp>
        <p:nvSpPr>
          <p:cNvPr id="8" name="Slide Number Placeholder 7">
            <a:extLst>
              <a:ext uri="{FF2B5EF4-FFF2-40B4-BE49-F238E27FC236}">
                <a16:creationId xmlns:a16="http://schemas.microsoft.com/office/drawing/2014/main" id="{DFDEB9AC-3EA7-F543-A1E1-9C46B1D48BF0}"/>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3">
            <a:extLst>
              <a:ext uri="{FF2B5EF4-FFF2-40B4-BE49-F238E27FC236}">
                <a16:creationId xmlns:a16="http://schemas.microsoft.com/office/drawing/2014/main" id="{817F0B3F-D03E-5547-9D43-6CC633C0773A}"/>
              </a:ext>
            </a:extLst>
          </p:cNvPr>
          <p:cNvSpPr>
            <a:spLocks noGrp="1"/>
          </p:cNvSpPr>
          <p:nvPr>
            <p:ph type="body" sz="quarter" idx="16"/>
          </p:nvPr>
        </p:nvSpPr>
        <p:spPr>
          <a:xfrm>
            <a:off x="7128197" y="3119921"/>
            <a:ext cx="4694994" cy="1219200"/>
          </a:xfrm>
          <a:prstGeom prst="rect">
            <a:avLst/>
          </a:prstGeom>
        </p:spPr>
        <p:txBody>
          <a:bodyPr anchor="ctr"/>
          <a:lstStyle>
            <a:lvl1pPr marL="0" indent="0" algn="l">
              <a:lnSpc>
                <a:spcPct val="150000"/>
              </a:lnSpc>
              <a:buNone/>
              <a:defRPr sz="1900">
                <a:solidFill>
                  <a:schemeClr val="tx1"/>
                </a:solidFill>
              </a:defRPr>
            </a:lvl1pPr>
          </a:lstStyle>
          <a:p>
            <a:pPr lvl="0"/>
            <a:endParaRPr lang="en-US"/>
          </a:p>
        </p:txBody>
      </p:sp>
      <p:sp>
        <p:nvSpPr>
          <p:cNvPr id="10" name="Text Placeholder 3">
            <a:extLst>
              <a:ext uri="{FF2B5EF4-FFF2-40B4-BE49-F238E27FC236}">
                <a16:creationId xmlns:a16="http://schemas.microsoft.com/office/drawing/2014/main" id="{988A789E-6A21-A741-A73C-1A027B5E45FF}"/>
              </a:ext>
            </a:extLst>
          </p:cNvPr>
          <p:cNvSpPr>
            <a:spLocks noGrp="1"/>
          </p:cNvSpPr>
          <p:nvPr>
            <p:ph type="body" sz="quarter" idx="17"/>
          </p:nvPr>
        </p:nvSpPr>
        <p:spPr>
          <a:xfrm>
            <a:off x="7128197" y="1463040"/>
            <a:ext cx="4694994" cy="1216152"/>
          </a:xfrm>
          <a:prstGeom prst="rect">
            <a:avLst/>
          </a:prstGeom>
        </p:spPr>
        <p:txBody>
          <a:bodyPr anchor="ctr"/>
          <a:lstStyle>
            <a:lvl1pPr marL="0" indent="0" algn="l">
              <a:lnSpc>
                <a:spcPct val="150000"/>
              </a:lnSpc>
              <a:buNone/>
              <a:defRPr sz="1900">
                <a:solidFill>
                  <a:schemeClr val="tx1"/>
                </a:solidFill>
              </a:defRPr>
            </a:lvl1pPr>
          </a:lstStyle>
          <a:p>
            <a:pPr lvl="0"/>
            <a:endParaRPr lang="en-US"/>
          </a:p>
        </p:txBody>
      </p:sp>
      <p:sp>
        <p:nvSpPr>
          <p:cNvPr id="11" name="Text Placeholder 3">
            <a:extLst>
              <a:ext uri="{FF2B5EF4-FFF2-40B4-BE49-F238E27FC236}">
                <a16:creationId xmlns:a16="http://schemas.microsoft.com/office/drawing/2014/main" id="{6396CA7F-67EC-4044-A142-E5C4663040AC}"/>
              </a:ext>
            </a:extLst>
          </p:cNvPr>
          <p:cNvSpPr>
            <a:spLocks noGrp="1"/>
          </p:cNvSpPr>
          <p:nvPr>
            <p:ph type="body" sz="quarter" idx="18"/>
          </p:nvPr>
        </p:nvSpPr>
        <p:spPr>
          <a:xfrm>
            <a:off x="7128198" y="4788260"/>
            <a:ext cx="4694993" cy="1219200"/>
          </a:xfrm>
          <a:prstGeom prst="rect">
            <a:avLst/>
          </a:prstGeom>
        </p:spPr>
        <p:txBody>
          <a:bodyPr anchor="ctr"/>
          <a:lstStyle>
            <a:lvl1pPr marL="0" indent="0" algn="l">
              <a:lnSpc>
                <a:spcPct val="150000"/>
              </a:lnSpc>
              <a:buNone/>
              <a:defRPr sz="1900">
                <a:solidFill>
                  <a:schemeClr val="tx1"/>
                </a:solidFill>
              </a:defRPr>
            </a:lvl1pPr>
          </a:lstStyle>
          <a:p>
            <a:pPr lvl="0"/>
            <a:endParaRPr lang="en-US"/>
          </a:p>
        </p:txBody>
      </p:sp>
      <p:sp>
        <p:nvSpPr>
          <p:cNvPr id="12" name="Text Placeholder 3">
            <a:extLst>
              <a:ext uri="{FF2B5EF4-FFF2-40B4-BE49-F238E27FC236}">
                <a16:creationId xmlns:a16="http://schemas.microsoft.com/office/drawing/2014/main" id="{92F96F51-D3AE-6149-A969-9630B1832CDE}"/>
              </a:ext>
            </a:extLst>
          </p:cNvPr>
          <p:cNvSpPr>
            <a:spLocks noGrp="1"/>
          </p:cNvSpPr>
          <p:nvPr>
            <p:ph type="body" sz="quarter" idx="19"/>
          </p:nvPr>
        </p:nvSpPr>
        <p:spPr>
          <a:xfrm>
            <a:off x="685800" y="1463040"/>
            <a:ext cx="4682801" cy="1216152"/>
          </a:xfrm>
          <a:prstGeom prst="rect">
            <a:avLst/>
          </a:prstGeom>
        </p:spPr>
        <p:txBody>
          <a:bodyPr anchor="ctr"/>
          <a:lstStyle>
            <a:lvl1pPr marL="0" indent="0" algn="r">
              <a:lnSpc>
                <a:spcPct val="150000"/>
              </a:lnSpc>
              <a:buNone/>
              <a:defRPr sz="1900">
                <a:solidFill>
                  <a:schemeClr val="tx1"/>
                </a:solidFill>
              </a:defRPr>
            </a:lvl1pPr>
          </a:lstStyle>
          <a:p>
            <a:pPr lvl="0"/>
            <a:endParaRPr lang="en-US"/>
          </a:p>
        </p:txBody>
      </p:sp>
      <p:sp>
        <p:nvSpPr>
          <p:cNvPr id="13" name="Text Placeholder 3">
            <a:extLst>
              <a:ext uri="{FF2B5EF4-FFF2-40B4-BE49-F238E27FC236}">
                <a16:creationId xmlns:a16="http://schemas.microsoft.com/office/drawing/2014/main" id="{27A4432F-40C2-2642-86A3-45D48B507CC8}"/>
              </a:ext>
            </a:extLst>
          </p:cNvPr>
          <p:cNvSpPr>
            <a:spLocks noGrp="1"/>
          </p:cNvSpPr>
          <p:nvPr>
            <p:ph type="body" sz="quarter" idx="20"/>
          </p:nvPr>
        </p:nvSpPr>
        <p:spPr>
          <a:xfrm>
            <a:off x="688258" y="3119921"/>
            <a:ext cx="4682801" cy="1219200"/>
          </a:xfrm>
          <a:prstGeom prst="rect">
            <a:avLst/>
          </a:prstGeom>
        </p:spPr>
        <p:txBody>
          <a:bodyPr anchor="ctr"/>
          <a:lstStyle>
            <a:lvl1pPr marL="0" indent="0" algn="r">
              <a:lnSpc>
                <a:spcPct val="150000"/>
              </a:lnSpc>
              <a:buNone/>
              <a:defRPr sz="1900">
                <a:solidFill>
                  <a:schemeClr val="tx1"/>
                </a:solidFill>
              </a:defRPr>
            </a:lvl1pPr>
          </a:lstStyle>
          <a:p>
            <a:pPr lvl="0"/>
            <a:endParaRPr lang="en-US"/>
          </a:p>
        </p:txBody>
      </p:sp>
      <p:sp>
        <p:nvSpPr>
          <p:cNvPr id="14" name="Text Placeholder 3">
            <a:extLst>
              <a:ext uri="{FF2B5EF4-FFF2-40B4-BE49-F238E27FC236}">
                <a16:creationId xmlns:a16="http://schemas.microsoft.com/office/drawing/2014/main" id="{E9664E16-9452-3D4A-9E0B-44A0E3BC4522}"/>
              </a:ext>
            </a:extLst>
          </p:cNvPr>
          <p:cNvSpPr>
            <a:spLocks noGrp="1"/>
          </p:cNvSpPr>
          <p:nvPr>
            <p:ph type="body" sz="quarter" idx="21"/>
          </p:nvPr>
        </p:nvSpPr>
        <p:spPr>
          <a:xfrm>
            <a:off x="685801" y="4788260"/>
            <a:ext cx="4682800" cy="1219200"/>
          </a:xfrm>
          <a:prstGeom prst="rect">
            <a:avLst/>
          </a:prstGeom>
        </p:spPr>
        <p:txBody>
          <a:bodyPr anchor="ctr"/>
          <a:lstStyle>
            <a:lvl1pPr marL="0" indent="0" algn="r">
              <a:lnSpc>
                <a:spcPct val="150000"/>
              </a:lnSpc>
              <a:buNone/>
              <a:defRPr sz="1900">
                <a:solidFill>
                  <a:schemeClr val="tx1"/>
                </a:solidFill>
              </a:defRPr>
            </a:lvl1pPr>
          </a:lstStyle>
          <a:p>
            <a:pPr lvl="0"/>
            <a:endParaRPr lang="en-US"/>
          </a:p>
        </p:txBody>
      </p:sp>
      <p:sp>
        <p:nvSpPr>
          <p:cNvPr id="2" name="Footer Placeholder 1">
            <a:extLst>
              <a:ext uri="{FF2B5EF4-FFF2-40B4-BE49-F238E27FC236}">
                <a16:creationId xmlns:a16="http://schemas.microsoft.com/office/drawing/2014/main" id="{F644AE28-2AA3-8A4C-A27C-2F71D1E629E4}"/>
              </a:ext>
            </a:extLst>
          </p:cNvPr>
          <p:cNvSpPr>
            <a:spLocks noGrp="1"/>
          </p:cNvSpPr>
          <p:nvPr>
            <p:ph type="ftr" sz="quarter" idx="22"/>
          </p:nvPr>
        </p:nvSpPr>
        <p:spPr/>
        <p:txBody>
          <a:bodyPr/>
          <a:lstStyle/>
          <a:p>
            <a:r>
              <a:rPr lang="en-US"/>
              <a:t>Footer</a:t>
            </a:r>
          </a:p>
        </p:txBody>
      </p:sp>
      <p:grpSp>
        <p:nvGrpSpPr>
          <p:cNvPr id="15" name="Group 14">
            <a:extLst>
              <a:ext uri="{FF2B5EF4-FFF2-40B4-BE49-F238E27FC236}">
                <a16:creationId xmlns:a16="http://schemas.microsoft.com/office/drawing/2014/main" id="{83C5F902-92C3-DB4B-AA65-6BB330D3EA45}"/>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35D8E688-BEF7-3348-A578-374A7A531EB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7" name="Group 16">
              <a:extLst>
                <a:ext uri="{FF2B5EF4-FFF2-40B4-BE49-F238E27FC236}">
                  <a16:creationId xmlns:a16="http://schemas.microsoft.com/office/drawing/2014/main" id="{45459A14-A40E-C747-9BE2-98D762A75962}"/>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47EA270-4E59-E342-A309-AEA08943D9D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Graphic 18">
                <a:extLst>
                  <a:ext uri="{FF2B5EF4-FFF2-40B4-BE49-F238E27FC236}">
                    <a16:creationId xmlns:a16="http://schemas.microsoft.com/office/drawing/2014/main" id="{544F70A9-968F-BF48-9ADC-D46653D758AE}"/>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11145842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022_IMAGE CIRCLES - 2">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6705600" y="1652016"/>
            <a:ext cx="3657600" cy="3657600"/>
          </a:xfrm>
          <a:prstGeom prst="ellipse">
            <a:avLst/>
          </a:prstGeom>
          <a:solidFill>
            <a:schemeClr val="bg1"/>
          </a:solidFill>
          <a:effectLst/>
        </p:spPr>
        <p:txBody>
          <a:bodyPr/>
          <a:lstStyle>
            <a:lvl1pPr>
              <a:defRPr sz="1333"/>
            </a:lvl1pPr>
          </a:lstStyle>
          <a:p>
            <a:endParaRPr lang="uk-UA"/>
          </a:p>
        </p:txBody>
      </p:sp>
      <p:sp>
        <p:nvSpPr>
          <p:cNvPr id="18" name="Picture Placeholder 5"/>
          <p:cNvSpPr>
            <a:spLocks noGrp="1"/>
          </p:cNvSpPr>
          <p:nvPr>
            <p:ph type="pic" sz="quarter" idx="12"/>
          </p:nvPr>
        </p:nvSpPr>
        <p:spPr>
          <a:xfrm>
            <a:off x="1828800" y="1652016"/>
            <a:ext cx="3657600" cy="3657600"/>
          </a:xfrm>
          <a:prstGeom prst="ellipse">
            <a:avLst/>
          </a:prstGeom>
          <a:solidFill>
            <a:schemeClr val="bg1"/>
          </a:solidFill>
          <a:effectLst/>
        </p:spPr>
        <p:txBody>
          <a:bodyPr/>
          <a:lstStyle>
            <a:lvl1pPr>
              <a:defRPr sz="1333"/>
            </a:lvl1pPr>
          </a:lstStyle>
          <a:p>
            <a:endParaRPr lang="uk-UA"/>
          </a:p>
        </p:txBody>
      </p:sp>
      <p:sp>
        <p:nvSpPr>
          <p:cNvPr id="4" name="Title 3">
            <a:extLst>
              <a:ext uri="{FF2B5EF4-FFF2-40B4-BE49-F238E27FC236}">
                <a16:creationId xmlns:a16="http://schemas.microsoft.com/office/drawing/2014/main" id="{BBFED9F1-9987-2A44-A96F-67EECAA1B4DA}"/>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21C3D29E-751E-8845-965E-AB5C5F427634}"/>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C348C76C-BCF5-C04A-B3E5-42AB6109ED79}"/>
              </a:ext>
            </a:extLst>
          </p:cNvPr>
          <p:cNvSpPr>
            <a:spLocks noGrp="1"/>
          </p:cNvSpPr>
          <p:nvPr>
            <p:ph type="ftr" sz="quarter" idx="15"/>
          </p:nvPr>
        </p:nvSpPr>
        <p:spPr/>
        <p:txBody>
          <a:bodyPr/>
          <a:lstStyle/>
          <a:p>
            <a:r>
              <a:rPr lang="en-US"/>
              <a:t>Footer</a:t>
            </a:r>
          </a:p>
        </p:txBody>
      </p:sp>
      <p:grpSp>
        <p:nvGrpSpPr>
          <p:cNvPr id="7" name="Group 6">
            <a:extLst>
              <a:ext uri="{FF2B5EF4-FFF2-40B4-BE49-F238E27FC236}">
                <a16:creationId xmlns:a16="http://schemas.microsoft.com/office/drawing/2014/main" id="{374CD7CE-28B7-6F44-A688-0B0420F81CD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2B16D9D-1A96-2F4B-8DD0-F57C2C03F54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7A58D545-E208-B642-B139-02BE1F345654}"/>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793A44A1-E3C0-CA4B-BFB5-68C395320BB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C72A8E64-BDAE-0249-A55F-9AEB06582405}"/>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77095986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022_IMAGE CIRCLES + TEXT BLOCKS - 3 (V2)">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700171" y="1463040"/>
            <a:ext cx="3048000" cy="3048000"/>
          </a:xfrm>
          <a:prstGeom prst="ellipse">
            <a:avLst/>
          </a:prstGeom>
          <a:solidFill>
            <a:schemeClr val="bg1"/>
          </a:solidFill>
          <a:effectLst/>
        </p:spPr>
        <p:txBody>
          <a:bodyPr/>
          <a:lstStyle>
            <a:lvl1pPr>
              <a:defRPr sz="1333"/>
            </a:lvl1pPr>
          </a:lstStyle>
          <a:p>
            <a:endParaRPr lang="uk-UA"/>
          </a:p>
        </p:txBody>
      </p:sp>
      <p:sp>
        <p:nvSpPr>
          <p:cNvPr id="19" name="Picture Placeholder 5"/>
          <p:cNvSpPr>
            <a:spLocks noGrp="1"/>
          </p:cNvSpPr>
          <p:nvPr>
            <p:ph type="pic" sz="quarter" idx="12"/>
          </p:nvPr>
        </p:nvSpPr>
        <p:spPr>
          <a:xfrm>
            <a:off x="4730496" y="1463040"/>
            <a:ext cx="3048000" cy="3048000"/>
          </a:xfrm>
          <a:prstGeom prst="ellipse">
            <a:avLst/>
          </a:prstGeom>
          <a:solidFill>
            <a:schemeClr val="bg1"/>
          </a:solidFill>
          <a:effectLst/>
        </p:spPr>
        <p:txBody>
          <a:bodyPr/>
          <a:lstStyle>
            <a:lvl1pPr>
              <a:defRPr sz="1333"/>
            </a:lvl1pPr>
          </a:lstStyle>
          <a:p>
            <a:endParaRPr lang="uk-UA"/>
          </a:p>
        </p:txBody>
      </p:sp>
      <p:sp>
        <p:nvSpPr>
          <p:cNvPr id="20" name="Picture Placeholder 5"/>
          <p:cNvSpPr>
            <a:spLocks noGrp="1"/>
          </p:cNvSpPr>
          <p:nvPr>
            <p:ph type="pic" sz="quarter" idx="13"/>
          </p:nvPr>
        </p:nvSpPr>
        <p:spPr>
          <a:xfrm>
            <a:off x="8789563" y="1463040"/>
            <a:ext cx="3048000" cy="3048000"/>
          </a:xfrm>
          <a:prstGeom prst="ellipse">
            <a:avLst/>
          </a:prstGeom>
          <a:solidFill>
            <a:schemeClr val="bg1"/>
          </a:solidFill>
          <a:effectLst/>
        </p:spPr>
        <p:txBody>
          <a:bodyPr/>
          <a:lstStyle>
            <a:lvl1pPr>
              <a:defRPr sz="1333"/>
            </a:lvl1pPr>
          </a:lstStyle>
          <a:p>
            <a:endParaRPr lang="uk-UA"/>
          </a:p>
        </p:txBody>
      </p:sp>
      <p:sp>
        <p:nvSpPr>
          <p:cNvPr id="4" name="Title 3">
            <a:extLst>
              <a:ext uri="{FF2B5EF4-FFF2-40B4-BE49-F238E27FC236}">
                <a16:creationId xmlns:a16="http://schemas.microsoft.com/office/drawing/2014/main" id="{E9981B27-F90B-E04C-A0D8-5455236E0E2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FB9570-C392-AE4D-9560-84C8F7CAD37A}"/>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Text Placeholder 27">
            <a:extLst>
              <a:ext uri="{FF2B5EF4-FFF2-40B4-BE49-F238E27FC236}">
                <a16:creationId xmlns:a16="http://schemas.microsoft.com/office/drawing/2014/main" id="{4AC7B90C-F2F7-224D-8F8B-96465EE6CFE1}"/>
              </a:ext>
            </a:extLst>
          </p:cNvPr>
          <p:cNvSpPr>
            <a:spLocks noGrp="1"/>
          </p:cNvSpPr>
          <p:nvPr>
            <p:ph type="body" sz="quarter" idx="16" hasCustomPrompt="1"/>
          </p:nvPr>
        </p:nvSpPr>
        <p:spPr>
          <a:xfrm>
            <a:off x="687404"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9" name="Text Placeholder 27">
            <a:extLst>
              <a:ext uri="{FF2B5EF4-FFF2-40B4-BE49-F238E27FC236}">
                <a16:creationId xmlns:a16="http://schemas.microsoft.com/office/drawing/2014/main" id="{ACB1FB31-F480-3642-8BED-42BAB9C029C7}"/>
              </a:ext>
            </a:extLst>
          </p:cNvPr>
          <p:cNvSpPr>
            <a:spLocks noGrp="1"/>
          </p:cNvSpPr>
          <p:nvPr>
            <p:ph type="body" sz="quarter" idx="17" hasCustomPrompt="1"/>
          </p:nvPr>
        </p:nvSpPr>
        <p:spPr>
          <a:xfrm>
            <a:off x="4731298"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10" name="Text Placeholder 27">
            <a:extLst>
              <a:ext uri="{FF2B5EF4-FFF2-40B4-BE49-F238E27FC236}">
                <a16:creationId xmlns:a16="http://schemas.microsoft.com/office/drawing/2014/main" id="{952394A2-7320-3C42-8CB8-E1041A73AE74}"/>
              </a:ext>
            </a:extLst>
          </p:cNvPr>
          <p:cNvSpPr>
            <a:spLocks noGrp="1"/>
          </p:cNvSpPr>
          <p:nvPr>
            <p:ph type="body" sz="quarter" idx="18" hasCustomPrompt="1"/>
          </p:nvPr>
        </p:nvSpPr>
        <p:spPr>
          <a:xfrm>
            <a:off x="8775192"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2" name="Footer Placeholder 1">
            <a:extLst>
              <a:ext uri="{FF2B5EF4-FFF2-40B4-BE49-F238E27FC236}">
                <a16:creationId xmlns:a16="http://schemas.microsoft.com/office/drawing/2014/main" id="{1EE8DD3C-1AC7-AB4D-8BDE-435AE2834D54}"/>
              </a:ext>
            </a:extLst>
          </p:cNvPr>
          <p:cNvSpPr>
            <a:spLocks noGrp="1"/>
          </p:cNvSpPr>
          <p:nvPr>
            <p:ph type="ftr" sz="quarter" idx="19"/>
          </p:nvPr>
        </p:nvSpPr>
        <p:spPr/>
        <p:txBody>
          <a:bodyPr/>
          <a:lstStyle/>
          <a:p>
            <a:r>
              <a:rPr lang="en-US"/>
              <a:t>Footer</a:t>
            </a:r>
          </a:p>
        </p:txBody>
      </p:sp>
      <p:grpSp>
        <p:nvGrpSpPr>
          <p:cNvPr id="11" name="Group 10">
            <a:extLst>
              <a:ext uri="{FF2B5EF4-FFF2-40B4-BE49-F238E27FC236}">
                <a16:creationId xmlns:a16="http://schemas.microsoft.com/office/drawing/2014/main" id="{5C9C9650-30B0-7046-8F98-32347E98572E}"/>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1849B7C2-EC39-8042-A286-C1B6D33094C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3" name="Group 12">
              <a:extLst>
                <a:ext uri="{FF2B5EF4-FFF2-40B4-BE49-F238E27FC236}">
                  <a16:creationId xmlns:a16="http://schemas.microsoft.com/office/drawing/2014/main" id="{B510D8B8-38E7-434E-9D6A-7AA3771B7CF5}"/>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3409E8EE-3EEF-374D-85D3-3390AEF229C8}"/>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5" name="Graphic 14">
                <a:extLst>
                  <a:ext uri="{FF2B5EF4-FFF2-40B4-BE49-F238E27FC236}">
                    <a16:creationId xmlns:a16="http://schemas.microsoft.com/office/drawing/2014/main" id="{D00BFBA3-65E1-E64A-979A-CE2BD1B22F25}"/>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164748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2022_TITLE - WHITE (V2)">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7AAC6B6F-422B-3948-B611-B85490C34CF1}"/>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594575" y="5701748"/>
            <a:ext cx="1895061" cy="821954"/>
          </a:xfrm>
          <a:prstGeom prst="rect">
            <a:avLst/>
          </a:prstGeom>
        </p:spPr>
      </p:pic>
      <p:sp>
        <p:nvSpPr>
          <p:cNvPr id="9" name="Title Placeholder 4">
            <a:extLst>
              <a:ext uri="{FF2B5EF4-FFF2-40B4-BE49-F238E27FC236}">
                <a16:creationId xmlns:a16="http://schemas.microsoft.com/office/drawing/2014/main" id="{425E3FF1-8A4E-E44B-AA34-C7F0AE1559C5}"/>
              </a:ext>
            </a:extLst>
          </p:cNvPr>
          <p:cNvSpPr>
            <a:spLocks noGrp="1"/>
          </p:cNvSpPr>
          <p:nvPr>
            <p:ph type="body" sz="quarter" idx="13"/>
          </p:nvPr>
        </p:nvSpPr>
        <p:spPr>
          <a:xfrm>
            <a:off x="914400" y="5003800"/>
            <a:ext cx="8026400" cy="1247408"/>
          </a:xfrm>
          <a:prstGeom prst="rect">
            <a:avLst/>
          </a:prstGeom>
        </p:spPr>
        <p:txBody>
          <a:bodyPr lIns="0" tIns="0" rIns="0" bIns="0" anchor="b"/>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a:solidFill>
                  <a:schemeClr val="bg2"/>
                </a:solidFill>
              </a:defRPr>
            </a:lvl3pPr>
          </a:lstStyle>
          <a:p>
            <a:pPr lvl="0"/>
            <a:r>
              <a:rPr lang="en-US"/>
              <a:t>Click to edit Master text styles</a:t>
            </a:r>
          </a:p>
          <a:p>
            <a:pPr lvl="1"/>
            <a:r>
              <a:rPr lang="en-US"/>
              <a:t>Second level</a:t>
            </a:r>
          </a:p>
        </p:txBody>
      </p:sp>
      <p:sp>
        <p:nvSpPr>
          <p:cNvPr id="8" name="Picture Placeholder 7"/>
          <p:cNvSpPr>
            <a:spLocks noGrp="1"/>
          </p:cNvSpPr>
          <p:nvPr>
            <p:ph type="pic" sz="quarter" idx="10"/>
          </p:nvPr>
        </p:nvSpPr>
        <p:spPr>
          <a:xfrm>
            <a:off x="0" y="0"/>
            <a:ext cx="12192000" cy="4605338"/>
          </a:xfrm>
          <a:custGeom>
            <a:avLst/>
            <a:gdLst>
              <a:gd name="connsiteX0" fmla="*/ 0 w 12192000"/>
              <a:gd name="connsiteY0" fmla="*/ 0 h 4605338"/>
              <a:gd name="connsiteX1" fmla="*/ 2977 w 12192000"/>
              <a:gd name="connsiteY1" fmla="*/ 0 h 4605338"/>
              <a:gd name="connsiteX2" fmla="*/ 23813 w 12192000"/>
              <a:gd name="connsiteY2" fmla="*/ 0 h 4605338"/>
              <a:gd name="connsiteX3" fmla="*/ 46509 w 12192000"/>
              <a:gd name="connsiteY3" fmla="*/ 0 h 4605338"/>
              <a:gd name="connsiteX4" fmla="*/ 80368 w 12192000"/>
              <a:gd name="connsiteY4" fmla="*/ 0 h 4605338"/>
              <a:gd name="connsiteX5" fmla="*/ 127620 w 12192000"/>
              <a:gd name="connsiteY5" fmla="*/ 0 h 4605338"/>
              <a:gd name="connsiteX6" fmla="*/ 190500 w 12192000"/>
              <a:gd name="connsiteY6" fmla="*/ 0 h 4605338"/>
              <a:gd name="connsiteX7" fmla="*/ 271240 w 12192000"/>
              <a:gd name="connsiteY7" fmla="*/ 0 h 4605338"/>
              <a:gd name="connsiteX8" fmla="*/ 372071 w 12192000"/>
              <a:gd name="connsiteY8" fmla="*/ 0 h 4605338"/>
              <a:gd name="connsiteX9" fmla="*/ 495226 w 12192000"/>
              <a:gd name="connsiteY9" fmla="*/ 0 h 4605338"/>
              <a:gd name="connsiteX10" fmla="*/ 642938 w 12192000"/>
              <a:gd name="connsiteY10" fmla="*/ 0 h 4605338"/>
              <a:gd name="connsiteX11" fmla="*/ 817439 w 12192000"/>
              <a:gd name="connsiteY11" fmla="*/ 0 h 4605338"/>
              <a:gd name="connsiteX12" fmla="*/ 1020961 w 12192000"/>
              <a:gd name="connsiteY12" fmla="*/ 0 h 4605338"/>
              <a:gd name="connsiteX13" fmla="*/ 1255738 w 12192000"/>
              <a:gd name="connsiteY13" fmla="*/ 0 h 4605338"/>
              <a:gd name="connsiteX14" fmla="*/ 1524000 w 12192000"/>
              <a:gd name="connsiteY14" fmla="*/ 0 h 4605338"/>
              <a:gd name="connsiteX15" fmla="*/ 1827982 w 12192000"/>
              <a:gd name="connsiteY15" fmla="*/ 0 h 4605338"/>
              <a:gd name="connsiteX16" fmla="*/ 2169915 w 12192000"/>
              <a:gd name="connsiteY16" fmla="*/ 0 h 4605338"/>
              <a:gd name="connsiteX17" fmla="*/ 2552031 w 12192000"/>
              <a:gd name="connsiteY17" fmla="*/ 0 h 4605338"/>
              <a:gd name="connsiteX18" fmla="*/ 2976563 w 12192000"/>
              <a:gd name="connsiteY18" fmla="*/ 0 h 4605338"/>
              <a:gd name="connsiteX19" fmla="*/ 3445743 w 12192000"/>
              <a:gd name="connsiteY19" fmla="*/ 0 h 4605338"/>
              <a:gd name="connsiteX20" fmla="*/ 3961805 w 12192000"/>
              <a:gd name="connsiteY20" fmla="*/ 0 h 4605338"/>
              <a:gd name="connsiteX21" fmla="*/ 4526980 w 12192000"/>
              <a:gd name="connsiteY21" fmla="*/ 0 h 4605338"/>
              <a:gd name="connsiteX22" fmla="*/ 4828682 w 12192000"/>
              <a:gd name="connsiteY22" fmla="*/ 0 h 4605338"/>
              <a:gd name="connsiteX23" fmla="*/ 5143500 w 12192000"/>
              <a:gd name="connsiteY23" fmla="*/ 0 h 4605338"/>
              <a:gd name="connsiteX24" fmla="*/ 5471713 w 12192000"/>
              <a:gd name="connsiteY24" fmla="*/ 0 h 4605338"/>
              <a:gd name="connsiteX25" fmla="*/ 5813599 w 12192000"/>
              <a:gd name="connsiteY25" fmla="*/ 0 h 4605338"/>
              <a:gd name="connsiteX26" fmla="*/ 6169438 w 12192000"/>
              <a:gd name="connsiteY26" fmla="*/ 0 h 4605338"/>
              <a:gd name="connsiteX27" fmla="*/ 6539508 w 12192000"/>
              <a:gd name="connsiteY27" fmla="*/ 0 h 4605338"/>
              <a:gd name="connsiteX28" fmla="*/ 6924089 w 12192000"/>
              <a:gd name="connsiteY28" fmla="*/ 0 h 4605338"/>
              <a:gd name="connsiteX29" fmla="*/ 7323460 w 12192000"/>
              <a:gd name="connsiteY29" fmla="*/ 0 h 4605338"/>
              <a:gd name="connsiteX30" fmla="*/ 7737900 w 12192000"/>
              <a:gd name="connsiteY30" fmla="*/ 0 h 4605338"/>
              <a:gd name="connsiteX31" fmla="*/ 8167688 w 12192000"/>
              <a:gd name="connsiteY31" fmla="*/ 0 h 4605338"/>
              <a:gd name="connsiteX32" fmla="*/ 8613102 w 12192000"/>
              <a:gd name="connsiteY32" fmla="*/ 0 h 4605338"/>
              <a:gd name="connsiteX33" fmla="*/ 9074423 w 12192000"/>
              <a:gd name="connsiteY33" fmla="*/ 0 h 4605338"/>
              <a:gd name="connsiteX34" fmla="*/ 9551929 w 12192000"/>
              <a:gd name="connsiteY34" fmla="*/ 0 h 4605338"/>
              <a:gd name="connsiteX35" fmla="*/ 10045898 w 12192000"/>
              <a:gd name="connsiteY35" fmla="*/ 0 h 4605338"/>
              <a:gd name="connsiteX36" fmla="*/ 10556611 w 12192000"/>
              <a:gd name="connsiteY36" fmla="*/ 0 h 4605338"/>
              <a:gd name="connsiteX37" fmla="*/ 11084347 w 12192000"/>
              <a:gd name="connsiteY37" fmla="*/ 0 h 4605338"/>
              <a:gd name="connsiteX38" fmla="*/ 11629383 w 12192000"/>
              <a:gd name="connsiteY38" fmla="*/ 0 h 4605338"/>
              <a:gd name="connsiteX39" fmla="*/ 12192000 w 12192000"/>
              <a:gd name="connsiteY39" fmla="*/ 0 h 4605338"/>
              <a:gd name="connsiteX40" fmla="*/ 12192000 w 12192000"/>
              <a:gd name="connsiteY40" fmla="*/ 1124 h 4605338"/>
              <a:gd name="connsiteX41" fmla="*/ 12192000 w 12192000"/>
              <a:gd name="connsiteY41" fmla="*/ 8995 h 4605338"/>
              <a:gd name="connsiteX42" fmla="*/ 12192000 w 12192000"/>
              <a:gd name="connsiteY42" fmla="*/ 30358 h 4605338"/>
              <a:gd name="connsiteX43" fmla="*/ 12192000 w 12192000"/>
              <a:gd name="connsiteY43" fmla="*/ 71959 h 4605338"/>
              <a:gd name="connsiteX44" fmla="*/ 12192000 w 12192000"/>
              <a:gd name="connsiteY44" fmla="*/ 102457 h 4605338"/>
              <a:gd name="connsiteX45" fmla="*/ 12192000 w 12192000"/>
              <a:gd name="connsiteY45" fmla="*/ 140544 h 4605338"/>
              <a:gd name="connsiteX46" fmla="*/ 12192000 w 12192000"/>
              <a:gd name="connsiteY46" fmla="*/ 187064 h 4605338"/>
              <a:gd name="connsiteX47" fmla="*/ 12192000 w 12192000"/>
              <a:gd name="connsiteY47" fmla="*/ 242860 h 4605338"/>
              <a:gd name="connsiteX48" fmla="*/ 12192000 w 12192000"/>
              <a:gd name="connsiteY48" fmla="*/ 308775 h 4605338"/>
              <a:gd name="connsiteX49" fmla="*/ 12192000 w 12192000"/>
              <a:gd name="connsiteY49" fmla="*/ 385652 h 4605338"/>
              <a:gd name="connsiteX50" fmla="*/ 12192000 w 12192000"/>
              <a:gd name="connsiteY50" fmla="*/ 474335 h 4605338"/>
              <a:gd name="connsiteX51" fmla="*/ 12192000 w 12192000"/>
              <a:gd name="connsiteY51" fmla="*/ 575667 h 4605338"/>
              <a:gd name="connsiteX52" fmla="*/ 12192000 w 12192000"/>
              <a:gd name="connsiteY52" fmla="*/ 690492 h 4605338"/>
              <a:gd name="connsiteX53" fmla="*/ 12192000 w 12192000"/>
              <a:gd name="connsiteY53" fmla="*/ 819651 h 4605338"/>
              <a:gd name="connsiteX54" fmla="*/ 12192000 w 12192000"/>
              <a:gd name="connsiteY54" fmla="*/ 963990 h 4605338"/>
              <a:gd name="connsiteX55" fmla="*/ 12192000 w 12192000"/>
              <a:gd name="connsiteY55" fmla="*/ 1124350 h 4605338"/>
              <a:gd name="connsiteX56" fmla="*/ 12192000 w 12192000"/>
              <a:gd name="connsiteY56" fmla="*/ 1301576 h 4605338"/>
              <a:gd name="connsiteX57" fmla="*/ 12192000 w 12192000"/>
              <a:gd name="connsiteY57" fmla="*/ 1496510 h 4605338"/>
              <a:gd name="connsiteX58" fmla="*/ 12192000 w 12192000"/>
              <a:gd name="connsiteY58" fmla="*/ 1709996 h 4605338"/>
              <a:gd name="connsiteX59" fmla="*/ 12192000 w 12192000"/>
              <a:gd name="connsiteY59" fmla="*/ 1942877 h 4605338"/>
              <a:gd name="connsiteX60" fmla="*/ 12192000 w 12192000"/>
              <a:gd name="connsiteY60" fmla="*/ 2195996 h 4605338"/>
              <a:gd name="connsiteX61" fmla="*/ 12192000 w 12192000"/>
              <a:gd name="connsiteY61" fmla="*/ 2470197 h 4605338"/>
              <a:gd name="connsiteX62" fmla="*/ 12192000 w 12192000"/>
              <a:gd name="connsiteY62" fmla="*/ 2766323 h 4605338"/>
              <a:gd name="connsiteX63" fmla="*/ 12192000 w 12192000"/>
              <a:gd name="connsiteY63" fmla="*/ 3085217 h 4605338"/>
              <a:gd name="connsiteX64" fmla="*/ 12192000 w 12192000"/>
              <a:gd name="connsiteY64" fmla="*/ 3427722 h 4605338"/>
              <a:gd name="connsiteX65" fmla="*/ 12192000 w 12192000"/>
              <a:gd name="connsiteY65" fmla="*/ 3794682 h 4605338"/>
              <a:gd name="connsiteX66" fmla="*/ 12192000 w 12192000"/>
              <a:gd name="connsiteY66" fmla="*/ 4186939 h 4605338"/>
              <a:gd name="connsiteX67" fmla="*/ 12192000 w 12192000"/>
              <a:gd name="connsiteY67" fmla="*/ 4605338 h 4605338"/>
              <a:gd name="connsiteX68" fmla="*/ 2857947 w 12192000"/>
              <a:gd name="connsiteY68" fmla="*/ 4605338 h 4605338"/>
              <a:gd name="connsiteX69" fmla="*/ 0 w 12192000"/>
              <a:gd name="connsiteY69" fmla="*/ 2083916 h 4605338"/>
              <a:gd name="connsiteX70" fmla="*/ 0 w 12192000"/>
              <a:gd name="connsiteY70" fmla="*/ 2079846 h 4605338"/>
              <a:gd name="connsiteX71" fmla="*/ 0 w 12192000"/>
              <a:gd name="connsiteY71" fmla="*/ 2070179 h 4605338"/>
              <a:gd name="connsiteX72" fmla="*/ 0 w 12192000"/>
              <a:gd name="connsiteY72" fmla="*/ 2051355 h 4605338"/>
              <a:gd name="connsiteX73" fmla="*/ 0 w 12192000"/>
              <a:gd name="connsiteY73" fmla="*/ 2020320 h 4605338"/>
              <a:gd name="connsiteX74" fmla="*/ 0 w 12192000"/>
              <a:gd name="connsiteY74" fmla="*/ 1974022 h 4605338"/>
              <a:gd name="connsiteX75" fmla="*/ 0 w 12192000"/>
              <a:gd name="connsiteY75" fmla="*/ 1909408 h 4605338"/>
              <a:gd name="connsiteX76" fmla="*/ 0 w 12192000"/>
              <a:gd name="connsiteY76" fmla="*/ 1823426 h 4605338"/>
              <a:gd name="connsiteX77" fmla="*/ 0 w 12192000"/>
              <a:gd name="connsiteY77" fmla="*/ 1713023 h 4605338"/>
              <a:gd name="connsiteX78" fmla="*/ 0 w 12192000"/>
              <a:gd name="connsiteY78" fmla="*/ 1647710 h 4605338"/>
              <a:gd name="connsiteX79" fmla="*/ 0 w 12192000"/>
              <a:gd name="connsiteY79" fmla="*/ 1575147 h 4605338"/>
              <a:gd name="connsiteX80" fmla="*/ 0 w 12192000"/>
              <a:gd name="connsiteY80" fmla="*/ 1494953 h 4605338"/>
              <a:gd name="connsiteX81" fmla="*/ 0 w 12192000"/>
              <a:gd name="connsiteY81" fmla="*/ 1406745 h 4605338"/>
              <a:gd name="connsiteX82" fmla="*/ 0 w 12192000"/>
              <a:gd name="connsiteY82" fmla="*/ 1310142 h 4605338"/>
              <a:gd name="connsiteX83" fmla="*/ 0 w 12192000"/>
              <a:gd name="connsiteY83" fmla="*/ 1204764 h 4605338"/>
              <a:gd name="connsiteX84" fmla="*/ 0 w 12192000"/>
              <a:gd name="connsiteY84" fmla="*/ 1090227 h 4605338"/>
              <a:gd name="connsiteX85" fmla="*/ 0 w 12192000"/>
              <a:gd name="connsiteY85" fmla="*/ 966151 h 4605338"/>
              <a:gd name="connsiteX86" fmla="*/ 0 w 12192000"/>
              <a:gd name="connsiteY86" fmla="*/ 832155 h 4605338"/>
              <a:gd name="connsiteX87" fmla="*/ 0 w 12192000"/>
              <a:gd name="connsiteY87" fmla="*/ 687855 h 4605338"/>
              <a:gd name="connsiteX88" fmla="*/ 0 w 12192000"/>
              <a:gd name="connsiteY88" fmla="*/ 532872 h 4605338"/>
              <a:gd name="connsiteX89" fmla="*/ 0 w 12192000"/>
              <a:gd name="connsiteY89" fmla="*/ 366822 h 4605338"/>
              <a:gd name="connsiteX90" fmla="*/ 0 w 12192000"/>
              <a:gd name="connsiteY90" fmla="*/ 189326 h 4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2192000" h="4605338">
                <a:moveTo>
                  <a:pt x="0" y="0"/>
                </a:moveTo>
                <a:lnTo>
                  <a:pt x="2977" y="0"/>
                </a:lnTo>
                <a:lnTo>
                  <a:pt x="23813" y="0"/>
                </a:lnTo>
                <a:lnTo>
                  <a:pt x="46509" y="0"/>
                </a:lnTo>
                <a:lnTo>
                  <a:pt x="80368" y="0"/>
                </a:lnTo>
                <a:lnTo>
                  <a:pt x="127620" y="0"/>
                </a:lnTo>
                <a:lnTo>
                  <a:pt x="190500" y="0"/>
                </a:lnTo>
                <a:lnTo>
                  <a:pt x="271240" y="0"/>
                </a:lnTo>
                <a:lnTo>
                  <a:pt x="372071" y="0"/>
                </a:lnTo>
                <a:lnTo>
                  <a:pt x="495226" y="0"/>
                </a:lnTo>
                <a:lnTo>
                  <a:pt x="642938" y="0"/>
                </a:lnTo>
                <a:lnTo>
                  <a:pt x="817439" y="0"/>
                </a:lnTo>
                <a:lnTo>
                  <a:pt x="1020961" y="0"/>
                </a:lnTo>
                <a:lnTo>
                  <a:pt x="1255738" y="0"/>
                </a:lnTo>
                <a:lnTo>
                  <a:pt x="1524000" y="0"/>
                </a:lnTo>
                <a:lnTo>
                  <a:pt x="1827982" y="0"/>
                </a:lnTo>
                <a:lnTo>
                  <a:pt x="2169915" y="0"/>
                </a:lnTo>
                <a:lnTo>
                  <a:pt x="2552031" y="0"/>
                </a:lnTo>
                <a:lnTo>
                  <a:pt x="2976563" y="0"/>
                </a:lnTo>
                <a:lnTo>
                  <a:pt x="3445743" y="0"/>
                </a:lnTo>
                <a:lnTo>
                  <a:pt x="3961805" y="0"/>
                </a:lnTo>
                <a:lnTo>
                  <a:pt x="4526980" y="0"/>
                </a:lnTo>
                <a:lnTo>
                  <a:pt x="4828682" y="0"/>
                </a:lnTo>
                <a:lnTo>
                  <a:pt x="5143500" y="0"/>
                </a:lnTo>
                <a:lnTo>
                  <a:pt x="5471713" y="0"/>
                </a:lnTo>
                <a:lnTo>
                  <a:pt x="5813599" y="0"/>
                </a:lnTo>
                <a:lnTo>
                  <a:pt x="6169438" y="0"/>
                </a:lnTo>
                <a:lnTo>
                  <a:pt x="6539508" y="0"/>
                </a:lnTo>
                <a:lnTo>
                  <a:pt x="6924089" y="0"/>
                </a:lnTo>
                <a:lnTo>
                  <a:pt x="7323460" y="0"/>
                </a:lnTo>
                <a:lnTo>
                  <a:pt x="7737900" y="0"/>
                </a:lnTo>
                <a:lnTo>
                  <a:pt x="8167688" y="0"/>
                </a:lnTo>
                <a:lnTo>
                  <a:pt x="8613102" y="0"/>
                </a:lnTo>
                <a:lnTo>
                  <a:pt x="9074423" y="0"/>
                </a:lnTo>
                <a:lnTo>
                  <a:pt x="9551929" y="0"/>
                </a:lnTo>
                <a:lnTo>
                  <a:pt x="10045898" y="0"/>
                </a:lnTo>
                <a:lnTo>
                  <a:pt x="10556611" y="0"/>
                </a:lnTo>
                <a:lnTo>
                  <a:pt x="11084347" y="0"/>
                </a:lnTo>
                <a:lnTo>
                  <a:pt x="11629383" y="0"/>
                </a:lnTo>
                <a:lnTo>
                  <a:pt x="12192000" y="0"/>
                </a:lnTo>
                <a:lnTo>
                  <a:pt x="12192000" y="1124"/>
                </a:lnTo>
                <a:lnTo>
                  <a:pt x="12192000" y="8995"/>
                </a:lnTo>
                <a:lnTo>
                  <a:pt x="12192000" y="30358"/>
                </a:lnTo>
                <a:lnTo>
                  <a:pt x="12192000" y="71959"/>
                </a:lnTo>
                <a:lnTo>
                  <a:pt x="12192000" y="102457"/>
                </a:lnTo>
                <a:lnTo>
                  <a:pt x="12192000" y="140544"/>
                </a:lnTo>
                <a:lnTo>
                  <a:pt x="12192000" y="187064"/>
                </a:lnTo>
                <a:lnTo>
                  <a:pt x="12192000" y="242860"/>
                </a:lnTo>
                <a:lnTo>
                  <a:pt x="12192000" y="308775"/>
                </a:lnTo>
                <a:lnTo>
                  <a:pt x="12192000" y="385652"/>
                </a:lnTo>
                <a:lnTo>
                  <a:pt x="12192000" y="474335"/>
                </a:lnTo>
                <a:lnTo>
                  <a:pt x="12192000" y="575667"/>
                </a:lnTo>
                <a:lnTo>
                  <a:pt x="12192000" y="690492"/>
                </a:lnTo>
                <a:lnTo>
                  <a:pt x="12192000" y="819651"/>
                </a:lnTo>
                <a:lnTo>
                  <a:pt x="12192000" y="963990"/>
                </a:lnTo>
                <a:lnTo>
                  <a:pt x="12192000" y="1124350"/>
                </a:lnTo>
                <a:lnTo>
                  <a:pt x="12192000" y="1301576"/>
                </a:lnTo>
                <a:lnTo>
                  <a:pt x="12192000" y="1496510"/>
                </a:lnTo>
                <a:lnTo>
                  <a:pt x="12192000" y="1709996"/>
                </a:lnTo>
                <a:lnTo>
                  <a:pt x="12192000" y="1942877"/>
                </a:lnTo>
                <a:lnTo>
                  <a:pt x="12192000" y="2195996"/>
                </a:lnTo>
                <a:lnTo>
                  <a:pt x="12192000" y="2470197"/>
                </a:lnTo>
                <a:lnTo>
                  <a:pt x="12192000" y="2766323"/>
                </a:lnTo>
                <a:lnTo>
                  <a:pt x="12192000" y="3085217"/>
                </a:lnTo>
                <a:lnTo>
                  <a:pt x="12192000" y="3427722"/>
                </a:lnTo>
                <a:lnTo>
                  <a:pt x="12192000" y="3794682"/>
                </a:lnTo>
                <a:lnTo>
                  <a:pt x="12192000" y="4186939"/>
                </a:lnTo>
                <a:lnTo>
                  <a:pt x="12192000" y="4605338"/>
                </a:lnTo>
                <a:cubicBezTo>
                  <a:pt x="12192000" y="4605338"/>
                  <a:pt x="12192000" y="4605338"/>
                  <a:pt x="2857947" y="4605338"/>
                </a:cubicBezTo>
                <a:cubicBezTo>
                  <a:pt x="1388962" y="4605338"/>
                  <a:pt x="188625" y="3454004"/>
                  <a:pt x="0" y="2083916"/>
                </a:cubicBezTo>
                <a:lnTo>
                  <a:pt x="0" y="2079846"/>
                </a:lnTo>
                <a:lnTo>
                  <a:pt x="0" y="2070179"/>
                </a:lnTo>
                <a:lnTo>
                  <a:pt x="0" y="2051355"/>
                </a:lnTo>
                <a:lnTo>
                  <a:pt x="0" y="2020320"/>
                </a:lnTo>
                <a:lnTo>
                  <a:pt x="0" y="1974022"/>
                </a:lnTo>
                <a:lnTo>
                  <a:pt x="0" y="1909408"/>
                </a:lnTo>
                <a:lnTo>
                  <a:pt x="0" y="1823426"/>
                </a:lnTo>
                <a:lnTo>
                  <a:pt x="0" y="1713023"/>
                </a:lnTo>
                <a:lnTo>
                  <a:pt x="0" y="1647710"/>
                </a:lnTo>
                <a:lnTo>
                  <a:pt x="0" y="1575147"/>
                </a:lnTo>
                <a:lnTo>
                  <a:pt x="0" y="1494953"/>
                </a:lnTo>
                <a:lnTo>
                  <a:pt x="0" y="1406745"/>
                </a:lnTo>
                <a:lnTo>
                  <a:pt x="0" y="1310142"/>
                </a:lnTo>
                <a:lnTo>
                  <a:pt x="0" y="1204764"/>
                </a:lnTo>
                <a:lnTo>
                  <a:pt x="0" y="1090227"/>
                </a:lnTo>
                <a:lnTo>
                  <a:pt x="0" y="966151"/>
                </a:lnTo>
                <a:lnTo>
                  <a:pt x="0" y="832155"/>
                </a:lnTo>
                <a:lnTo>
                  <a:pt x="0" y="687855"/>
                </a:lnTo>
                <a:lnTo>
                  <a:pt x="0" y="532872"/>
                </a:lnTo>
                <a:lnTo>
                  <a:pt x="0" y="366822"/>
                </a:lnTo>
                <a:lnTo>
                  <a:pt x="0" y="189326"/>
                </a:lnTo>
                <a:close/>
              </a:path>
            </a:pathLst>
          </a:custGeom>
          <a:solidFill>
            <a:schemeClr val="bg1"/>
          </a:solidFill>
        </p:spPr>
        <p:txBody>
          <a:bodyPr wrap="square">
            <a:noAutofit/>
          </a:bodyPr>
          <a:lstStyle/>
          <a:p>
            <a:r>
              <a:rPr lang="en-US"/>
              <a:t>Click icon to add picture</a:t>
            </a:r>
          </a:p>
        </p:txBody>
      </p:sp>
    </p:spTree>
    <p:extLst>
      <p:ext uri="{BB962C8B-B14F-4D97-AF65-F5344CB8AC3E}">
        <p14:creationId xmlns:p14="http://schemas.microsoft.com/office/powerpoint/2010/main" val="24336550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022_IMAGE CIRCLES - 8">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1524000" y="1600200"/>
            <a:ext cx="1828800" cy="1828800"/>
          </a:xfrm>
          <a:prstGeom prst="ellipse">
            <a:avLst/>
          </a:prstGeom>
          <a:solidFill>
            <a:schemeClr val="bg1"/>
          </a:solidFill>
          <a:effectLst/>
        </p:spPr>
        <p:txBody>
          <a:bodyPr/>
          <a:lstStyle>
            <a:lvl1pPr>
              <a:defRPr sz="1333"/>
            </a:lvl1pPr>
          </a:lstStyle>
          <a:p>
            <a:endParaRPr lang="uk-UA"/>
          </a:p>
        </p:txBody>
      </p:sp>
      <p:sp>
        <p:nvSpPr>
          <p:cNvPr id="21" name="Picture Placeholder 5"/>
          <p:cNvSpPr>
            <a:spLocks noGrp="1"/>
          </p:cNvSpPr>
          <p:nvPr>
            <p:ph type="pic" sz="quarter" idx="12"/>
          </p:nvPr>
        </p:nvSpPr>
        <p:spPr>
          <a:xfrm>
            <a:off x="3962400" y="1600200"/>
            <a:ext cx="1828800" cy="1828800"/>
          </a:xfrm>
          <a:prstGeom prst="ellipse">
            <a:avLst/>
          </a:prstGeom>
          <a:solidFill>
            <a:schemeClr val="bg1"/>
          </a:solidFill>
          <a:effectLst/>
        </p:spPr>
        <p:txBody>
          <a:bodyPr/>
          <a:lstStyle>
            <a:lvl1pPr>
              <a:defRPr sz="1333"/>
            </a:lvl1pPr>
          </a:lstStyle>
          <a:p>
            <a:endParaRPr lang="uk-UA"/>
          </a:p>
        </p:txBody>
      </p:sp>
      <p:sp>
        <p:nvSpPr>
          <p:cNvPr id="22" name="Picture Placeholder 5"/>
          <p:cNvSpPr>
            <a:spLocks noGrp="1"/>
          </p:cNvSpPr>
          <p:nvPr>
            <p:ph type="pic" sz="quarter" idx="13"/>
          </p:nvPr>
        </p:nvSpPr>
        <p:spPr>
          <a:xfrm>
            <a:off x="6400800" y="1600200"/>
            <a:ext cx="1828800" cy="1828800"/>
          </a:xfrm>
          <a:prstGeom prst="ellipse">
            <a:avLst/>
          </a:prstGeom>
          <a:solidFill>
            <a:schemeClr val="bg1"/>
          </a:solidFill>
          <a:effectLst/>
        </p:spPr>
        <p:txBody>
          <a:bodyPr/>
          <a:lstStyle>
            <a:lvl1pPr>
              <a:defRPr sz="1333"/>
            </a:lvl1pPr>
          </a:lstStyle>
          <a:p>
            <a:endParaRPr lang="uk-UA"/>
          </a:p>
        </p:txBody>
      </p:sp>
      <p:sp>
        <p:nvSpPr>
          <p:cNvPr id="23" name="Picture Placeholder 5"/>
          <p:cNvSpPr>
            <a:spLocks noGrp="1"/>
          </p:cNvSpPr>
          <p:nvPr>
            <p:ph type="pic" sz="quarter" idx="14"/>
          </p:nvPr>
        </p:nvSpPr>
        <p:spPr>
          <a:xfrm>
            <a:off x="8839200" y="1600200"/>
            <a:ext cx="1828800" cy="1828800"/>
          </a:xfrm>
          <a:prstGeom prst="ellipse">
            <a:avLst/>
          </a:prstGeom>
          <a:solidFill>
            <a:schemeClr val="bg1"/>
          </a:solidFill>
          <a:effectLst/>
        </p:spPr>
        <p:txBody>
          <a:bodyPr/>
          <a:lstStyle>
            <a:lvl1pPr>
              <a:defRPr sz="1333"/>
            </a:lvl1pPr>
          </a:lstStyle>
          <a:p>
            <a:endParaRPr lang="uk-UA"/>
          </a:p>
        </p:txBody>
      </p:sp>
      <p:sp>
        <p:nvSpPr>
          <p:cNvPr id="24" name="Picture Placeholder 5"/>
          <p:cNvSpPr>
            <a:spLocks noGrp="1"/>
          </p:cNvSpPr>
          <p:nvPr>
            <p:ph type="pic" sz="quarter" idx="15"/>
          </p:nvPr>
        </p:nvSpPr>
        <p:spPr>
          <a:xfrm>
            <a:off x="1524000" y="3733800"/>
            <a:ext cx="1828800" cy="1828800"/>
          </a:xfrm>
          <a:prstGeom prst="ellipse">
            <a:avLst/>
          </a:prstGeom>
          <a:solidFill>
            <a:schemeClr val="bg1"/>
          </a:solidFill>
          <a:effectLst/>
        </p:spPr>
        <p:txBody>
          <a:bodyPr/>
          <a:lstStyle>
            <a:lvl1pPr>
              <a:defRPr sz="1333"/>
            </a:lvl1pPr>
          </a:lstStyle>
          <a:p>
            <a:endParaRPr lang="uk-UA"/>
          </a:p>
        </p:txBody>
      </p:sp>
      <p:sp>
        <p:nvSpPr>
          <p:cNvPr id="25" name="Picture Placeholder 5"/>
          <p:cNvSpPr>
            <a:spLocks noGrp="1"/>
          </p:cNvSpPr>
          <p:nvPr>
            <p:ph type="pic" sz="quarter" idx="16"/>
          </p:nvPr>
        </p:nvSpPr>
        <p:spPr>
          <a:xfrm>
            <a:off x="3962400" y="3733800"/>
            <a:ext cx="1828800" cy="1828800"/>
          </a:xfrm>
          <a:prstGeom prst="ellipse">
            <a:avLst/>
          </a:prstGeom>
          <a:solidFill>
            <a:schemeClr val="bg1"/>
          </a:solidFill>
          <a:effectLst/>
        </p:spPr>
        <p:txBody>
          <a:bodyPr/>
          <a:lstStyle>
            <a:lvl1pPr>
              <a:defRPr sz="1333"/>
            </a:lvl1pPr>
          </a:lstStyle>
          <a:p>
            <a:endParaRPr lang="uk-UA"/>
          </a:p>
        </p:txBody>
      </p:sp>
      <p:sp>
        <p:nvSpPr>
          <p:cNvPr id="26" name="Picture Placeholder 5"/>
          <p:cNvSpPr>
            <a:spLocks noGrp="1"/>
          </p:cNvSpPr>
          <p:nvPr>
            <p:ph type="pic" sz="quarter" idx="17"/>
          </p:nvPr>
        </p:nvSpPr>
        <p:spPr>
          <a:xfrm>
            <a:off x="6400800" y="3733800"/>
            <a:ext cx="1828800" cy="1828800"/>
          </a:xfrm>
          <a:prstGeom prst="ellipse">
            <a:avLst/>
          </a:prstGeom>
          <a:solidFill>
            <a:schemeClr val="bg1"/>
          </a:solidFill>
          <a:effectLst/>
        </p:spPr>
        <p:txBody>
          <a:bodyPr/>
          <a:lstStyle>
            <a:lvl1pPr>
              <a:defRPr sz="1333"/>
            </a:lvl1pPr>
          </a:lstStyle>
          <a:p>
            <a:endParaRPr lang="uk-UA"/>
          </a:p>
        </p:txBody>
      </p:sp>
      <p:sp>
        <p:nvSpPr>
          <p:cNvPr id="27" name="Picture Placeholder 5"/>
          <p:cNvSpPr>
            <a:spLocks noGrp="1"/>
          </p:cNvSpPr>
          <p:nvPr>
            <p:ph type="pic" sz="quarter" idx="18"/>
          </p:nvPr>
        </p:nvSpPr>
        <p:spPr>
          <a:xfrm>
            <a:off x="8839200" y="3733800"/>
            <a:ext cx="1828800" cy="1828800"/>
          </a:xfrm>
          <a:prstGeom prst="ellipse">
            <a:avLst/>
          </a:prstGeom>
          <a:solidFill>
            <a:schemeClr val="bg1"/>
          </a:solidFill>
          <a:effectLst/>
        </p:spPr>
        <p:txBody>
          <a:bodyPr/>
          <a:lstStyle>
            <a:lvl1pPr>
              <a:defRPr sz="1333"/>
            </a:lvl1pPr>
          </a:lstStyle>
          <a:p>
            <a:endParaRPr lang="uk-UA"/>
          </a:p>
        </p:txBody>
      </p:sp>
      <p:sp>
        <p:nvSpPr>
          <p:cNvPr id="4" name="Title 3">
            <a:extLst>
              <a:ext uri="{FF2B5EF4-FFF2-40B4-BE49-F238E27FC236}">
                <a16:creationId xmlns:a16="http://schemas.microsoft.com/office/drawing/2014/main" id="{4D7686A5-F2BD-2045-A9BE-8FA57BB6F0C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9199D3F5-F2E2-664C-B84E-66A270B22E5E}"/>
              </a:ext>
            </a:extLst>
          </p:cNvPr>
          <p:cNvSpPr>
            <a:spLocks noGrp="1"/>
          </p:cNvSpPr>
          <p:nvPr>
            <p:ph type="sldNum" sz="quarter" idx="20"/>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E1B09B73-ECE3-6F42-B504-D2376B3D7D29}"/>
              </a:ext>
            </a:extLst>
          </p:cNvPr>
          <p:cNvSpPr>
            <a:spLocks noGrp="1"/>
          </p:cNvSpPr>
          <p:nvPr>
            <p:ph type="ftr" sz="quarter" idx="21"/>
          </p:nvPr>
        </p:nvSpPr>
        <p:spPr/>
        <p:txBody>
          <a:bodyPr/>
          <a:lstStyle/>
          <a:p>
            <a:r>
              <a:rPr lang="en-US"/>
              <a:t>Footer</a:t>
            </a:r>
          </a:p>
        </p:txBody>
      </p:sp>
      <p:grpSp>
        <p:nvGrpSpPr>
          <p:cNvPr id="13" name="Group 12">
            <a:extLst>
              <a:ext uri="{FF2B5EF4-FFF2-40B4-BE49-F238E27FC236}">
                <a16:creationId xmlns:a16="http://schemas.microsoft.com/office/drawing/2014/main" id="{B04DF2F0-2501-2E43-8C03-B003D1C4472C}"/>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F6F08E4B-361F-7F47-B2CD-8CAB33486FD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E50E37CE-F3A0-AA47-BB21-6F7B2F1F9B6B}"/>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4D897B44-EE8E-4140-ABF8-8AD191F4C9D6}"/>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Graphic 17">
                <a:extLst>
                  <a:ext uri="{FF2B5EF4-FFF2-40B4-BE49-F238E27FC236}">
                    <a16:creationId xmlns:a16="http://schemas.microsoft.com/office/drawing/2014/main" id="{F2E76C0B-0C10-884F-A62E-119932A562EE}"/>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62089969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022_IMAGE CIRCLES + TEXT BOX - 9">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679383" y="1905000"/>
            <a:ext cx="1219200" cy="1219200"/>
          </a:xfrm>
          <a:prstGeom prst="ellipse">
            <a:avLst/>
          </a:prstGeom>
          <a:solidFill>
            <a:schemeClr val="bg1"/>
          </a:solidFill>
        </p:spPr>
        <p:txBody>
          <a:bodyPr/>
          <a:lstStyle>
            <a:lvl1pPr>
              <a:defRPr sz="1333"/>
            </a:lvl1pPr>
          </a:lstStyle>
          <a:p>
            <a:endParaRPr lang="uk-UA"/>
          </a:p>
        </p:txBody>
      </p:sp>
      <p:sp>
        <p:nvSpPr>
          <p:cNvPr id="18" name="Picture Placeholder 5"/>
          <p:cNvSpPr>
            <a:spLocks noGrp="1"/>
          </p:cNvSpPr>
          <p:nvPr>
            <p:ph type="pic" sz="quarter" idx="12"/>
          </p:nvPr>
        </p:nvSpPr>
        <p:spPr>
          <a:xfrm>
            <a:off x="679383" y="3124200"/>
            <a:ext cx="1219200" cy="1219200"/>
          </a:xfrm>
          <a:prstGeom prst="ellipse">
            <a:avLst/>
          </a:prstGeom>
          <a:solidFill>
            <a:schemeClr val="bg1"/>
          </a:solidFill>
        </p:spPr>
        <p:txBody>
          <a:bodyPr/>
          <a:lstStyle>
            <a:lvl1pPr>
              <a:defRPr sz="1333"/>
            </a:lvl1pPr>
          </a:lstStyle>
          <a:p>
            <a:endParaRPr lang="uk-UA"/>
          </a:p>
        </p:txBody>
      </p:sp>
      <p:sp>
        <p:nvSpPr>
          <p:cNvPr id="19" name="Picture Placeholder 5"/>
          <p:cNvSpPr>
            <a:spLocks noGrp="1"/>
          </p:cNvSpPr>
          <p:nvPr>
            <p:ph type="pic" sz="quarter" idx="13"/>
          </p:nvPr>
        </p:nvSpPr>
        <p:spPr>
          <a:xfrm>
            <a:off x="679383" y="4343400"/>
            <a:ext cx="1219200" cy="1219200"/>
          </a:xfrm>
          <a:prstGeom prst="ellipse">
            <a:avLst/>
          </a:prstGeom>
          <a:solidFill>
            <a:schemeClr val="bg1"/>
          </a:solidFill>
        </p:spPr>
        <p:txBody>
          <a:bodyPr/>
          <a:lstStyle>
            <a:lvl1pPr>
              <a:defRPr sz="1333"/>
            </a:lvl1pPr>
          </a:lstStyle>
          <a:p>
            <a:endParaRPr lang="uk-UA"/>
          </a:p>
        </p:txBody>
      </p:sp>
      <p:sp>
        <p:nvSpPr>
          <p:cNvPr id="20" name="Picture Placeholder 5"/>
          <p:cNvSpPr>
            <a:spLocks noGrp="1"/>
          </p:cNvSpPr>
          <p:nvPr>
            <p:ph type="pic" sz="quarter" idx="14"/>
          </p:nvPr>
        </p:nvSpPr>
        <p:spPr>
          <a:xfrm>
            <a:off x="1898583" y="1905000"/>
            <a:ext cx="1219200" cy="1219200"/>
          </a:xfrm>
          <a:prstGeom prst="ellipse">
            <a:avLst/>
          </a:prstGeom>
          <a:solidFill>
            <a:schemeClr val="bg1"/>
          </a:solidFill>
        </p:spPr>
        <p:txBody>
          <a:bodyPr/>
          <a:lstStyle>
            <a:lvl1pPr>
              <a:defRPr sz="1333"/>
            </a:lvl1pPr>
          </a:lstStyle>
          <a:p>
            <a:endParaRPr lang="uk-UA"/>
          </a:p>
        </p:txBody>
      </p:sp>
      <p:sp>
        <p:nvSpPr>
          <p:cNvPr id="21" name="Picture Placeholder 5"/>
          <p:cNvSpPr>
            <a:spLocks noGrp="1"/>
          </p:cNvSpPr>
          <p:nvPr>
            <p:ph type="pic" sz="quarter" idx="16"/>
          </p:nvPr>
        </p:nvSpPr>
        <p:spPr>
          <a:xfrm>
            <a:off x="1898583" y="4343400"/>
            <a:ext cx="1219200" cy="1219200"/>
          </a:xfrm>
          <a:prstGeom prst="ellipse">
            <a:avLst/>
          </a:prstGeom>
          <a:solidFill>
            <a:schemeClr val="bg1"/>
          </a:solidFill>
        </p:spPr>
        <p:txBody>
          <a:bodyPr/>
          <a:lstStyle>
            <a:lvl1pPr>
              <a:defRPr sz="1333"/>
            </a:lvl1pPr>
          </a:lstStyle>
          <a:p>
            <a:endParaRPr lang="uk-UA"/>
          </a:p>
        </p:txBody>
      </p:sp>
      <p:sp>
        <p:nvSpPr>
          <p:cNvPr id="22" name="Picture Placeholder 5"/>
          <p:cNvSpPr>
            <a:spLocks noGrp="1"/>
          </p:cNvSpPr>
          <p:nvPr>
            <p:ph type="pic" sz="quarter" idx="17"/>
          </p:nvPr>
        </p:nvSpPr>
        <p:spPr>
          <a:xfrm>
            <a:off x="3117783" y="1905000"/>
            <a:ext cx="1219200" cy="1219200"/>
          </a:xfrm>
          <a:prstGeom prst="ellipse">
            <a:avLst/>
          </a:prstGeom>
          <a:solidFill>
            <a:schemeClr val="bg1"/>
          </a:solidFill>
        </p:spPr>
        <p:txBody>
          <a:bodyPr/>
          <a:lstStyle>
            <a:lvl1pPr>
              <a:defRPr sz="1333"/>
            </a:lvl1pPr>
          </a:lstStyle>
          <a:p>
            <a:endParaRPr lang="uk-UA"/>
          </a:p>
        </p:txBody>
      </p:sp>
      <p:sp>
        <p:nvSpPr>
          <p:cNvPr id="23" name="Picture Placeholder 5"/>
          <p:cNvSpPr>
            <a:spLocks noGrp="1"/>
          </p:cNvSpPr>
          <p:nvPr>
            <p:ph type="pic" sz="quarter" idx="18"/>
          </p:nvPr>
        </p:nvSpPr>
        <p:spPr>
          <a:xfrm>
            <a:off x="3117783" y="3124200"/>
            <a:ext cx="1219200" cy="1219200"/>
          </a:xfrm>
          <a:prstGeom prst="ellipse">
            <a:avLst/>
          </a:prstGeom>
          <a:solidFill>
            <a:schemeClr val="bg1"/>
          </a:solidFill>
        </p:spPr>
        <p:txBody>
          <a:bodyPr/>
          <a:lstStyle>
            <a:lvl1pPr>
              <a:defRPr sz="1333"/>
            </a:lvl1pPr>
          </a:lstStyle>
          <a:p>
            <a:endParaRPr lang="uk-UA"/>
          </a:p>
        </p:txBody>
      </p:sp>
      <p:sp>
        <p:nvSpPr>
          <p:cNvPr id="24" name="Picture Placeholder 5"/>
          <p:cNvSpPr>
            <a:spLocks noGrp="1"/>
          </p:cNvSpPr>
          <p:nvPr>
            <p:ph type="pic" sz="quarter" idx="19"/>
          </p:nvPr>
        </p:nvSpPr>
        <p:spPr>
          <a:xfrm>
            <a:off x="3117783" y="4343400"/>
            <a:ext cx="1219200" cy="1219200"/>
          </a:xfrm>
          <a:prstGeom prst="ellipse">
            <a:avLst/>
          </a:prstGeom>
          <a:solidFill>
            <a:schemeClr val="bg1"/>
          </a:solidFill>
        </p:spPr>
        <p:txBody>
          <a:bodyPr/>
          <a:lstStyle>
            <a:lvl1pPr>
              <a:defRPr sz="1333"/>
            </a:lvl1pPr>
          </a:lstStyle>
          <a:p>
            <a:endParaRPr lang="uk-UA"/>
          </a:p>
        </p:txBody>
      </p:sp>
      <p:sp>
        <p:nvSpPr>
          <p:cNvPr id="25" name="Picture Placeholder 5"/>
          <p:cNvSpPr>
            <a:spLocks noGrp="1"/>
          </p:cNvSpPr>
          <p:nvPr>
            <p:ph type="pic" sz="quarter" idx="20"/>
          </p:nvPr>
        </p:nvSpPr>
        <p:spPr>
          <a:xfrm>
            <a:off x="1898583" y="3124200"/>
            <a:ext cx="1219200" cy="1219200"/>
          </a:xfrm>
          <a:prstGeom prst="ellipse">
            <a:avLst/>
          </a:prstGeom>
          <a:solidFill>
            <a:schemeClr val="bg1"/>
          </a:solidFill>
        </p:spPr>
        <p:txBody>
          <a:bodyPr/>
          <a:lstStyle>
            <a:lvl1pPr>
              <a:defRPr sz="1333"/>
            </a:lvl1pPr>
          </a:lstStyle>
          <a:p>
            <a:endParaRPr lang="uk-UA"/>
          </a:p>
        </p:txBody>
      </p:sp>
      <p:sp>
        <p:nvSpPr>
          <p:cNvPr id="4" name="Title 3">
            <a:extLst>
              <a:ext uri="{FF2B5EF4-FFF2-40B4-BE49-F238E27FC236}">
                <a16:creationId xmlns:a16="http://schemas.microsoft.com/office/drawing/2014/main" id="{A3ECD5C0-F748-504B-BD42-4F746516E195}"/>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BC61B8E9-E13A-FA4E-9DFE-D5232F5FBAD2}"/>
              </a:ext>
            </a:extLst>
          </p:cNvPr>
          <p:cNvSpPr>
            <a:spLocks noGrp="1"/>
          </p:cNvSpPr>
          <p:nvPr>
            <p:ph type="sldNum" sz="quarter" idx="22"/>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4" name="Text Placeholder 9">
            <a:extLst>
              <a:ext uri="{FF2B5EF4-FFF2-40B4-BE49-F238E27FC236}">
                <a16:creationId xmlns:a16="http://schemas.microsoft.com/office/drawing/2014/main" id="{6816889D-9B60-DA4B-8730-CFCFF9236FBB}"/>
              </a:ext>
            </a:extLst>
          </p:cNvPr>
          <p:cNvSpPr>
            <a:spLocks noGrp="1"/>
          </p:cNvSpPr>
          <p:nvPr>
            <p:ph type="body" sz="quarter" idx="23"/>
          </p:nvPr>
        </p:nvSpPr>
        <p:spPr>
          <a:xfrm>
            <a:off x="4876800" y="1904999"/>
            <a:ext cx="6946392" cy="3657601"/>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46476259-D7EA-B94C-895C-00E29BA18394}"/>
              </a:ext>
            </a:extLst>
          </p:cNvPr>
          <p:cNvSpPr>
            <a:spLocks noGrp="1"/>
          </p:cNvSpPr>
          <p:nvPr>
            <p:ph type="ftr" sz="quarter" idx="24"/>
          </p:nvPr>
        </p:nvSpPr>
        <p:spPr/>
        <p:txBody>
          <a:bodyPr/>
          <a:lstStyle/>
          <a:p>
            <a:r>
              <a:rPr lang="en-US"/>
              <a:t>Footer</a:t>
            </a:r>
          </a:p>
        </p:txBody>
      </p:sp>
      <p:grpSp>
        <p:nvGrpSpPr>
          <p:cNvPr id="15" name="Group 14">
            <a:extLst>
              <a:ext uri="{FF2B5EF4-FFF2-40B4-BE49-F238E27FC236}">
                <a16:creationId xmlns:a16="http://schemas.microsoft.com/office/drawing/2014/main" id="{E2743E1B-6A8D-CF4D-888E-B9BDB17679E9}"/>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C6608392-C2C1-324C-8ACC-1D14366E1E21}"/>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6" name="Group 25">
              <a:extLst>
                <a:ext uri="{FF2B5EF4-FFF2-40B4-BE49-F238E27FC236}">
                  <a16:creationId xmlns:a16="http://schemas.microsoft.com/office/drawing/2014/main" id="{5A9B7F6F-13E0-E24D-B331-05E4E2B1A266}"/>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4642882E-E792-2343-8EAB-BC5DD3AC1BB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8" name="Graphic 27">
                <a:extLst>
                  <a:ext uri="{FF2B5EF4-FFF2-40B4-BE49-F238E27FC236}">
                    <a16:creationId xmlns:a16="http://schemas.microsoft.com/office/drawing/2014/main" id="{1C00B9ED-D569-7E48-B668-A19263C12F30}"/>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8370154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a:xfrm>
            <a:off x="685800" y="365760"/>
            <a:ext cx="11137392" cy="603504"/>
          </a:xfrm>
        </p:spPr>
        <p:txBody>
          <a:bodyPr/>
          <a:lstStyle/>
          <a:p>
            <a:r>
              <a:rPr lang="en-US"/>
              <a:t>Click to edit Master title style</a:t>
            </a:r>
          </a:p>
        </p:txBody>
      </p:sp>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0" name="Footer Placeholder 3">
            <a:extLst>
              <a:ext uri="{FF2B5EF4-FFF2-40B4-BE49-F238E27FC236}">
                <a16:creationId xmlns:a16="http://schemas.microsoft.com/office/drawing/2014/main" id="{8AE91003-612A-9E48-AAE8-EDBA8E7A6A05}"/>
              </a:ext>
            </a:extLst>
          </p:cNvPr>
          <p:cNvSpPr txBox="1">
            <a:spLocks/>
          </p:cNvSpPr>
          <p:nvPr userDrawn="1"/>
        </p:nvSpPr>
        <p:spPr>
          <a:xfrm>
            <a:off x="685800" y="6248400"/>
            <a:ext cx="9918192" cy="304800"/>
          </a:xfrm>
          <a:prstGeom prst="rect">
            <a:avLst/>
          </a:prstGeom>
        </p:spPr>
        <p:txBody>
          <a:bodyPr l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Confidential/For Agent Use Only</a:t>
            </a:r>
          </a:p>
        </p:txBody>
      </p:sp>
      <p:sp>
        <p:nvSpPr>
          <p:cNvPr id="11" name="Slide Number Placeholder 5">
            <a:extLst>
              <a:ext uri="{FF2B5EF4-FFF2-40B4-BE49-F238E27FC236}">
                <a16:creationId xmlns:a16="http://schemas.microsoft.com/office/drawing/2014/main" id="{7D63EE33-F620-5240-9C56-0194CFB7A101}"/>
              </a:ext>
            </a:extLst>
          </p:cNvPr>
          <p:cNvSpPr>
            <a:spLocks noGrp="1"/>
          </p:cNvSpPr>
          <p:nvPr>
            <p:ph type="sldNum" sz="quarter" idx="11"/>
          </p:nvPr>
        </p:nvSpPr>
        <p:spPr>
          <a:xfrm>
            <a:off x="10603992" y="6248400"/>
            <a:ext cx="1219200" cy="304800"/>
          </a:xfrm>
        </p:spPr>
        <p:txBody>
          <a:bodyPr/>
          <a:lstStyle/>
          <a:p>
            <a:r>
              <a:rPr lang="en-US">
                <a:solidFill>
                  <a:schemeClr val="accent1"/>
                </a:solidFill>
                <a:latin typeface="Calibri Regular"/>
              </a:rPr>
              <a:t>|</a:t>
            </a:r>
            <a:r>
              <a:rPr lang="en-US">
                <a:latin typeface="Calibri Regular"/>
              </a:rPr>
              <a:t> </a:t>
            </a:r>
            <a:fld id="{37D409AB-2201-4E18-8A34-C31753AD9B06}" type="slidenum">
              <a:rPr lang="en-US" smtClean="0">
                <a:solidFill>
                  <a:schemeClr val="tx1"/>
                </a:solidFill>
                <a:latin typeface="Calibri Regular"/>
              </a:rPr>
              <a:pPr/>
              <a:t>‹#›</a:t>
            </a:fld>
            <a:endParaRPr lang="en-US">
              <a:solidFill>
                <a:schemeClr val="tx1"/>
              </a:solidFill>
              <a:latin typeface="Calibri Regular"/>
            </a:endParaRPr>
          </a:p>
        </p:txBody>
      </p:sp>
    </p:spTree>
    <p:extLst>
      <p:ext uri="{BB962C8B-B14F-4D97-AF65-F5344CB8AC3E}">
        <p14:creationId xmlns:p14="http://schemas.microsoft.com/office/powerpoint/2010/main" val="120890851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2022_6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44" name="Picture 43">
            <a:extLst>
              <a:ext uri="{FF2B5EF4-FFF2-40B4-BE49-F238E27FC236}">
                <a16:creationId xmlns:a16="http://schemas.microsoft.com/office/drawing/2014/main" id="{2419E674-B794-6D40-9413-C9FA78672167}"/>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 y="945667"/>
            <a:ext cx="2518941" cy="5499100"/>
          </a:xfrm>
          <a:prstGeom prst="rect">
            <a:avLst/>
          </a:prstGeom>
        </p:spPr>
      </p:pic>
    </p:spTree>
    <p:extLst>
      <p:ext uri="{BB962C8B-B14F-4D97-AF65-F5344CB8AC3E}">
        <p14:creationId xmlns:p14="http://schemas.microsoft.com/office/powerpoint/2010/main" val="337121987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022_SECTION - WHIT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3DC9DF9D-019F-E74A-B51A-0D58A0C90A5F}"/>
              </a:ext>
            </a:extLst>
          </p:cNvPr>
          <p:cNvSpPr>
            <a:spLocks noGrp="1"/>
          </p:cNvSpPr>
          <p:nvPr>
            <p:ph type="body" sz="quarter" idx="12"/>
          </p:nvPr>
        </p:nvSpPr>
        <p:spPr>
          <a:xfrm>
            <a:off x="914399" y="914399"/>
            <a:ext cx="5500687" cy="5029199"/>
          </a:xfrm>
        </p:spPr>
        <p:txBody>
          <a:bodyPr anchor="ctr"/>
          <a:lstStyle>
            <a:lvl1pPr>
              <a:buClr>
                <a:schemeClr val="accent1"/>
              </a:buClr>
              <a:defRPr sz="5400">
                <a:solidFill>
                  <a:schemeClr val="accent2"/>
                </a:solidFill>
              </a:defRPr>
            </a:lvl1pPr>
            <a:lvl2pPr>
              <a:buClr>
                <a:schemeClr val="accent1"/>
              </a:buClr>
              <a:defRPr>
                <a:solidFill>
                  <a:schemeClr val="tx1"/>
                </a:solidFill>
              </a:defRPr>
            </a:lvl2pPr>
            <a:lvl3pPr>
              <a:buClr>
                <a:schemeClr val="accent1"/>
              </a:buClr>
              <a:defRPr sz="1900">
                <a:solidFill>
                  <a:schemeClr val="tx1"/>
                </a:solidFill>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90999342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022_SECTION - DARK GREEN">
    <p:bg>
      <p:bgPr>
        <a:solidFill>
          <a:srgbClr val="78BE20"/>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3" name="Text Placeholder 2">
            <a:extLst>
              <a:ext uri="{FF2B5EF4-FFF2-40B4-BE49-F238E27FC236}">
                <a16:creationId xmlns:a16="http://schemas.microsoft.com/office/drawing/2014/main" id="{A5E78237-B014-BD4A-A02F-3A0EB5D086D4}"/>
              </a:ext>
            </a:extLst>
          </p:cNvPr>
          <p:cNvSpPr>
            <a:spLocks noGrp="1"/>
          </p:cNvSpPr>
          <p:nvPr>
            <p:ph type="body" sz="quarter" idx="12"/>
          </p:nvPr>
        </p:nvSpPr>
        <p:spPr>
          <a:xfrm>
            <a:off x="914400" y="914400"/>
            <a:ext cx="5504688" cy="5029200"/>
          </a:xfrm>
        </p:spPr>
        <p:txBody>
          <a:bodyPr anchor="ctr"/>
          <a:lstStyle>
            <a:lvl1pPr>
              <a:defRPr>
                <a:solidFill>
                  <a:schemeClr val="tx2"/>
                </a:solidFill>
              </a:defRPr>
            </a:lvl1pPr>
            <a:lvl2pPr>
              <a:defRPr>
                <a:solidFill>
                  <a:schemeClr val="tx2"/>
                </a:solidFill>
              </a:defRPr>
            </a:lvl2pPr>
            <a:lvl3pPr>
              <a:defRPr>
                <a:solidFill>
                  <a:schemeClr val="tx2"/>
                </a:solidFill>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30021329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022_2_SECTION - DARK GREEN">
    <p:bg>
      <p:bgPr>
        <a:solidFill>
          <a:schemeClr val="tx2"/>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3" name="Text Placeholder 2">
            <a:extLst>
              <a:ext uri="{FF2B5EF4-FFF2-40B4-BE49-F238E27FC236}">
                <a16:creationId xmlns:a16="http://schemas.microsoft.com/office/drawing/2014/main" id="{A5E78237-B014-BD4A-A02F-3A0EB5D086D4}"/>
              </a:ext>
            </a:extLst>
          </p:cNvPr>
          <p:cNvSpPr>
            <a:spLocks noGrp="1"/>
          </p:cNvSpPr>
          <p:nvPr>
            <p:ph type="body" sz="quarter" idx="12"/>
          </p:nvPr>
        </p:nvSpPr>
        <p:spPr>
          <a:xfrm>
            <a:off x="914400" y="914400"/>
            <a:ext cx="5504688" cy="5029200"/>
          </a:xfrm>
        </p:spPr>
        <p:txBody>
          <a:bodyPr anchor="ctr"/>
          <a:lstStyle>
            <a:lvl1pPr>
              <a:defRPr>
                <a:solidFill>
                  <a:schemeClr val="accent1"/>
                </a:solidFill>
              </a:defRPr>
            </a:lvl1pPr>
            <a:lvl2pPr>
              <a:defRPr>
                <a:solidFill>
                  <a:schemeClr val="accent1"/>
                </a:solidFill>
              </a:defRPr>
            </a:lvl2pPr>
            <a:lvl3pPr>
              <a:defRPr>
                <a:solidFill>
                  <a:schemeClr val="accent1"/>
                </a:solidFill>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85225684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022_SECTION - TEAL">
    <p:bg>
      <p:bgPr>
        <a:solidFill>
          <a:schemeClr val="accent4"/>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DB7688BB-4443-5E41-9DFA-2422B66E6927}"/>
              </a:ext>
            </a:extLst>
          </p:cNvPr>
          <p:cNvSpPr>
            <a:spLocks noGrp="1"/>
          </p:cNvSpPr>
          <p:nvPr>
            <p:ph type="body" sz="quarter" idx="12"/>
          </p:nvPr>
        </p:nvSpPr>
        <p:spPr>
          <a:xfrm>
            <a:off x="914400" y="914400"/>
            <a:ext cx="5504688" cy="5029200"/>
          </a:xfrm>
        </p:spPr>
        <p:txBody>
          <a:bodyPr anchor="ct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8955496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022_SECTION - NAVY">
    <p:bg>
      <p:bgPr>
        <a:solidFill>
          <a:schemeClr val="accent3"/>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81E3D97C-1B99-EF47-BD3F-C96D6FBFD8A6}"/>
              </a:ext>
            </a:extLst>
          </p:cNvPr>
          <p:cNvSpPr>
            <a:spLocks noGrp="1"/>
          </p:cNvSpPr>
          <p:nvPr>
            <p:ph type="body" sz="quarter" idx="12"/>
          </p:nvPr>
        </p:nvSpPr>
        <p:spPr>
          <a:xfrm>
            <a:off x="914400" y="914400"/>
            <a:ext cx="5504688" cy="5029200"/>
          </a:xfrm>
        </p:spPr>
        <p:txBody>
          <a:bodyPr anchor="ct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00486208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022_SECTION - EGGPLANT">
    <p:bg>
      <p:bgPr>
        <a:solidFill>
          <a:schemeClr val="accent5"/>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BE0F1A31-A045-2648-AEDB-ADE32EC4C2AD}"/>
              </a:ext>
            </a:extLst>
          </p:cNvPr>
          <p:cNvSpPr>
            <a:spLocks noGrp="1"/>
          </p:cNvSpPr>
          <p:nvPr>
            <p:ph type="body" sz="quarter" idx="12"/>
          </p:nvPr>
        </p:nvSpPr>
        <p:spPr>
          <a:xfrm>
            <a:off x="914400" y="914400"/>
            <a:ext cx="5504688" cy="5029200"/>
          </a:xfrm>
        </p:spPr>
        <p:txBody>
          <a:bodyPr anchor="ct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86397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022_Custom Layout">
    <p:spTree>
      <p:nvGrpSpPr>
        <p:cNvPr id="1" name=""/>
        <p:cNvGrpSpPr/>
        <p:nvPr/>
      </p:nvGrpSpPr>
      <p:grpSpPr>
        <a:xfrm>
          <a:off x="0" y="0"/>
          <a:ext cx="0" cy="0"/>
          <a:chOff x="0" y="0"/>
          <a:chExt cx="0" cy="0"/>
        </a:xfrm>
      </p:grpSpPr>
      <p:sp>
        <p:nvSpPr>
          <p:cNvPr id="6" name="Title Placeholder 4">
            <a:extLst>
              <a:ext uri="{FF2B5EF4-FFF2-40B4-BE49-F238E27FC236}">
                <a16:creationId xmlns:a16="http://schemas.microsoft.com/office/drawing/2014/main" id="{18ADFBAD-A121-FB45-96AD-EAF4B36577EF}"/>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5" name="Rectangle 4">
            <a:extLst>
              <a:ext uri="{FF2B5EF4-FFF2-40B4-BE49-F238E27FC236}">
                <a16:creationId xmlns:a16="http://schemas.microsoft.com/office/drawing/2014/main" id="{C239BFA4-D7B6-9B4A-93F6-99304EE34FFD}"/>
              </a:ext>
            </a:extLst>
          </p:cNvPr>
          <p:cNvSpPr/>
          <p:nvPr userDrawn="1"/>
        </p:nvSpPr>
        <p:spPr>
          <a:xfrm>
            <a:off x="0" y="0"/>
            <a:ext cx="485546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4D4BCAF-E0AC-3846-A70F-B79287DB6EB6}"/>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40232" y="1155700"/>
            <a:ext cx="3175000" cy="4546600"/>
          </a:xfrm>
          <a:prstGeom prst="rect">
            <a:avLst/>
          </a:prstGeom>
        </p:spPr>
      </p:pic>
    </p:spTree>
    <p:extLst>
      <p:ext uri="{BB962C8B-B14F-4D97-AF65-F5344CB8AC3E}">
        <p14:creationId xmlns:p14="http://schemas.microsoft.com/office/powerpoint/2010/main" val="274232024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022_SECTION - WHITE (V2)">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44CE8B03-2855-0A45-BC98-F8C190206620}"/>
              </a:ext>
            </a:extLst>
          </p:cNvPr>
          <p:cNvSpPr>
            <a:spLocks noGrp="1"/>
          </p:cNvSpPr>
          <p:nvPr>
            <p:ph type="body" sz="quarter" idx="13"/>
          </p:nvPr>
        </p:nvSpPr>
        <p:spPr>
          <a:xfrm>
            <a:off x="7760595" y="609600"/>
            <a:ext cx="3998111" cy="4597400"/>
          </a:xfrm>
        </p:spPr>
        <p:txBody>
          <a:bodyPr anchor="ctr"/>
          <a:lstStyle>
            <a:lvl1pPr>
              <a:defRPr>
                <a:solidFill>
                  <a:schemeClr val="accent2"/>
                </a:solidFill>
              </a:defRPr>
            </a:lvl1pPr>
            <a:lvl2pPr>
              <a:defRPr>
                <a:solidFill>
                  <a:schemeClr val="tx1"/>
                </a:solidFill>
              </a:defRPr>
            </a:lvl2pPr>
            <a:lvl3pPr>
              <a:buClr>
                <a:schemeClr val="accent1"/>
              </a:buClr>
              <a:defRPr>
                <a:solidFill>
                  <a:schemeClr val="tx1"/>
                </a:solidFill>
              </a:defRPr>
            </a:lvl3pP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18333548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022_SECTION - DARK GREEN (V2)">
    <p:bg>
      <p:bgPr>
        <a:solidFill>
          <a:srgbClr val="78BE20"/>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3" name="Text Placeholder 2">
            <a:extLst>
              <a:ext uri="{FF2B5EF4-FFF2-40B4-BE49-F238E27FC236}">
                <a16:creationId xmlns:a16="http://schemas.microsoft.com/office/drawing/2014/main" id="{76AA94CC-2714-A04B-A2D5-15FD6313F9A4}"/>
              </a:ext>
            </a:extLst>
          </p:cNvPr>
          <p:cNvSpPr>
            <a:spLocks noGrp="1"/>
          </p:cNvSpPr>
          <p:nvPr>
            <p:ph type="body" sz="quarter" idx="13"/>
          </p:nvPr>
        </p:nvSpPr>
        <p:spPr>
          <a:xfrm>
            <a:off x="7760595" y="609600"/>
            <a:ext cx="3998111" cy="4597400"/>
          </a:xfrm>
        </p:spPr>
        <p:txBody>
          <a:bodyPr anchor="ctr"/>
          <a:lstStyle>
            <a:lvl1pPr>
              <a:defRPr>
                <a:solidFill>
                  <a:schemeClr val="tx2"/>
                </a:solidFill>
              </a:defRPr>
            </a:lvl1pPr>
            <a:lvl2pPr>
              <a:defRPr>
                <a:solidFill>
                  <a:schemeClr val="tx2"/>
                </a:solidFill>
              </a:defRPr>
            </a:lvl2pPr>
            <a:lvl3pPr>
              <a:defRPr>
                <a:solidFill>
                  <a:schemeClr val="tx2"/>
                </a:solidFill>
              </a:defRPr>
            </a:lvl3pP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317946851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022_2_SECTION - DARK GREEN (V2)">
    <p:bg>
      <p:bgPr>
        <a:solidFill>
          <a:schemeClr val="tx2"/>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3" name="Text Placeholder 2">
            <a:extLst>
              <a:ext uri="{FF2B5EF4-FFF2-40B4-BE49-F238E27FC236}">
                <a16:creationId xmlns:a16="http://schemas.microsoft.com/office/drawing/2014/main" id="{76AA94CC-2714-A04B-A2D5-15FD6313F9A4}"/>
              </a:ext>
            </a:extLst>
          </p:cNvPr>
          <p:cNvSpPr>
            <a:spLocks noGrp="1"/>
          </p:cNvSpPr>
          <p:nvPr>
            <p:ph type="body" sz="quarter" idx="13"/>
          </p:nvPr>
        </p:nvSpPr>
        <p:spPr>
          <a:xfrm>
            <a:off x="7760595" y="609600"/>
            <a:ext cx="3998111" cy="4597400"/>
          </a:xfrm>
        </p:spPr>
        <p:txBody>
          <a:bodyPr anchor="ctr"/>
          <a:lstStyle>
            <a:lvl1pPr>
              <a:defRPr>
                <a:solidFill>
                  <a:schemeClr val="accent1"/>
                </a:solidFill>
              </a:defRPr>
            </a:lvl1pPr>
            <a:lvl2pPr>
              <a:defRPr>
                <a:solidFill>
                  <a:schemeClr val="accent1"/>
                </a:solidFill>
              </a:defRPr>
            </a:lvl2pPr>
            <a:lvl3pPr>
              <a:defRPr>
                <a:solidFill>
                  <a:schemeClr val="accent1"/>
                </a:solidFill>
              </a:defRPr>
            </a:lvl3pP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275248986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022_SECTION - TEAL (V2)">
    <p:bg>
      <p:bgPr>
        <a:solidFill>
          <a:schemeClr val="accent4"/>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24F20AAD-8F3F-2747-8CD2-BD59A679C750}"/>
              </a:ext>
            </a:extLst>
          </p:cNvPr>
          <p:cNvSpPr>
            <a:spLocks noGrp="1"/>
          </p:cNvSpPr>
          <p:nvPr>
            <p:ph type="body" sz="quarter" idx="13"/>
          </p:nvPr>
        </p:nvSpPr>
        <p:spPr>
          <a:xfrm>
            <a:off x="7760595" y="609600"/>
            <a:ext cx="3998111" cy="4597400"/>
          </a:xfrm>
        </p:spPr>
        <p:txBody>
          <a:bodyPr anchor="ct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317379753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022_SECTION - NAVY (V2)">
    <p:bg>
      <p:bgPr>
        <a:solidFill>
          <a:schemeClr val="accent3"/>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795692E4-DAF0-2E41-A068-46EEB53C714E}"/>
              </a:ext>
            </a:extLst>
          </p:cNvPr>
          <p:cNvSpPr>
            <a:spLocks noGrp="1"/>
          </p:cNvSpPr>
          <p:nvPr>
            <p:ph type="body" sz="quarter" idx="13"/>
          </p:nvPr>
        </p:nvSpPr>
        <p:spPr>
          <a:xfrm>
            <a:off x="7760595" y="609600"/>
            <a:ext cx="3998111" cy="4597400"/>
          </a:xfrm>
        </p:spPr>
        <p:txBody>
          <a:bodyPr anchor="ct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393343764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022_SECTION - EGGPLANT (V2)">
    <p:bg>
      <p:bgPr>
        <a:solidFill>
          <a:schemeClr val="accent5"/>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6" name="Text Placeholder 2">
            <a:extLst>
              <a:ext uri="{FF2B5EF4-FFF2-40B4-BE49-F238E27FC236}">
                <a16:creationId xmlns:a16="http://schemas.microsoft.com/office/drawing/2014/main" id="{E6038D92-679F-714E-89F9-BCD08FE259B9}"/>
              </a:ext>
            </a:extLst>
          </p:cNvPr>
          <p:cNvSpPr>
            <a:spLocks noGrp="1"/>
          </p:cNvSpPr>
          <p:nvPr>
            <p:ph type="body" sz="quarter" idx="13"/>
          </p:nvPr>
        </p:nvSpPr>
        <p:spPr>
          <a:xfrm>
            <a:off x="7760595" y="609600"/>
            <a:ext cx="3998111" cy="4597400"/>
          </a:xfrm>
        </p:spPr>
        <p:txBody>
          <a:bodyPr anchor="ct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59388782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02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3000" y="1320800"/>
            <a:ext cx="2740659" cy="3962399"/>
          </a:xfrm>
          <a:prstGeom prst="rect">
            <a:avLst/>
          </a:prstGeom>
        </p:spPr>
      </p:pic>
    </p:spTree>
    <p:extLst>
      <p:ext uri="{BB962C8B-B14F-4D97-AF65-F5344CB8AC3E}">
        <p14:creationId xmlns:p14="http://schemas.microsoft.com/office/powerpoint/2010/main" val="248740758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022_3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1143000" y="1316736"/>
            <a:ext cx="2743200" cy="3959352"/>
          </a:xfrm>
          <a:prstGeom prst="rect">
            <a:avLst/>
          </a:prstGeom>
        </p:spPr>
      </p:pic>
    </p:spTree>
    <p:extLst>
      <p:ext uri="{BB962C8B-B14F-4D97-AF65-F5344CB8AC3E}">
        <p14:creationId xmlns:p14="http://schemas.microsoft.com/office/powerpoint/2010/main" val="347646884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022_1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Picture 4">
            <a:extLst>
              <a:ext uri="{FF2B5EF4-FFF2-40B4-BE49-F238E27FC236}">
                <a16:creationId xmlns:a16="http://schemas.microsoft.com/office/drawing/2014/main" id="{7A4A49C7-D69B-AE4C-BB38-CAFFA3CEDB31}"/>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066800" y="1371600"/>
            <a:ext cx="2987120" cy="4042718"/>
          </a:xfrm>
          <a:prstGeom prst="rect">
            <a:avLst/>
          </a:prstGeom>
        </p:spPr>
      </p:pic>
    </p:spTree>
    <p:extLst>
      <p:ext uri="{BB962C8B-B14F-4D97-AF65-F5344CB8AC3E}">
        <p14:creationId xmlns:p14="http://schemas.microsoft.com/office/powerpoint/2010/main" val="99653198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022_7_SECTION - BASIC">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2CFB15-2B48-6D4D-9562-2095D2F0451C}"/>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rot="5400000">
            <a:off x="-1192564" y="1192564"/>
            <a:ext cx="6883399" cy="4498274"/>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394327048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14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022_1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39076" y="914399"/>
            <a:ext cx="4061524" cy="5415365"/>
          </a:xfrm>
          <a:prstGeom prst="rect">
            <a:avLst/>
          </a:prstGeom>
        </p:spPr>
      </p:pic>
    </p:spTree>
    <p:extLst>
      <p:ext uri="{BB962C8B-B14F-4D97-AF65-F5344CB8AC3E}">
        <p14:creationId xmlns:p14="http://schemas.microsoft.com/office/powerpoint/2010/main" val="68152788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022_8_SECTION - BASIC">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05E6580-720D-2641-9DA1-816B3A48C366}"/>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rot="5400000">
            <a:off x="-1144475" y="1141528"/>
            <a:ext cx="6860949" cy="4571999"/>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32596921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1440" userDrawn="1">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022_9_SECTION - BASIC">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7E367E-EE8D-5F46-9BEE-2F3EDA70039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rot="5400000">
            <a:off x="-1159773" y="1143871"/>
            <a:ext cx="6858002" cy="4570260"/>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30828510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1440" userDrawn="1">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022_10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tx2"/>
                </a:solidFill>
              </a:defRPr>
            </a:lvl1pPr>
          </a:lstStyle>
          <a:p>
            <a:pPr lvl="0"/>
            <a:r>
              <a:rPr lang="en-US"/>
              <a:t>Click to edit</a:t>
            </a:r>
          </a:p>
          <a:p>
            <a:pPr lvl="0"/>
            <a:r>
              <a:rPr lang="en-US"/>
              <a:t>Master text styles</a:t>
            </a:r>
          </a:p>
        </p:txBody>
      </p:sp>
      <p:sp>
        <p:nvSpPr>
          <p:cNvPr id="191" name="Picture Placeholder 190">
            <a:extLst>
              <a:ext uri="{FF2B5EF4-FFF2-40B4-BE49-F238E27FC236}">
                <a16:creationId xmlns:a16="http://schemas.microsoft.com/office/drawing/2014/main" id="{8EB1B312-95CE-C24F-B8DD-5E81131FE260}"/>
              </a:ext>
            </a:extLst>
          </p:cNvPr>
          <p:cNvSpPr>
            <a:spLocks noGrp="1"/>
          </p:cNvSpPr>
          <p:nvPr>
            <p:ph type="pic" sz="quarter" idx="11"/>
          </p:nvPr>
        </p:nvSpPr>
        <p:spPr>
          <a:xfrm>
            <a:off x="0" y="0"/>
            <a:ext cx="4635500" cy="6858000"/>
          </a:xfrm>
          <a:custGeom>
            <a:avLst/>
            <a:gdLst>
              <a:gd name="connsiteX0" fmla="*/ 482143 w 4635500"/>
              <a:gd name="connsiteY0" fmla="*/ 6727241 h 6858000"/>
              <a:gd name="connsiteX1" fmla="*/ 564820 w 4635500"/>
              <a:gd name="connsiteY1" fmla="*/ 6809918 h 6858000"/>
              <a:gd name="connsiteX2" fmla="*/ 647497 w 4635500"/>
              <a:gd name="connsiteY2" fmla="*/ 6727241 h 6858000"/>
              <a:gd name="connsiteX3" fmla="*/ 149911 w 4635500"/>
              <a:gd name="connsiteY3" fmla="*/ 6727241 h 6858000"/>
              <a:gd name="connsiteX4" fmla="*/ 232588 w 4635500"/>
              <a:gd name="connsiteY4" fmla="*/ 6809918 h 6858000"/>
              <a:gd name="connsiteX5" fmla="*/ 314960 w 4635500"/>
              <a:gd name="connsiteY5" fmla="*/ 6727241 h 6858000"/>
              <a:gd name="connsiteX6" fmla="*/ 397637 w 4635500"/>
              <a:gd name="connsiteY6" fmla="*/ 6642659 h 6858000"/>
              <a:gd name="connsiteX7" fmla="*/ 314960 w 4635500"/>
              <a:gd name="connsiteY7" fmla="*/ 6725336 h 6858000"/>
              <a:gd name="connsiteX8" fmla="*/ 398780 w 4635500"/>
              <a:gd name="connsiteY8" fmla="*/ 6725336 h 6858000"/>
              <a:gd name="connsiteX9" fmla="*/ 481762 w 4635500"/>
              <a:gd name="connsiteY9" fmla="*/ 6725336 h 6858000"/>
              <a:gd name="connsiteX10" fmla="*/ 399085 w 4635500"/>
              <a:gd name="connsiteY10" fmla="*/ 6642659 h 6858000"/>
              <a:gd name="connsiteX11" fmla="*/ 729580 w 4635500"/>
              <a:gd name="connsiteY11" fmla="*/ 6642225 h 6858000"/>
              <a:gd name="connsiteX12" fmla="*/ 647497 w 4635500"/>
              <a:gd name="connsiteY12" fmla="*/ 6725336 h 6858000"/>
              <a:gd name="connsiteX13" fmla="*/ 811708 w 4635500"/>
              <a:gd name="connsiteY13" fmla="*/ 6725336 h 6858000"/>
              <a:gd name="connsiteX14" fmla="*/ 811708 w 4635500"/>
              <a:gd name="connsiteY14" fmla="*/ 6712077 h 6858000"/>
              <a:gd name="connsiteX15" fmla="*/ 729580 w 4635500"/>
              <a:gd name="connsiteY15" fmla="*/ 6642225 h 6858000"/>
              <a:gd name="connsiteX16" fmla="*/ 482143 w 4635500"/>
              <a:gd name="connsiteY16" fmla="*/ 6553657 h 6858000"/>
              <a:gd name="connsiteX17" fmla="*/ 564820 w 4635500"/>
              <a:gd name="connsiteY17" fmla="*/ 6636334 h 6858000"/>
              <a:gd name="connsiteX18" fmla="*/ 647497 w 4635500"/>
              <a:gd name="connsiteY18" fmla="*/ 6553657 h 6858000"/>
              <a:gd name="connsiteX19" fmla="*/ 149911 w 4635500"/>
              <a:gd name="connsiteY19" fmla="*/ 6553657 h 6858000"/>
              <a:gd name="connsiteX20" fmla="*/ 232588 w 4635500"/>
              <a:gd name="connsiteY20" fmla="*/ 6636334 h 6858000"/>
              <a:gd name="connsiteX21" fmla="*/ 314960 w 4635500"/>
              <a:gd name="connsiteY21" fmla="*/ 6553657 h 6858000"/>
              <a:gd name="connsiteX22" fmla="*/ 398018 w 4635500"/>
              <a:gd name="connsiteY22" fmla="*/ 6469990 h 6858000"/>
              <a:gd name="connsiteX23" fmla="*/ 315341 w 4635500"/>
              <a:gd name="connsiteY23" fmla="*/ 6552667 h 6858000"/>
              <a:gd name="connsiteX24" fmla="*/ 482143 w 4635500"/>
              <a:gd name="connsiteY24" fmla="*/ 6552667 h 6858000"/>
              <a:gd name="connsiteX25" fmla="*/ 399466 w 4635500"/>
              <a:gd name="connsiteY25" fmla="*/ 6469990 h 6858000"/>
              <a:gd name="connsiteX26" fmla="*/ 729580 w 4635500"/>
              <a:gd name="connsiteY26" fmla="*/ 6469556 h 6858000"/>
              <a:gd name="connsiteX27" fmla="*/ 647497 w 4635500"/>
              <a:gd name="connsiteY27" fmla="*/ 6552667 h 6858000"/>
              <a:gd name="connsiteX28" fmla="*/ 811708 w 4635500"/>
              <a:gd name="connsiteY28" fmla="*/ 6552667 h 6858000"/>
              <a:gd name="connsiteX29" fmla="*/ 811708 w 4635500"/>
              <a:gd name="connsiteY29" fmla="*/ 6539408 h 6858000"/>
              <a:gd name="connsiteX30" fmla="*/ 729580 w 4635500"/>
              <a:gd name="connsiteY30" fmla="*/ 6469556 h 6858000"/>
              <a:gd name="connsiteX31" fmla="*/ 481838 w 4635500"/>
              <a:gd name="connsiteY31" fmla="*/ 6380988 h 6858000"/>
              <a:gd name="connsiteX32" fmla="*/ 564515 w 4635500"/>
              <a:gd name="connsiteY32" fmla="*/ 6463665 h 6858000"/>
              <a:gd name="connsiteX33" fmla="*/ 564820 w 4635500"/>
              <a:gd name="connsiteY33" fmla="*/ 6463665 h 6858000"/>
              <a:gd name="connsiteX34" fmla="*/ 647192 w 4635500"/>
              <a:gd name="connsiteY34" fmla="*/ 6380988 h 6858000"/>
              <a:gd name="connsiteX35" fmla="*/ 149911 w 4635500"/>
              <a:gd name="connsiteY35" fmla="*/ 6380988 h 6858000"/>
              <a:gd name="connsiteX36" fmla="*/ 232588 w 4635500"/>
              <a:gd name="connsiteY36" fmla="*/ 6463665 h 6858000"/>
              <a:gd name="connsiteX37" fmla="*/ 315265 w 4635500"/>
              <a:gd name="connsiteY37" fmla="*/ 6380988 h 6858000"/>
              <a:gd name="connsiteX38" fmla="*/ 398018 w 4635500"/>
              <a:gd name="connsiteY38" fmla="*/ 6296406 h 6858000"/>
              <a:gd name="connsiteX39" fmla="*/ 315341 w 4635500"/>
              <a:gd name="connsiteY39" fmla="*/ 6379083 h 6858000"/>
              <a:gd name="connsiteX40" fmla="*/ 480695 w 4635500"/>
              <a:gd name="connsiteY40" fmla="*/ 6379083 h 6858000"/>
              <a:gd name="connsiteX41" fmla="*/ 482143 w 4635500"/>
              <a:gd name="connsiteY41" fmla="*/ 6379083 h 6858000"/>
              <a:gd name="connsiteX42" fmla="*/ 399466 w 4635500"/>
              <a:gd name="connsiteY42" fmla="*/ 6296406 h 6858000"/>
              <a:gd name="connsiteX43" fmla="*/ 729580 w 4635500"/>
              <a:gd name="connsiteY43" fmla="*/ 6295972 h 6858000"/>
              <a:gd name="connsiteX44" fmla="*/ 647497 w 4635500"/>
              <a:gd name="connsiteY44" fmla="*/ 6379083 h 6858000"/>
              <a:gd name="connsiteX45" fmla="*/ 811708 w 4635500"/>
              <a:gd name="connsiteY45" fmla="*/ 6379083 h 6858000"/>
              <a:gd name="connsiteX46" fmla="*/ 811708 w 4635500"/>
              <a:gd name="connsiteY46" fmla="*/ 6365824 h 6858000"/>
              <a:gd name="connsiteX47" fmla="*/ 729580 w 4635500"/>
              <a:gd name="connsiteY47" fmla="*/ 6295972 h 6858000"/>
              <a:gd name="connsiteX48" fmla="*/ 481838 w 4635500"/>
              <a:gd name="connsiteY48" fmla="*/ 6207405 h 6858000"/>
              <a:gd name="connsiteX49" fmla="*/ 564515 w 4635500"/>
              <a:gd name="connsiteY49" fmla="*/ 6290081 h 6858000"/>
              <a:gd name="connsiteX50" fmla="*/ 564820 w 4635500"/>
              <a:gd name="connsiteY50" fmla="*/ 6290081 h 6858000"/>
              <a:gd name="connsiteX51" fmla="*/ 647192 w 4635500"/>
              <a:gd name="connsiteY51" fmla="*/ 6207405 h 6858000"/>
              <a:gd name="connsiteX52" fmla="*/ 149911 w 4635500"/>
              <a:gd name="connsiteY52" fmla="*/ 6207405 h 6858000"/>
              <a:gd name="connsiteX53" fmla="*/ 232588 w 4635500"/>
              <a:gd name="connsiteY53" fmla="*/ 6290081 h 6858000"/>
              <a:gd name="connsiteX54" fmla="*/ 314960 w 4635500"/>
              <a:gd name="connsiteY54" fmla="*/ 6207405 h 6858000"/>
              <a:gd name="connsiteX55" fmla="*/ 398018 w 4635500"/>
              <a:gd name="connsiteY55" fmla="*/ 6122823 h 6858000"/>
              <a:gd name="connsiteX56" fmla="*/ 315341 w 4635500"/>
              <a:gd name="connsiteY56" fmla="*/ 6205500 h 6858000"/>
              <a:gd name="connsiteX57" fmla="*/ 480695 w 4635500"/>
              <a:gd name="connsiteY57" fmla="*/ 6205500 h 6858000"/>
              <a:gd name="connsiteX58" fmla="*/ 482143 w 4635500"/>
              <a:gd name="connsiteY58" fmla="*/ 6205500 h 6858000"/>
              <a:gd name="connsiteX59" fmla="*/ 399466 w 4635500"/>
              <a:gd name="connsiteY59" fmla="*/ 6122823 h 6858000"/>
              <a:gd name="connsiteX60" fmla="*/ 729580 w 4635500"/>
              <a:gd name="connsiteY60" fmla="*/ 6122388 h 6858000"/>
              <a:gd name="connsiteX61" fmla="*/ 647497 w 4635500"/>
              <a:gd name="connsiteY61" fmla="*/ 6205500 h 6858000"/>
              <a:gd name="connsiteX62" fmla="*/ 811708 w 4635500"/>
              <a:gd name="connsiteY62" fmla="*/ 6205500 h 6858000"/>
              <a:gd name="connsiteX63" fmla="*/ 811708 w 4635500"/>
              <a:gd name="connsiteY63" fmla="*/ 6192241 h 6858000"/>
              <a:gd name="connsiteX64" fmla="*/ 729580 w 4635500"/>
              <a:gd name="connsiteY64" fmla="*/ 6122388 h 6858000"/>
              <a:gd name="connsiteX65" fmla="*/ 481838 w 4635500"/>
              <a:gd name="connsiteY65" fmla="*/ 6033821 h 6858000"/>
              <a:gd name="connsiteX66" fmla="*/ 564515 w 4635500"/>
              <a:gd name="connsiteY66" fmla="*/ 6116498 h 6858000"/>
              <a:gd name="connsiteX67" fmla="*/ 564820 w 4635500"/>
              <a:gd name="connsiteY67" fmla="*/ 6116498 h 6858000"/>
              <a:gd name="connsiteX68" fmla="*/ 647192 w 4635500"/>
              <a:gd name="connsiteY68" fmla="*/ 6033821 h 6858000"/>
              <a:gd name="connsiteX69" fmla="*/ 149911 w 4635500"/>
              <a:gd name="connsiteY69" fmla="*/ 6033821 h 6858000"/>
              <a:gd name="connsiteX70" fmla="*/ 232588 w 4635500"/>
              <a:gd name="connsiteY70" fmla="*/ 6116498 h 6858000"/>
              <a:gd name="connsiteX71" fmla="*/ 314960 w 4635500"/>
              <a:gd name="connsiteY71" fmla="*/ 6033821 h 6858000"/>
              <a:gd name="connsiteX72" fmla="*/ 398018 w 4635500"/>
              <a:gd name="connsiteY72" fmla="*/ 5949239 h 6858000"/>
              <a:gd name="connsiteX73" fmla="*/ 315341 w 4635500"/>
              <a:gd name="connsiteY73" fmla="*/ 6031916 h 6858000"/>
              <a:gd name="connsiteX74" fmla="*/ 480695 w 4635500"/>
              <a:gd name="connsiteY74" fmla="*/ 6031916 h 6858000"/>
              <a:gd name="connsiteX75" fmla="*/ 482143 w 4635500"/>
              <a:gd name="connsiteY75" fmla="*/ 6031916 h 6858000"/>
              <a:gd name="connsiteX76" fmla="*/ 399466 w 4635500"/>
              <a:gd name="connsiteY76" fmla="*/ 5949239 h 6858000"/>
              <a:gd name="connsiteX77" fmla="*/ 729580 w 4635500"/>
              <a:gd name="connsiteY77" fmla="*/ 5948805 h 6858000"/>
              <a:gd name="connsiteX78" fmla="*/ 647497 w 4635500"/>
              <a:gd name="connsiteY78" fmla="*/ 6031916 h 6858000"/>
              <a:gd name="connsiteX79" fmla="*/ 811708 w 4635500"/>
              <a:gd name="connsiteY79" fmla="*/ 6031916 h 6858000"/>
              <a:gd name="connsiteX80" fmla="*/ 811708 w 4635500"/>
              <a:gd name="connsiteY80" fmla="*/ 6018657 h 6858000"/>
              <a:gd name="connsiteX81" fmla="*/ 729580 w 4635500"/>
              <a:gd name="connsiteY81" fmla="*/ 5948805 h 6858000"/>
              <a:gd name="connsiteX82" fmla="*/ 481838 w 4635500"/>
              <a:gd name="connsiteY82" fmla="*/ 5860237 h 6858000"/>
              <a:gd name="connsiteX83" fmla="*/ 564515 w 4635500"/>
              <a:gd name="connsiteY83" fmla="*/ 5942914 h 6858000"/>
              <a:gd name="connsiteX84" fmla="*/ 564820 w 4635500"/>
              <a:gd name="connsiteY84" fmla="*/ 5942914 h 6858000"/>
              <a:gd name="connsiteX85" fmla="*/ 647192 w 4635500"/>
              <a:gd name="connsiteY85" fmla="*/ 5860237 h 6858000"/>
              <a:gd name="connsiteX86" fmla="*/ 149911 w 4635500"/>
              <a:gd name="connsiteY86" fmla="*/ 5860237 h 6858000"/>
              <a:gd name="connsiteX87" fmla="*/ 232588 w 4635500"/>
              <a:gd name="connsiteY87" fmla="*/ 5942914 h 6858000"/>
              <a:gd name="connsiteX88" fmla="*/ 314960 w 4635500"/>
              <a:gd name="connsiteY88" fmla="*/ 5860237 h 6858000"/>
              <a:gd name="connsiteX89" fmla="*/ 398018 w 4635500"/>
              <a:gd name="connsiteY89" fmla="*/ 5776570 h 6858000"/>
              <a:gd name="connsiteX90" fmla="*/ 315341 w 4635500"/>
              <a:gd name="connsiteY90" fmla="*/ 5859247 h 6858000"/>
              <a:gd name="connsiteX91" fmla="*/ 482143 w 4635500"/>
              <a:gd name="connsiteY91" fmla="*/ 5859247 h 6858000"/>
              <a:gd name="connsiteX92" fmla="*/ 399466 w 4635500"/>
              <a:gd name="connsiteY92" fmla="*/ 5776570 h 6858000"/>
              <a:gd name="connsiteX93" fmla="*/ 729580 w 4635500"/>
              <a:gd name="connsiteY93" fmla="*/ 5776136 h 6858000"/>
              <a:gd name="connsiteX94" fmla="*/ 647497 w 4635500"/>
              <a:gd name="connsiteY94" fmla="*/ 5859247 h 6858000"/>
              <a:gd name="connsiteX95" fmla="*/ 811708 w 4635500"/>
              <a:gd name="connsiteY95" fmla="*/ 5859247 h 6858000"/>
              <a:gd name="connsiteX96" fmla="*/ 811708 w 4635500"/>
              <a:gd name="connsiteY96" fmla="*/ 5845988 h 6858000"/>
              <a:gd name="connsiteX97" fmla="*/ 729580 w 4635500"/>
              <a:gd name="connsiteY97" fmla="*/ 5776136 h 6858000"/>
              <a:gd name="connsiteX98" fmla="*/ 481838 w 4635500"/>
              <a:gd name="connsiteY98" fmla="*/ 5687568 h 6858000"/>
              <a:gd name="connsiteX99" fmla="*/ 564515 w 4635500"/>
              <a:gd name="connsiteY99" fmla="*/ 5770245 h 6858000"/>
              <a:gd name="connsiteX100" fmla="*/ 564820 w 4635500"/>
              <a:gd name="connsiteY100" fmla="*/ 5770245 h 6858000"/>
              <a:gd name="connsiteX101" fmla="*/ 647192 w 4635500"/>
              <a:gd name="connsiteY101" fmla="*/ 5687568 h 6858000"/>
              <a:gd name="connsiteX102" fmla="*/ 149911 w 4635500"/>
              <a:gd name="connsiteY102" fmla="*/ 5687340 h 6858000"/>
              <a:gd name="connsiteX103" fmla="*/ 232588 w 4635500"/>
              <a:gd name="connsiteY103" fmla="*/ 5770016 h 6858000"/>
              <a:gd name="connsiteX104" fmla="*/ 315265 w 4635500"/>
              <a:gd name="connsiteY104" fmla="*/ 5687340 h 6858000"/>
              <a:gd name="connsiteX105" fmla="*/ 398018 w 4635500"/>
              <a:gd name="connsiteY105" fmla="*/ 5602986 h 6858000"/>
              <a:gd name="connsiteX106" fmla="*/ 315341 w 4635500"/>
              <a:gd name="connsiteY106" fmla="*/ 5685663 h 6858000"/>
              <a:gd name="connsiteX107" fmla="*/ 480695 w 4635500"/>
              <a:gd name="connsiteY107" fmla="*/ 5685663 h 6858000"/>
              <a:gd name="connsiteX108" fmla="*/ 482143 w 4635500"/>
              <a:gd name="connsiteY108" fmla="*/ 5685663 h 6858000"/>
              <a:gd name="connsiteX109" fmla="*/ 399466 w 4635500"/>
              <a:gd name="connsiteY109" fmla="*/ 5602986 h 6858000"/>
              <a:gd name="connsiteX110" fmla="*/ 729580 w 4635500"/>
              <a:gd name="connsiteY110" fmla="*/ 5602552 h 6858000"/>
              <a:gd name="connsiteX111" fmla="*/ 647497 w 4635500"/>
              <a:gd name="connsiteY111" fmla="*/ 5685663 h 6858000"/>
              <a:gd name="connsiteX112" fmla="*/ 811708 w 4635500"/>
              <a:gd name="connsiteY112" fmla="*/ 5685663 h 6858000"/>
              <a:gd name="connsiteX113" fmla="*/ 811708 w 4635500"/>
              <a:gd name="connsiteY113" fmla="*/ 5672404 h 6858000"/>
              <a:gd name="connsiteX114" fmla="*/ 729580 w 4635500"/>
              <a:gd name="connsiteY114" fmla="*/ 5602552 h 6858000"/>
              <a:gd name="connsiteX115" fmla="*/ 481838 w 4635500"/>
              <a:gd name="connsiteY115" fmla="*/ 5513985 h 6858000"/>
              <a:gd name="connsiteX116" fmla="*/ 564515 w 4635500"/>
              <a:gd name="connsiteY116" fmla="*/ 5596661 h 6858000"/>
              <a:gd name="connsiteX117" fmla="*/ 564820 w 4635500"/>
              <a:gd name="connsiteY117" fmla="*/ 5596661 h 6858000"/>
              <a:gd name="connsiteX118" fmla="*/ 647192 w 4635500"/>
              <a:gd name="connsiteY118" fmla="*/ 5513985 h 6858000"/>
              <a:gd name="connsiteX119" fmla="*/ 149911 w 4635500"/>
              <a:gd name="connsiteY119" fmla="*/ 5513756 h 6858000"/>
              <a:gd name="connsiteX120" fmla="*/ 232588 w 4635500"/>
              <a:gd name="connsiteY120" fmla="*/ 5596433 h 6858000"/>
              <a:gd name="connsiteX121" fmla="*/ 232588 w 4635500"/>
              <a:gd name="connsiteY121" fmla="*/ 5596661 h 6858000"/>
              <a:gd name="connsiteX122" fmla="*/ 314960 w 4635500"/>
              <a:gd name="connsiteY122" fmla="*/ 5513756 h 6858000"/>
              <a:gd name="connsiteX123" fmla="*/ 398018 w 4635500"/>
              <a:gd name="connsiteY123" fmla="*/ 5429403 h 6858000"/>
              <a:gd name="connsiteX124" fmla="*/ 315341 w 4635500"/>
              <a:gd name="connsiteY124" fmla="*/ 5512080 h 6858000"/>
              <a:gd name="connsiteX125" fmla="*/ 480695 w 4635500"/>
              <a:gd name="connsiteY125" fmla="*/ 5512080 h 6858000"/>
              <a:gd name="connsiteX126" fmla="*/ 482143 w 4635500"/>
              <a:gd name="connsiteY126" fmla="*/ 5512080 h 6858000"/>
              <a:gd name="connsiteX127" fmla="*/ 399466 w 4635500"/>
              <a:gd name="connsiteY127" fmla="*/ 5429403 h 6858000"/>
              <a:gd name="connsiteX128" fmla="*/ 729580 w 4635500"/>
              <a:gd name="connsiteY128" fmla="*/ 5428968 h 6858000"/>
              <a:gd name="connsiteX129" fmla="*/ 647497 w 4635500"/>
              <a:gd name="connsiteY129" fmla="*/ 5512080 h 6858000"/>
              <a:gd name="connsiteX130" fmla="*/ 811708 w 4635500"/>
              <a:gd name="connsiteY130" fmla="*/ 5512080 h 6858000"/>
              <a:gd name="connsiteX131" fmla="*/ 811708 w 4635500"/>
              <a:gd name="connsiteY131" fmla="*/ 5498821 h 6858000"/>
              <a:gd name="connsiteX132" fmla="*/ 729580 w 4635500"/>
              <a:gd name="connsiteY132" fmla="*/ 5428968 h 6858000"/>
              <a:gd name="connsiteX133" fmla="*/ 481838 w 4635500"/>
              <a:gd name="connsiteY133" fmla="*/ 5340401 h 6858000"/>
              <a:gd name="connsiteX134" fmla="*/ 564515 w 4635500"/>
              <a:gd name="connsiteY134" fmla="*/ 5423078 h 6858000"/>
              <a:gd name="connsiteX135" fmla="*/ 564820 w 4635500"/>
              <a:gd name="connsiteY135" fmla="*/ 5423078 h 6858000"/>
              <a:gd name="connsiteX136" fmla="*/ 647192 w 4635500"/>
              <a:gd name="connsiteY136" fmla="*/ 5340401 h 6858000"/>
              <a:gd name="connsiteX137" fmla="*/ 149606 w 4635500"/>
              <a:gd name="connsiteY137" fmla="*/ 5340401 h 6858000"/>
              <a:gd name="connsiteX138" fmla="*/ 232283 w 4635500"/>
              <a:gd name="connsiteY138" fmla="*/ 5423078 h 6858000"/>
              <a:gd name="connsiteX139" fmla="*/ 314960 w 4635500"/>
              <a:gd name="connsiteY139" fmla="*/ 5340401 h 6858000"/>
              <a:gd name="connsiteX140" fmla="*/ 398018 w 4635500"/>
              <a:gd name="connsiteY140" fmla="*/ 5255819 h 6858000"/>
              <a:gd name="connsiteX141" fmla="*/ 315341 w 4635500"/>
              <a:gd name="connsiteY141" fmla="*/ 5338496 h 6858000"/>
              <a:gd name="connsiteX142" fmla="*/ 480695 w 4635500"/>
              <a:gd name="connsiteY142" fmla="*/ 5338496 h 6858000"/>
              <a:gd name="connsiteX143" fmla="*/ 482143 w 4635500"/>
              <a:gd name="connsiteY143" fmla="*/ 5338496 h 6858000"/>
              <a:gd name="connsiteX144" fmla="*/ 399466 w 4635500"/>
              <a:gd name="connsiteY144" fmla="*/ 5255819 h 6858000"/>
              <a:gd name="connsiteX145" fmla="*/ 729580 w 4635500"/>
              <a:gd name="connsiteY145" fmla="*/ 5255385 h 6858000"/>
              <a:gd name="connsiteX146" fmla="*/ 647497 w 4635500"/>
              <a:gd name="connsiteY146" fmla="*/ 5338496 h 6858000"/>
              <a:gd name="connsiteX147" fmla="*/ 811708 w 4635500"/>
              <a:gd name="connsiteY147" fmla="*/ 5338496 h 6858000"/>
              <a:gd name="connsiteX148" fmla="*/ 811708 w 4635500"/>
              <a:gd name="connsiteY148" fmla="*/ 5325237 h 6858000"/>
              <a:gd name="connsiteX149" fmla="*/ 729580 w 4635500"/>
              <a:gd name="connsiteY149" fmla="*/ 5255385 h 6858000"/>
              <a:gd name="connsiteX150" fmla="*/ 481838 w 4635500"/>
              <a:gd name="connsiteY150" fmla="*/ 5166817 h 6858000"/>
              <a:gd name="connsiteX151" fmla="*/ 564515 w 4635500"/>
              <a:gd name="connsiteY151" fmla="*/ 5249494 h 6858000"/>
              <a:gd name="connsiteX152" fmla="*/ 564820 w 4635500"/>
              <a:gd name="connsiteY152" fmla="*/ 5249494 h 6858000"/>
              <a:gd name="connsiteX153" fmla="*/ 647192 w 4635500"/>
              <a:gd name="connsiteY153" fmla="*/ 5166817 h 6858000"/>
              <a:gd name="connsiteX154" fmla="*/ 149606 w 4635500"/>
              <a:gd name="connsiteY154" fmla="*/ 5166817 h 6858000"/>
              <a:gd name="connsiteX155" fmla="*/ 232283 w 4635500"/>
              <a:gd name="connsiteY155" fmla="*/ 5249494 h 6858000"/>
              <a:gd name="connsiteX156" fmla="*/ 314960 w 4635500"/>
              <a:gd name="connsiteY156" fmla="*/ 5166817 h 6858000"/>
              <a:gd name="connsiteX157" fmla="*/ 398018 w 4635500"/>
              <a:gd name="connsiteY157" fmla="*/ 5083150 h 6858000"/>
              <a:gd name="connsiteX158" fmla="*/ 315341 w 4635500"/>
              <a:gd name="connsiteY158" fmla="*/ 5165827 h 6858000"/>
              <a:gd name="connsiteX159" fmla="*/ 482143 w 4635500"/>
              <a:gd name="connsiteY159" fmla="*/ 5165827 h 6858000"/>
              <a:gd name="connsiteX160" fmla="*/ 399466 w 4635500"/>
              <a:gd name="connsiteY160" fmla="*/ 5083150 h 6858000"/>
              <a:gd name="connsiteX161" fmla="*/ 729580 w 4635500"/>
              <a:gd name="connsiteY161" fmla="*/ 5082716 h 6858000"/>
              <a:gd name="connsiteX162" fmla="*/ 647497 w 4635500"/>
              <a:gd name="connsiteY162" fmla="*/ 5165827 h 6858000"/>
              <a:gd name="connsiteX163" fmla="*/ 811708 w 4635500"/>
              <a:gd name="connsiteY163" fmla="*/ 5165827 h 6858000"/>
              <a:gd name="connsiteX164" fmla="*/ 811708 w 4635500"/>
              <a:gd name="connsiteY164" fmla="*/ 5152568 h 6858000"/>
              <a:gd name="connsiteX165" fmla="*/ 729580 w 4635500"/>
              <a:gd name="connsiteY165" fmla="*/ 5082716 h 6858000"/>
              <a:gd name="connsiteX166" fmla="*/ 481838 w 4635500"/>
              <a:gd name="connsiteY166" fmla="*/ 4994148 h 6858000"/>
              <a:gd name="connsiteX167" fmla="*/ 564515 w 4635500"/>
              <a:gd name="connsiteY167" fmla="*/ 5076825 h 6858000"/>
              <a:gd name="connsiteX168" fmla="*/ 564820 w 4635500"/>
              <a:gd name="connsiteY168" fmla="*/ 5076825 h 6858000"/>
              <a:gd name="connsiteX169" fmla="*/ 647192 w 4635500"/>
              <a:gd name="connsiteY169" fmla="*/ 4994148 h 6858000"/>
              <a:gd name="connsiteX170" fmla="*/ 149911 w 4635500"/>
              <a:gd name="connsiteY170" fmla="*/ 4993920 h 6858000"/>
              <a:gd name="connsiteX171" fmla="*/ 232588 w 4635500"/>
              <a:gd name="connsiteY171" fmla="*/ 5076596 h 6858000"/>
              <a:gd name="connsiteX172" fmla="*/ 315265 w 4635500"/>
              <a:gd name="connsiteY172" fmla="*/ 4993920 h 6858000"/>
              <a:gd name="connsiteX173" fmla="*/ 398018 w 4635500"/>
              <a:gd name="connsiteY173" fmla="*/ 4909566 h 6858000"/>
              <a:gd name="connsiteX174" fmla="*/ 315341 w 4635500"/>
              <a:gd name="connsiteY174" fmla="*/ 4992243 h 6858000"/>
              <a:gd name="connsiteX175" fmla="*/ 480695 w 4635500"/>
              <a:gd name="connsiteY175" fmla="*/ 4992243 h 6858000"/>
              <a:gd name="connsiteX176" fmla="*/ 482143 w 4635500"/>
              <a:gd name="connsiteY176" fmla="*/ 4992243 h 6858000"/>
              <a:gd name="connsiteX177" fmla="*/ 399466 w 4635500"/>
              <a:gd name="connsiteY177" fmla="*/ 4909566 h 6858000"/>
              <a:gd name="connsiteX178" fmla="*/ 729580 w 4635500"/>
              <a:gd name="connsiteY178" fmla="*/ 4909132 h 6858000"/>
              <a:gd name="connsiteX179" fmla="*/ 647497 w 4635500"/>
              <a:gd name="connsiteY179" fmla="*/ 4992243 h 6858000"/>
              <a:gd name="connsiteX180" fmla="*/ 811708 w 4635500"/>
              <a:gd name="connsiteY180" fmla="*/ 4992243 h 6858000"/>
              <a:gd name="connsiteX181" fmla="*/ 811708 w 4635500"/>
              <a:gd name="connsiteY181" fmla="*/ 4978984 h 6858000"/>
              <a:gd name="connsiteX182" fmla="*/ 729580 w 4635500"/>
              <a:gd name="connsiteY182" fmla="*/ 4909132 h 6858000"/>
              <a:gd name="connsiteX183" fmla="*/ 481838 w 4635500"/>
              <a:gd name="connsiteY183" fmla="*/ 4820565 h 6858000"/>
              <a:gd name="connsiteX184" fmla="*/ 564515 w 4635500"/>
              <a:gd name="connsiteY184" fmla="*/ 4903241 h 6858000"/>
              <a:gd name="connsiteX185" fmla="*/ 564820 w 4635500"/>
              <a:gd name="connsiteY185" fmla="*/ 4903241 h 6858000"/>
              <a:gd name="connsiteX186" fmla="*/ 647192 w 4635500"/>
              <a:gd name="connsiteY186" fmla="*/ 4820565 h 6858000"/>
              <a:gd name="connsiteX187" fmla="*/ 149911 w 4635500"/>
              <a:gd name="connsiteY187" fmla="*/ 4820336 h 6858000"/>
              <a:gd name="connsiteX188" fmla="*/ 232588 w 4635500"/>
              <a:gd name="connsiteY188" fmla="*/ 4903013 h 6858000"/>
              <a:gd name="connsiteX189" fmla="*/ 232588 w 4635500"/>
              <a:gd name="connsiteY189" fmla="*/ 4903241 h 6858000"/>
              <a:gd name="connsiteX190" fmla="*/ 314960 w 4635500"/>
              <a:gd name="connsiteY190" fmla="*/ 4820336 h 6858000"/>
              <a:gd name="connsiteX191" fmla="*/ 398018 w 4635500"/>
              <a:gd name="connsiteY191" fmla="*/ 4735983 h 6858000"/>
              <a:gd name="connsiteX192" fmla="*/ 315341 w 4635500"/>
              <a:gd name="connsiteY192" fmla="*/ 4818660 h 6858000"/>
              <a:gd name="connsiteX193" fmla="*/ 480695 w 4635500"/>
              <a:gd name="connsiteY193" fmla="*/ 4818660 h 6858000"/>
              <a:gd name="connsiteX194" fmla="*/ 482143 w 4635500"/>
              <a:gd name="connsiteY194" fmla="*/ 4818660 h 6858000"/>
              <a:gd name="connsiteX195" fmla="*/ 399466 w 4635500"/>
              <a:gd name="connsiteY195" fmla="*/ 4735983 h 6858000"/>
              <a:gd name="connsiteX196" fmla="*/ 729580 w 4635500"/>
              <a:gd name="connsiteY196" fmla="*/ 4735548 h 6858000"/>
              <a:gd name="connsiteX197" fmla="*/ 647497 w 4635500"/>
              <a:gd name="connsiteY197" fmla="*/ 4818660 h 6858000"/>
              <a:gd name="connsiteX198" fmla="*/ 811708 w 4635500"/>
              <a:gd name="connsiteY198" fmla="*/ 4818660 h 6858000"/>
              <a:gd name="connsiteX199" fmla="*/ 811708 w 4635500"/>
              <a:gd name="connsiteY199" fmla="*/ 4805401 h 6858000"/>
              <a:gd name="connsiteX200" fmla="*/ 729580 w 4635500"/>
              <a:gd name="connsiteY200" fmla="*/ 4735548 h 6858000"/>
              <a:gd name="connsiteX201" fmla="*/ 481838 w 4635500"/>
              <a:gd name="connsiteY201" fmla="*/ 4646981 h 6858000"/>
              <a:gd name="connsiteX202" fmla="*/ 564515 w 4635500"/>
              <a:gd name="connsiteY202" fmla="*/ 4729658 h 6858000"/>
              <a:gd name="connsiteX203" fmla="*/ 564820 w 4635500"/>
              <a:gd name="connsiteY203" fmla="*/ 4729658 h 6858000"/>
              <a:gd name="connsiteX204" fmla="*/ 647192 w 4635500"/>
              <a:gd name="connsiteY204" fmla="*/ 4646981 h 6858000"/>
              <a:gd name="connsiteX205" fmla="*/ 149606 w 4635500"/>
              <a:gd name="connsiteY205" fmla="*/ 4646981 h 6858000"/>
              <a:gd name="connsiteX206" fmla="*/ 232283 w 4635500"/>
              <a:gd name="connsiteY206" fmla="*/ 4729658 h 6858000"/>
              <a:gd name="connsiteX207" fmla="*/ 314960 w 4635500"/>
              <a:gd name="connsiteY207" fmla="*/ 4646981 h 6858000"/>
              <a:gd name="connsiteX208" fmla="*/ 398018 w 4635500"/>
              <a:gd name="connsiteY208" fmla="*/ 4562399 h 6858000"/>
              <a:gd name="connsiteX209" fmla="*/ 315341 w 4635500"/>
              <a:gd name="connsiteY209" fmla="*/ 4645076 h 6858000"/>
              <a:gd name="connsiteX210" fmla="*/ 480695 w 4635500"/>
              <a:gd name="connsiteY210" fmla="*/ 4645076 h 6858000"/>
              <a:gd name="connsiteX211" fmla="*/ 482143 w 4635500"/>
              <a:gd name="connsiteY211" fmla="*/ 4645076 h 6858000"/>
              <a:gd name="connsiteX212" fmla="*/ 399466 w 4635500"/>
              <a:gd name="connsiteY212" fmla="*/ 4562399 h 6858000"/>
              <a:gd name="connsiteX213" fmla="*/ 729580 w 4635500"/>
              <a:gd name="connsiteY213" fmla="*/ 4561965 h 6858000"/>
              <a:gd name="connsiteX214" fmla="*/ 647497 w 4635500"/>
              <a:gd name="connsiteY214" fmla="*/ 4645076 h 6858000"/>
              <a:gd name="connsiteX215" fmla="*/ 811708 w 4635500"/>
              <a:gd name="connsiteY215" fmla="*/ 4645076 h 6858000"/>
              <a:gd name="connsiteX216" fmla="*/ 811708 w 4635500"/>
              <a:gd name="connsiteY216" fmla="*/ 4631817 h 6858000"/>
              <a:gd name="connsiteX217" fmla="*/ 729580 w 4635500"/>
              <a:gd name="connsiteY217" fmla="*/ 4561965 h 6858000"/>
              <a:gd name="connsiteX218" fmla="*/ 481838 w 4635500"/>
              <a:gd name="connsiteY218" fmla="*/ 4473397 h 6858000"/>
              <a:gd name="connsiteX219" fmla="*/ 564515 w 4635500"/>
              <a:gd name="connsiteY219" fmla="*/ 4556074 h 6858000"/>
              <a:gd name="connsiteX220" fmla="*/ 564820 w 4635500"/>
              <a:gd name="connsiteY220" fmla="*/ 4556074 h 6858000"/>
              <a:gd name="connsiteX221" fmla="*/ 647192 w 4635500"/>
              <a:gd name="connsiteY221" fmla="*/ 4473397 h 6858000"/>
              <a:gd name="connsiteX222" fmla="*/ 149606 w 4635500"/>
              <a:gd name="connsiteY222" fmla="*/ 4473397 h 6858000"/>
              <a:gd name="connsiteX223" fmla="*/ 232283 w 4635500"/>
              <a:gd name="connsiteY223" fmla="*/ 4556074 h 6858000"/>
              <a:gd name="connsiteX224" fmla="*/ 314960 w 4635500"/>
              <a:gd name="connsiteY224" fmla="*/ 4473397 h 6858000"/>
              <a:gd name="connsiteX225" fmla="*/ 398018 w 4635500"/>
              <a:gd name="connsiteY225" fmla="*/ 4389730 h 6858000"/>
              <a:gd name="connsiteX226" fmla="*/ 315341 w 4635500"/>
              <a:gd name="connsiteY226" fmla="*/ 4472407 h 6858000"/>
              <a:gd name="connsiteX227" fmla="*/ 482143 w 4635500"/>
              <a:gd name="connsiteY227" fmla="*/ 4472407 h 6858000"/>
              <a:gd name="connsiteX228" fmla="*/ 399466 w 4635500"/>
              <a:gd name="connsiteY228" fmla="*/ 4389730 h 6858000"/>
              <a:gd name="connsiteX229" fmla="*/ 729580 w 4635500"/>
              <a:gd name="connsiteY229" fmla="*/ 4389296 h 6858000"/>
              <a:gd name="connsiteX230" fmla="*/ 647497 w 4635500"/>
              <a:gd name="connsiteY230" fmla="*/ 4472407 h 6858000"/>
              <a:gd name="connsiteX231" fmla="*/ 811708 w 4635500"/>
              <a:gd name="connsiteY231" fmla="*/ 4472407 h 6858000"/>
              <a:gd name="connsiteX232" fmla="*/ 811708 w 4635500"/>
              <a:gd name="connsiteY232" fmla="*/ 4459148 h 6858000"/>
              <a:gd name="connsiteX233" fmla="*/ 729580 w 4635500"/>
              <a:gd name="connsiteY233" fmla="*/ 4389296 h 6858000"/>
              <a:gd name="connsiteX234" fmla="*/ 481838 w 4635500"/>
              <a:gd name="connsiteY234" fmla="*/ 4300728 h 6858000"/>
              <a:gd name="connsiteX235" fmla="*/ 564515 w 4635500"/>
              <a:gd name="connsiteY235" fmla="*/ 4383405 h 6858000"/>
              <a:gd name="connsiteX236" fmla="*/ 564820 w 4635500"/>
              <a:gd name="connsiteY236" fmla="*/ 4383405 h 6858000"/>
              <a:gd name="connsiteX237" fmla="*/ 647192 w 4635500"/>
              <a:gd name="connsiteY237" fmla="*/ 4300728 h 6858000"/>
              <a:gd name="connsiteX238" fmla="*/ 149911 w 4635500"/>
              <a:gd name="connsiteY238" fmla="*/ 4300500 h 6858000"/>
              <a:gd name="connsiteX239" fmla="*/ 232588 w 4635500"/>
              <a:gd name="connsiteY239" fmla="*/ 4383176 h 6858000"/>
              <a:gd name="connsiteX240" fmla="*/ 315265 w 4635500"/>
              <a:gd name="connsiteY240" fmla="*/ 4300500 h 6858000"/>
              <a:gd name="connsiteX241" fmla="*/ 398018 w 4635500"/>
              <a:gd name="connsiteY241" fmla="*/ 4216146 h 6858000"/>
              <a:gd name="connsiteX242" fmla="*/ 315341 w 4635500"/>
              <a:gd name="connsiteY242" fmla="*/ 4298823 h 6858000"/>
              <a:gd name="connsiteX243" fmla="*/ 480695 w 4635500"/>
              <a:gd name="connsiteY243" fmla="*/ 4298823 h 6858000"/>
              <a:gd name="connsiteX244" fmla="*/ 482143 w 4635500"/>
              <a:gd name="connsiteY244" fmla="*/ 4298823 h 6858000"/>
              <a:gd name="connsiteX245" fmla="*/ 399466 w 4635500"/>
              <a:gd name="connsiteY245" fmla="*/ 4216146 h 6858000"/>
              <a:gd name="connsiteX246" fmla="*/ 729580 w 4635500"/>
              <a:gd name="connsiteY246" fmla="*/ 4215712 h 6858000"/>
              <a:gd name="connsiteX247" fmla="*/ 647497 w 4635500"/>
              <a:gd name="connsiteY247" fmla="*/ 4298823 h 6858000"/>
              <a:gd name="connsiteX248" fmla="*/ 811708 w 4635500"/>
              <a:gd name="connsiteY248" fmla="*/ 4298823 h 6858000"/>
              <a:gd name="connsiteX249" fmla="*/ 811708 w 4635500"/>
              <a:gd name="connsiteY249" fmla="*/ 4285564 h 6858000"/>
              <a:gd name="connsiteX250" fmla="*/ 729580 w 4635500"/>
              <a:gd name="connsiteY250" fmla="*/ 4215712 h 6858000"/>
              <a:gd name="connsiteX251" fmla="*/ 481838 w 4635500"/>
              <a:gd name="connsiteY251" fmla="*/ 4127144 h 6858000"/>
              <a:gd name="connsiteX252" fmla="*/ 564515 w 4635500"/>
              <a:gd name="connsiteY252" fmla="*/ 4209821 h 6858000"/>
              <a:gd name="connsiteX253" fmla="*/ 564820 w 4635500"/>
              <a:gd name="connsiteY253" fmla="*/ 4209821 h 6858000"/>
              <a:gd name="connsiteX254" fmla="*/ 647192 w 4635500"/>
              <a:gd name="connsiteY254" fmla="*/ 4127144 h 6858000"/>
              <a:gd name="connsiteX255" fmla="*/ 149911 w 4635500"/>
              <a:gd name="connsiteY255" fmla="*/ 4126916 h 6858000"/>
              <a:gd name="connsiteX256" fmla="*/ 232588 w 4635500"/>
              <a:gd name="connsiteY256" fmla="*/ 4209593 h 6858000"/>
              <a:gd name="connsiteX257" fmla="*/ 232588 w 4635500"/>
              <a:gd name="connsiteY257" fmla="*/ 4209821 h 6858000"/>
              <a:gd name="connsiteX258" fmla="*/ 314960 w 4635500"/>
              <a:gd name="connsiteY258" fmla="*/ 4126916 h 6858000"/>
              <a:gd name="connsiteX259" fmla="*/ 398018 w 4635500"/>
              <a:gd name="connsiteY259" fmla="*/ 4042563 h 6858000"/>
              <a:gd name="connsiteX260" fmla="*/ 315341 w 4635500"/>
              <a:gd name="connsiteY260" fmla="*/ 4125239 h 6858000"/>
              <a:gd name="connsiteX261" fmla="*/ 480695 w 4635500"/>
              <a:gd name="connsiteY261" fmla="*/ 4125239 h 6858000"/>
              <a:gd name="connsiteX262" fmla="*/ 482143 w 4635500"/>
              <a:gd name="connsiteY262" fmla="*/ 4125239 h 6858000"/>
              <a:gd name="connsiteX263" fmla="*/ 399466 w 4635500"/>
              <a:gd name="connsiteY263" fmla="*/ 4042563 h 6858000"/>
              <a:gd name="connsiteX264" fmla="*/ 729580 w 4635500"/>
              <a:gd name="connsiteY264" fmla="*/ 4042128 h 6858000"/>
              <a:gd name="connsiteX265" fmla="*/ 647497 w 4635500"/>
              <a:gd name="connsiteY265" fmla="*/ 4125239 h 6858000"/>
              <a:gd name="connsiteX266" fmla="*/ 811708 w 4635500"/>
              <a:gd name="connsiteY266" fmla="*/ 4125239 h 6858000"/>
              <a:gd name="connsiteX267" fmla="*/ 811708 w 4635500"/>
              <a:gd name="connsiteY267" fmla="*/ 4111981 h 6858000"/>
              <a:gd name="connsiteX268" fmla="*/ 729580 w 4635500"/>
              <a:gd name="connsiteY268" fmla="*/ 4042128 h 6858000"/>
              <a:gd name="connsiteX269" fmla="*/ 481838 w 4635500"/>
              <a:gd name="connsiteY269" fmla="*/ 3953561 h 6858000"/>
              <a:gd name="connsiteX270" fmla="*/ 564515 w 4635500"/>
              <a:gd name="connsiteY270" fmla="*/ 4036238 h 6858000"/>
              <a:gd name="connsiteX271" fmla="*/ 564820 w 4635500"/>
              <a:gd name="connsiteY271" fmla="*/ 4036238 h 6858000"/>
              <a:gd name="connsiteX272" fmla="*/ 647192 w 4635500"/>
              <a:gd name="connsiteY272" fmla="*/ 3953561 h 6858000"/>
              <a:gd name="connsiteX273" fmla="*/ 149606 w 4635500"/>
              <a:gd name="connsiteY273" fmla="*/ 3953561 h 6858000"/>
              <a:gd name="connsiteX274" fmla="*/ 232283 w 4635500"/>
              <a:gd name="connsiteY274" fmla="*/ 4036238 h 6858000"/>
              <a:gd name="connsiteX275" fmla="*/ 314960 w 4635500"/>
              <a:gd name="connsiteY275" fmla="*/ 3953561 h 6858000"/>
              <a:gd name="connsiteX276" fmla="*/ 398018 w 4635500"/>
              <a:gd name="connsiteY276" fmla="*/ 3868979 h 6858000"/>
              <a:gd name="connsiteX277" fmla="*/ 315341 w 4635500"/>
              <a:gd name="connsiteY277" fmla="*/ 3951656 h 6858000"/>
              <a:gd name="connsiteX278" fmla="*/ 480695 w 4635500"/>
              <a:gd name="connsiteY278" fmla="*/ 3951656 h 6858000"/>
              <a:gd name="connsiteX279" fmla="*/ 482143 w 4635500"/>
              <a:gd name="connsiteY279" fmla="*/ 3951656 h 6858000"/>
              <a:gd name="connsiteX280" fmla="*/ 399466 w 4635500"/>
              <a:gd name="connsiteY280" fmla="*/ 3868979 h 6858000"/>
              <a:gd name="connsiteX281" fmla="*/ 729580 w 4635500"/>
              <a:gd name="connsiteY281" fmla="*/ 3868545 h 6858000"/>
              <a:gd name="connsiteX282" fmla="*/ 647497 w 4635500"/>
              <a:gd name="connsiteY282" fmla="*/ 3951656 h 6858000"/>
              <a:gd name="connsiteX283" fmla="*/ 811708 w 4635500"/>
              <a:gd name="connsiteY283" fmla="*/ 3951656 h 6858000"/>
              <a:gd name="connsiteX284" fmla="*/ 811708 w 4635500"/>
              <a:gd name="connsiteY284" fmla="*/ 3938397 h 6858000"/>
              <a:gd name="connsiteX285" fmla="*/ 729580 w 4635500"/>
              <a:gd name="connsiteY285" fmla="*/ 3868545 h 6858000"/>
              <a:gd name="connsiteX286" fmla="*/ 481838 w 4635500"/>
              <a:gd name="connsiteY286" fmla="*/ 3779977 h 6858000"/>
              <a:gd name="connsiteX287" fmla="*/ 564515 w 4635500"/>
              <a:gd name="connsiteY287" fmla="*/ 3862654 h 6858000"/>
              <a:gd name="connsiteX288" fmla="*/ 564820 w 4635500"/>
              <a:gd name="connsiteY288" fmla="*/ 3862654 h 6858000"/>
              <a:gd name="connsiteX289" fmla="*/ 647192 w 4635500"/>
              <a:gd name="connsiteY289" fmla="*/ 3779977 h 6858000"/>
              <a:gd name="connsiteX290" fmla="*/ 149606 w 4635500"/>
              <a:gd name="connsiteY290" fmla="*/ 3779977 h 6858000"/>
              <a:gd name="connsiteX291" fmla="*/ 232283 w 4635500"/>
              <a:gd name="connsiteY291" fmla="*/ 3862654 h 6858000"/>
              <a:gd name="connsiteX292" fmla="*/ 314960 w 4635500"/>
              <a:gd name="connsiteY292" fmla="*/ 3779977 h 6858000"/>
              <a:gd name="connsiteX293" fmla="*/ 398018 w 4635500"/>
              <a:gd name="connsiteY293" fmla="*/ 3696310 h 6858000"/>
              <a:gd name="connsiteX294" fmla="*/ 315341 w 4635500"/>
              <a:gd name="connsiteY294" fmla="*/ 3778987 h 6858000"/>
              <a:gd name="connsiteX295" fmla="*/ 482143 w 4635500"/>
              <a:gd name="connsiteY295" fmla="*/ 3778987 h 6858000"/>
              <a:gd name="connsiteX296" fmla="*/ 399466 w 4635500"/>
              <a:gd name="connsiteY296" fmla="*/ 3696310 h 6858000"/>
              <a:gd name="connsiteX297" fmla="*/ 729580 w 4635500"/>
              <a:gd name="connsiteY297" fmla="*/ 3695875 h 6858000"/>
              <a:gd name="connsiteX298" fmla="*/ 647497 w 4635500"/>
              <a:gd name="connsiteY298" fmla="*/ 3778987 h 6858000"/>
              <a:gd name="connsiteX299" fmla="*/ 811708 w 4635500"/>
              <a:gd name="connsiteY299" fmla="*/ 3778987 h 6858000"/>
              <a:gd name="connsiteX300" fmla="*/ 811708 w 4635500"/>
              <a:gd name="connsiteY300" fmla="*/ 3765728 h 6858000"/>
              <a:gd name="connsiteX301" fmla="*/ 729580 w 4635500"/>
              <a:gd name="connsiteY301" fmla="*/ 3695875 h 6858000"/>
              <a:gd name="connsiteX302" fmla="*/ 481838 w 4635500"/>
              <a:gd name="connsiteY302" fmla="*/ 3607308 h 6858000"/>
              <a:gd name="connsiteX303" fmla="*/ 564515 w 4635500"/>
              <a:gd name="connsiteY303" fmla="*/ 3689985 h 6858000"/>
              <a:gd name="connsiteX304" fmla="*/ 564820 w 4635500"/>
              <a:gd name="connsiteY304" fmla="*/ 3689985 h 6858000"/>
              <a:gd name="connsiteX305" fmla="*/ 647192 w 4635500"/>
              <a:gd name="connsiteY305" fmla="*/ 3607308 h 6858000"/>
              <a:gd name="connsiteX306" fmla="*/ 149911 w 4635500"/>
              <a:gd name="connsiteY306" fmla="*/ 3607079 h 6858000"/>
              <a:gd name="connsiteX307" fmla="*/ 232588 w 4635500"/>
              <a:gd name="connsiteY307" fmla="*/ 3689757 h 6858000"/>
              <a:gd name="connsiteX308" fmla="*/ 315265 w 4635500"/>
              <a:gd name="connsiteY308" fmla="*/ 3607079 h 6858000"/>
              <a:gd name="connsiteX309" fmla="*/ 398018 w 4635500"/>
              <a:gd name="connsiteY309" fmla="*/ 3522726 h 6858000"/>
              <a:gd name="connsiteX310" fmla="*/ 315341 w 4635500"/>
              <a:gd name="connsiteY310" fmla="*/ 3605403 h 6858000"/>
              <a:gd name="connsiteX311" fmla="*/ 480695 w 4635500"/>
              <a:gd name="connsiteY311" fmla="*/ 3605403 h 6858000"/>
              <a:gd name="connsiteX312" fmla="*/ 482143 w 4635500"/>
              <a:gd name="connsiteY312" fmla="*/ 3605403 h 6858000"/>
              <a:gd name="connsiteX313" fmla="*/ 399466 w 4635500"/>
              <a:gd name="connsiteY313" fmla="*/ 3522726 h 6858000"/>
              <a:gd name="connsiteX314" fmla="*/ 729580 w 4635500"/>
              <a:gd name="connsiteY314" fmla="*/ 3522292 h 6858000"/>
              <a:gd name="connsiteX315" fmla="*/ 647497 w 4635500"/>
              <a:gd name="connsiteY315" fmla="*/ 3605403 h 6858000"/>
              <a:gd name="connsiteX316" fmla="*/ 811708 w 4635500"/>
              <a:gd name="connsiteY316" fmla="*/ 3605403 h 6858000"/>
              <a:gd name="connsiteX317" fmla="*/ 811708 w 4635500"/>
              <a:gd name="connsiteY317" fmla="*/ 3592144 h 6858000"/>
              <a:gd name="connsiteX318" fmla="*/ 729580 w 4635500"/>
              <a:gd name="connsiteY318" fmla="*/ 3522292 h 6858000"/>
              <a:gd name="connsiteX319" fmla="*/ 481838 w 4635500"/>
              <a:gd name="connsiteY319" fmla="*/ 3433724 h 6858000"/>
              <a:gd name="connsiteX320" fmla="*/ 564515 w 4635500"/>
              <a:gd name="connsiteY320" fmla="*/ 3516402 h 6858000"/>
              <a:gd name="connsiteX321" fmla="*/ 564820 w 4635500"/>
              <a:gd name="connsiteY321" fmla="*/ 3516402 h 6858000"/>
              <a:gd name="connsiteX322" fmla="*/ 647192 w 4635500"/>
              <a:gd name="connsiteY322" fmla="*/ 3433724 h 6858000"/>
              <a:gd name="connsiteX323" fmla="*/ 149911 w 4635500"/>
              <a:gd name="connsiteY323" fmla="*/ 3433496 h 6858000"/>
              <a:gd name="connsiteX324" fmla="*/ 232588 w 4635500"/>
              <a:gd name="connsiteY324" fmla="*/ 3516173 h 6858000"/>
              <a:gd name="connsiteX325" fmla="*/ 232588 w 4635500"/>
              <a:gd name="connsiteY325" fmla="*/ 3516402 h 6858000"/>
              <a:gd name="connsiteX326" fmla="*/ 314960 w 4635500"/>
              <a:gd name="connsiteY326" fmla="*/ 3433496 h 6858000"/>
              <a:gd name="connsiteX327" fmla="*/ 398018 w 4635500"/>
              <a:gd name="connsiteY327" fmla="*/ 3349142 h 6858000"/>
              <a:gd name="connsiteX328" fmla="*/ 315341 w 4635500"/>
              <a:gd name="connsiteY328" fmla="*/ 3431819 h 6858000"/>
              <a:gd name="connsiteX329" fmla="*/ 480695 w 4635500"/>
              <a:gd name="connsiteY329" fmla="*/ 3431819 h 6858000"/>
              <a:gd name="connsiteX330" fmla="*/ 482143 w 4635500"/>
              <a:gd name="connsiteY330" fmla="*/ 3431819 h 6858000"/>
              <a:gd name="connsiteX331" fmla="*/ 399466 w 4635500"/>
              <a:gd name="connsiteY331" fmla="*/ 3349142 h 6858000"/>
              <a:gd name="connsiteX332" fmla="*/ 729580 w 4635500"/>
              <a:gd name="connsiteY332" fmla="*/ 3348708 h 6858000"/>
              <a:gd name="connsiteX333" fmla="*/ 647497 w 4635500"/>
              <a:gd name="connsiteY333" fmla="*/ 3431819 h 6858000"/>
              <a:gd name="connsiteX334" fmla="*/ 811708 w 4635500"/>
              <a:gd name="connsiteY334" fmla="*/ 3431819 h 6858000"/>
              <a:gd name="connsiteX335" fmla="*/ 811708 w 4635500"/>
              <a:gd name="connsiteY335" fmla="*/ 3418561 h 6858000"/>
              <a:gd name="connsiteX336" fmla="*/ 729580 w 4635500"/>
              <a:gd name="connsiteY336" fmla="*/ 3348708 h 6858000"/>
              <a:gd name="connsiteX337" fmla="*/ 481838 w 4635500"/>
              <a:gd name="connsiteY337" fmla="*/ 3260141 h 6858000"/>
              <a:gd name="connsiteX338" fmla="*/ 564515 w 4635500"/>
              <a:gd name="connsiteY338" fmla="*/ 3342818 h 6858000"/>
              <a:gd name="connsiteX339" fmla="*/ 564820 w 4635500"/>
              <a:gd name="connsiteY339" fmla="*/ 3342818 h 6858000"/>
              <a:gd name="connsiteX340" fmla="*/ 647192 w 4635500"/>
              <a:gd name="connsiteY340" fmla="*/ 3260141 h 6858000"/>
              <a:gd name="connsiteX341" fmla="*/ 149606 w 4635500"/>
              <a:gd name="connsiteY341" fmla="*/ 3260141 h 6858000"/>
              <a:gd name="connsiteX342" fmla="*/ 232283 w 4635500"/>
              <a:gd name="connsiteY342" fmla="*/ 3342818 h 6858000"/>
              <a:gd name="connsiteX343" fmla="*/ 314960 w 4635500"/>
              <a:gd name="connsiteY343" fmla="*/ 3260141 h 6858000"/>
              <a:gd name="connsiteX344" fmla="*/ 398018 w 4635500"/>
              <a:gd name="connsiteY344" fmla="*/ 3175559 h 6858000"/>
              <a:gd name="connsiteX345" fmla="*/ 315341 w 4635500"/>
              <a:gd name="connsiteY345" fmla="*/ 3258236 h 6858000"/>
              <a:gd name="connsiteX346" fmla="*/ 480695 w 4635500"/>
              <a:gd name="connsiteY346" fmla="*/ 3258236 h 6858000"/>
              <a:gd name="connsiteX347" fmla="*/ 482143 w 4635500"/>
              <a:gd name="connsiteY347" fmla="*/ 3258236 h 6858000"/>
              <a:gd name="connsiteX348" fmla="*/ 399466 w 4635500"/>
              <a:gd name="connsiteY348" fmla="*/ 3175559 h 6858000"/>
              <a:gd name="connsiteX349" fmla="*/ 729580 w 4635500"/>
              <a:gd name="connsiteY349" fmla="*/ 3175125 h 6858000"/>
              <a:gd name="connsiteX350" fmla="*/ 647497 w 4635500"/>
              <a:gd name="connsiteY350" fmla="*/ 3258236 h 6858000"/>
              <a:gd name="connsiteX351" fmla="*/ 811708 w 4635500"/>
              <a:gd name="connsiteY351" fmla="*/ 3258236 h 6858000"/>
              <a:gd name="connsiteX352" fmla="*/ 811708 w 4635500"/>
              <a:gd name="connsiteY352" fmla="*/ 3244977 h 6858000"/>
              <a:gd name="connsiteX353" fmla="*/ 729580 w 4635500"/>
              <a:gd name="connsiteY353" fmla="*/ 3175125 h 6858000"/>
              <a:gd name="connsiteX354" fmla="*/ 481838 w 4635500"/>
              <a:gd name="connsiteY354" fmla="*/ 3086557 h 6858000"/>
              <a:gd name="connsiteX355" fmla="*/ 564515 w 4635500"/>
              <a:gd name="connsiteY355" fmla="*/ 3169234 h 6858000"/>
              <a:gd name="connsiteX356" fmla="*/ 564820 w 4635500"/>
              <a:gd name="connsiteY356" fmla="*/ 3169234 h 6858000"/>
              <a:gd name="connsiteX357" fmla="*/ 647192 w 4635500"/>
              <a:gd name="connsiteY357" fmla="*/ 3086557 h 6858000"/>
              <a:gd name="connsiteX358" fmla="*/ 149606 w 4635500"/>
              <a:gd name="connsiteY358" fmla="*/ 3086557 h 6858000"/>
              <a:gd name="connsiteX359" fmla="*/ 232283 w 4635500"/>
              <a:gd name="connsiteY359" fmla="*/ 3169234 h 6858000"/>
              <a:gd name="connsiteX360" fmla="*/ 314960 w 4635500"/>
              <a:gd name="connsiteY360" fmla="*/ 3086557 h 6858000"/>
              <a:gd name="connsiteX361" fmla="*/ 398018 w 4635500"/>
              <a:gd name="connsiteY361" fmla="*/ 3002890 h 6858000"/>
              <a:gd name="connsiteX362" fmla="*/ 315341 w 4635500"/>
              <a:gd name="connsiteY362" fmla="*/ 3085567 h 6858000"/>
              <a:gd name="connsiteX363" fmla="*/ 482143 w 4635500"/>
              <a:gd name="connsiteY363" fmla="*/ 3085567 h 6858000"/>
              <a:gd name="connsiteX364" fmla="*/ 399466 w 4635500"/>
              <a:gd name="connsiteY364" fmla="*/ 3002890 h 6858000"/>
              <a:gd name="connsiteX365" fmla="*/ 729580 w 4635500"/>
              <a:gd name="connsiteY365" fmla="*/ 3002455 h 6858000"/>
              <a:gd name="connsiteX366" fmla="*/ 647497 w 4635500"/>
              <a:gd name="connsiteY366" fmla="*/ 3085567 h 6858000"/>
              <a:gd name="connsiteX367" fmla="*/ 811708 w 4635500"/>
              <a:gd name="connsiteY367" fmla="*/ 3085567 h 6858000"/>
              <a:gd name="connsiteX368" fmla="*/ 811708 w 4635500"/>
              <a:gd name="connsiteY368" fmla="*/ 3072308 h 6858000"/>
              <a:gd name="connsiteX369" fmla="*/ 729580 w 4635500"/>
              <a:gd name="connsiteY369" fmla="*/ 3002455 h 6858000"/>
              <a:gd name="connsiteX370" fmla="*/ 481838 w 4635500"/>
              <a:gd name="connsiteY370" fmla="*/ 2913888 h 6858000"/>
              <a:gd name="connsiteX371" fmla="*/ 564515 w 4635500"/>
              <a:gd name="connsiteY371" fmla="*/ 2996565 h 6858000"/>
              <a:gd name="connsiteX372" fmla="*/ 564820 w 4635500"/>
              <a:gd name="connsiteY372" fmla="*/ 2996565 h 6858000"/>
              <a:gd name="connsiteX373" fmla="*/ 647192 w 4635500"/>
              <a:gd name="connsiteY373" fmla="*/ 2913888 h 6858000"/>
              <a:gd name="connsiteX374" fmla="*/ 149911 w 4635500"/>
              <a:gd name="connsiteY374" fmla="*/ 2913659 h 6858000"/>
              <a:gd name="connsiteX375" fmla="*/ 232588 w 4635500"/>
              <a:gd name="connsiteY375" fmla="*/ 2996337 h 6858000"/>
              <a:gd name="connsiteX376" fmla="*/ 315265 w 4635500"/>
              <a:gd name="connsiteY376" fmla="*/ 2913659 h 6858000"/>
              <a:gd name="connsiteX377" fmla="*/ 398018 w 4635500"/>
              <a:gd name="connsiteY377" fmla="*/ 2829306 h 6858000"/>
              <a:gd name="connsiteX378" fmla="*/ 315341 w 4635500"/>
              <a:gd name="connsiteY378" fmla="*/ 2911983 h 6858000"/>
              <a:gd name="connsiteX379" fmla="*/ 480695 w 4635500"/>
              <a:gd name="connsiteY379" fmla="*/ 2911983 h 6858000"/>
              <a:gd name="connsiteX380" fmla="*/ 482143 w 4635500"/>
              <a:gd name="connsiteY380" fmla="*/ 2911983 h 6858000"/>
              <a:gd name="connsiteX381" fmla="*/ 399466 w 4635500"/>
              <a:gd name="connsiteY381" fmla="*/ 2829306 h 6858000"/>
              <a:gd name="connsiteX382" fmla="*/ 729580 w 4635500"/>
              <a:gd name="connsiteY382" fmla="*/ 2828872 h 6858000"/>
              <a:gd name="connsiteX383" fmla="*/ 647497 w 4635500"/>
              <a:gd name="connsiteY383" fmla="*/ 2911983 h 6858000"/>
              <a:gd name="connsiteX384" fmla="*/ 811708 w 4635500"/>
              <a:gd name="connsiteY384" fmla="*/ 2911983 h 6858000"/>
              <a:gd name="connsiteX385" fmla="*/ 811708 w 4635500"/>
              <a:gd name="connsiteY385" fmla="*/ 2898724 h 6858000"/>
              <a:gd name="connsiteX386" fmla="*/ 729580 w 4635500"/>
              <a:gd name="connsiteY386" fmla="*/ 2828872 h 6858000"/>
              <a:gd name="connsiteX387" fmla="*/ 481838 w 4635500"/>
              <a:gd name="connsiteY387" fmla="*/ 2740304 h 6858000"/>
              <a:gd name="connsiteX388" fmla="*/ 564515 w 4635500"/>
              <a:gd name="connsiteY388" fmla="*/ 2822982 h 6858000"/>
              <a:gd name="connsiteX389" fmla="*/ 564820 w 4635500"/>
              <a:gd name="connsiteY389" fmla="*/ 2822982 h 6858000"/>
              <a:gd name="connsiteX390" fmla="*/ 647192 w 4635500"/>
              <a:gd name="connsiteY390" fmla="*/ 2740304 h 6858000"/>
              <a:gd name="connsiteX391" fmla="*/ 149911 w 4635500"/>
              <a:gd name="connsiteY391" fmla="*/ 2740076 h 6858000"/>
              <a:gd name="connsiteX392" fmla="*/ 232588 w 4635500"/>
              <a:gd name="connsiteY392" fmla="*/ 2822753 h 6858000"/>
              <a:gd name="connsiteX393" fmla="*/ 232588 w 4635500"/>
              <a:gd name="connsiteY393" fmla="*/ 2822982 h 6858000"/>
              <a:gd name="connsiteX394" fmla="*/ 314960 w 4635500"/>
              <a:gd name="connsiteY394" fmla="*/ 2740076 h 6858000"/>
              <a:gd name="connsiteX395" fmla="*/ 398018 w 4635500"/>
              <a:gd name="connsiteY395" fmla="*/ 2655722 h 6858000"/>
              <a:gd name="connsiteX396" fmla="*/ 315341 w 4635500"/>
              <a:gd name="connsiteY396" fmla="*/ 2738399 h 6858000"/>
              <a:gd name="connsiteX397" fmla="*/ 480695 w 4635500"/>
              <a:gd name="connsiteY397" fmla="*/ 2738399 h 6858000"/>
              <a:gd name="connsiteX398" fmla="*/ 482143 w 4635500"/>
              <a:gd name="connsiteY398" fmla="*/ 2738399 h 6858000"/>
              <a:gd name="connsiteX399" fmla="*/ 399466 w 4635500"/>
              <a:gd name="connsiteY399" fmla="*/ 2655722 h 6858000"/>
              <a:gd name="connsiteX400" fmla="*/ 729580 w 4635500"/>
              <a:gd name="connsiteY400" fmla="*/ 2655288 h 6858000"/>
              <a:gd name="connsiteX401" fmla="*/ 647497 w 4635500"/>
              <a:gd name="connsiteY401" fmla="*/ 2738399 h 6858000"/>
              <a:gd name="connsiteX402" fmla="*/ 811708 w 4635500"/>
              <a:gd name="connsiteY402" fmla="*/ 2738399 h 6858000"/>
              <a:gd name="connsiteX403" fmla="*/ 811708 w 4635500"/>
              <a:gd name="connsiteY403" fmla="*/ 2725141 h 6858000"/>
              <a:gd name="connsiteX404" fmla="*/ 729580 w 4635500"/>
              <a:gd name="connsiteY404" fmla="*/ 2655288 h 6858000"/>
              <a:gd name="connsiteX405" fmla="*/ 481838 w 4635500"/>
              <a:gd name="connsiteY405" fmla="*/ 2566721 h 6858000"/>
              <a:gd name="connsiteX406" fmla="*/ 564515 w 4635500"/>
              <a:gd name="connsiteY406" fmla="*/ 2649398 h 6858000"/>
              <a:gd name="connsiteX407" fmla="*/ 564820 w 4635500"/>
              <a:gd name="connsiteY407" fmla="*/ 2649398 h 6858000"/>
              <a:gd name="connsiteX408" fmla="*/ 647192 w 4635500"/>
              <a:gd name="connsiteY408" fmla="*/ 2566721 h 6858000"/>
              <a:gd name="connsiteX409" fmla="*/ 149606 w 4635500"/>
              <a:gd name="connsiteY409" fmla="*/ 2566721 h 6858000"/>
              <a:gd name="connsiteX410" fmla="*/ 232283 w 4635500"/>
              <a:gd name="connsiteY410" fmla="*/ 2649398 h 6858000"/>
              <a:gd name="connsiteX411" fmla="*/ 314960 w 4635500"/>
              <a:gd name="connsiteY411" fmla="*/ 2566721 h 6858000"/>
              <a:gd name="connsiteX412" fmla="*/ 398018 w 4635500"/>
              <a:gd name="connsiteY412" fmla="*/ 2482139 h 6858000"/>
              <a:gd name="connsiteX413" fmla="*/ 315341 w 4635500"/>
              <a:gd name="connsiteY413" fmla="*/ 2564816 h 6858000"/>
              <a:gd name="connsiteX414" fmla="*/ 480695 w 4635500"/>
              <a:gd name="connsiteY414" fmla="*/ 2564816 h 6858000"/>
              <a:gd name="connsiteX415" fmla="*/ 482143 w 4635500"/>
              <a:gd name="connsiteY415" fmla="*/ 2564816 h 6858000"/>
              <a:gd name="connsiteX416" fmla="*/ 399466 w 4635500"/>
              <a:gd name="connsiteY416" fmla="*/ 2482139 h 6858000"/>
              <a:gd name="connsiteX417" fmla="*/ 729580 w 4635500"/>
              <a:gd name="connsiteY417" fmla="*/ 2481705 h 6858000"/>
              <a:gd name="connsiteX418" fmla="*/ 647497 w 4635500"/>
              <a:gd name="connsiteY418" fmla="*/ 2564816 h 6858000"/>
              <a:gd name="connsiteX419" fmla="*/ 811708 w 4635500"/>
              <a:gd name="connsiteY419" fmla="*/ 2564816 h 6858000"/>
              <a:gd name="connsiteX420" fmla="*/ 811708 w 4635500"/>
              <a:gd name="connsiteY420" fmla="*/ 2551557 h 6858000"/>
              <a:gd name="connsiteX421" fmla="*/ 729580 w 4635500"/>
              <a:gd name="connsiteY421" fmla="*/ 2481705 h 6858000"/>
              <a:gd name="connsiteX422" fmla="*/ 481838 w 4635500"/>
              <a:gd name="connsiteY422" fmla="*/ 2393137 h 6858000"/>
              <a:gd name="connsiteX423" fmla="*/ 564515 w 4635500"/>
              <a:gd name="connsiteY423" fmla="*/ 2475814 h 6858000"/>
              <a:gd name="connsiteX424" fmla="*/ 564820 w 4635500"/>
              <a:gd name="connsiteY424" fmla="*/ 2475814 h 6858000"/>
              <a:gd name="connsiteX425" fmla="*/ 647192 w 4635500"/>
              <a:gd name="connsiteY425" fmla="*/ 2393137 h 6858000"/>
              <a:gd name="connsiteX426" fmla="*/ 149606 w 4635500"/>
              <a:gd name="connsiteY426" fmla="*/ 2393137 h 6858000"/>
              <a:gd name="connsiteX427" fmla="*/ 232283 w 4635500"/>
              <a:gd name="connsiteY427" fmla="*/ 2475814 h 6858000"/>
              <a:gd name="connsiteX428" fmla="*/ 314960 w 4635500"/>
              <a:gd name="connsiteY428" fmla="*/ 2393137 h 6858000"/>
              <a:gd name="connsiteX429" fmla="*/ 398018 w 4635500"/>
              <a:gd name="connsiteY429" fmla="*/ 2309470 h 6858000"/>
              <a:gd name="connsiteX430" fmla="*/ 315341 w 4635500"/>
              <a:gd name="connsiteY430" fmla="*/ 2392147 h 6858000"/>
              <a:gd name="connsiteX431" fmla="*/ 482143 w 4635500"/>
              <a:gd name="connsiteY431" fmla="*/ 2392147 h 6858000"/>
              <a:gd name="connsiteX432" fmla="*/ 399466 w 4635500"/>
              <a:gd name="connsiteY432" fmla="*/ 2309470 h 6858000"/>
              <a:gd name="connsiteX433" fmla="*/ 729580 w 4635500"/>
              <a:gd name="connsiteY433" fmla="*/ 2309035 h 6858000"/>
              <a:gd name="connsiteX434" fmla="*/ 647497 w 4635500"/>
              <a:gd name="connsiteY434" fmla="*/ 2392147 h 6858000"/>
              <a:gd name="connsiteX435" fmla="*/ 811708 w 4635500"/>
              <a:gd name="connsiteY435" fmla="*/ 2392147 h 6858000"/>
              <a:gd name="connsiteX436" fmla="*/ 811708 w 4635500"/>
              <a:gd name="connsiteY436" fmla="*/ 2378888 h 6858000"/>
              <a:gd name="connsiteX437" fmla="*/ 729580 w 4635500"/>
              <a:gd name="connsiteY437" fmla="*/ 2309035 h 6858000"/>
              <a:gd name="connsiteX438" fmla="*/ 481838 w 4635500"/>
              <a:gd name="connsiteY438" fmla="*/ 2220468 h 6858000"/>
              <a:gd name="connsiteX439" fmla="*/ 564515 w 4635500"/>
              <a:gd name="connsiteY439" fmla="*/ 2303145 h 6858000"/>
              <a:gd name="connsiteX440" fmla="*/ 564820 w 4635500"/>
              <a:gd name="connsiteY440" fmla="*/ 2303145 h 6858000"/>
              <a:gd name="connsiteX441" fmla="*/ 647192 w 4635500"/>
              <a:gd name="connsiteY441" fmla="*/ 2220468 h 6858000"/>
              <a:gd name="connsiteX442" fmla="*/ 149911 w 4635500"/>
              <a:gd name="connsiteY442" fmla="*/ 2220239 h 6858000"/>
              <a:gd name="connsiteX443" fmla="*/ 232588 w 4635500"/>
              <a:gd name="connsiteY443" fmla="*/ 2302917 h 6858000"/>
              <a:gd name="connsiteX444" fmla="*/ 315265 w 4635500"/>
              <a:gd name="connsiteY444" fmla="*/ 2220239 h 6858000"/>
              <a:gd name="connsiteX445" fmla="*/ 398018 w 4635500"/>
              <a:gd name="connsiteY445" fmla="*/ 2135886 h 6858000"/>
              <a:gd name="connsiteX446" fmla="*/ 315341 w 4635500"/>
              <a:gd name="connsiteY446" fmla="*/ 2218563 h 6858000"/>
              <a:gd name="connsiteX447" fmla="*/ 480695 w 4635500"/>
              <a:gd name="connsiteY447" fmla="*/ 2218563 h 6858000"/>
              <a:gd name="connsiteX448" fmla="*/ 482143 w 4635500"/>
              <a:gd name="connsiteY448" fmla="*/ 2218563 h 6858000"/>
              <a:gd name="connsiteX449" fmla="*/ 399466 w 4635500"/>
              <a:gd name="connsiteY449" fmla="*/ 2135886 h 6858000"/>
              <a:gd name="connsiteX450" fmla="*/ 729580 w 4635500"/>
              <a:gd name="connsiteY450" fmla="*/ 2135452 h 6858000"/>
              <a:gd name="connsiteX451" fmla="*/ 647497 w 4635500"/>
              <a:gd name="connsiteY451" fmla="*/ 2218563 h 6858000"/>
              <a:gd name="connsiteX452" fmla="*/ 811708 w 4635500"/>
              <a:gd name="connsiteY452" fmla="*/ 2218563 h 6858000"/>
              <a:gd name="connsiteX453" fmla="*/ 811708 w 4635500"/>
              <a:gd name="connsiteY453" fmla="*/ 2205304 h 6858000"/>
              <a:gd name="connsiteX454" fmla="*/ 729580 w 4635500"/>
              <a:gd name="connsiteY454" fmla="*/ 2135452 h 6858000"/>
              <a:gd name="connsiteX455" fmla="*/ 481838 w 4635500"/>
              <a:gd name="connsiteY455" fmla="*/ 2046884 h 6858000"/>
              <a:gd name="connsiteX456" fmla="*/ 564515 w 4635500"/>
              <a:gd name="connsiteY456" fmla="*/ 2129562 h 6858000"/>
              <a:gd name="connsiteX457" fmla="*/ 564820 w 4635500"/>
              <a:gd name="connsiteY457" fmla="*/ 2129562 h 6858000"/>
              <a:gd name="connsiteX458" fmla="*/ 647192 w 4635500"/>
              <a:gd name="connsiteY458" fmla="*/ 2046884 h 6858000"/>
              <a:gd name="connsiteX459" fmla="*/ 149911 w 4635500"/>
              <a:gd name="connsiteY459" fmla="*/ 2046656 h 6858000"/>
              <a:gd name="connsiteX460" fmla="*/ 232588 w 4635500"/>
              <a:gd name="connsiteY460" fmla="*/ 2129333 h 6858000"/>
              <a:gd name="connsiteX461" fmla="*/ 232588 w 4635500"/>
              <a:gd name="connsiteY461" fmla="*/ 2129562 h 6858000"/>
              <a:gd name="connsiteX462" fmla="*/ 314960 w 4635500"/>
              <a:gd name="connsiteY462" fmla="*/ 2046656 h 6858000"/>
              <a:gd name="connsiteX463" fmla="*/ 398018 w 4635500"/>
              <a:gd name="connsiteY463" fmla="*/ 1962302 h 6858000"/>
              <a:gd name="connsiteX464" fmla="*/ 315341 w 4635500"/>
              <a:gd name="connsiteY464" fmla="*/ 2044979 h 6858000"/>
              <a:gd name="connsiteX465" fmla="*/ 480695 w 4635500"/>
              <a:gd name="connsiteY465" fmla="*/ 2044979 h 6858000"/>
              <a:gd name="connsiteX466" fmla="*/ 482143 w 4635500"/>
              <a:gd name="connsiteY466" fmla="*/ 2044979 h 6858000"/>
              <a:gd name="connsiteX467" fmla="*/ 399466 w 4635500"/>
              <a:gd name="connsiteY467" fmla="*/ 1962302 h 6858000"/>
              <a:gd name="connsiteX468" fmla="*/ 729580 w 4635500"/>
              <a:gd name="connsiteY468" fmla="*/ 1961868 h 6858000"/>
              <a:gd name="connsiteX469" fmla="*/ 647497 w 4635500"/>
              <a:gd name="connsiteY469" fmla="*/ 2044979 h 6858000"/>
              <a:gd name="connsiteX470" fmla="*/ 811708 w 4635500"/>
              <a:gd name="connsiteY470" fmla="*/ 2044979 h 6858000"/>
              <a:gd name="connsiteX471" fmla="*/ 811708 w 4635500"/>
              <a:gd name="connsiteY471" fmla="*/ 2031721 h 6858000"/>
              <a:gd name="connsiteX472" fmla="*/ 729580 w 4635500"/>
              <a:gd name="connsiteY472" fmla="*/ 1961868 h 6858000"/>
              <a:gd name="connsiteX473" fmla="*/ 481838 w 4635500"/>
              <a:gd name="connsiteY473" fmla="*/ 1873301 h 6858000"/>
              <a:gd name="connsiteX474" fmla="*/ 564515 w 4635500"/>
              <a:gd name="connsiteY474" fmla="*/ 1955978 h 6858000"/>
              <a:gd name="connsiteX475" fmla="*/ 564820 w 4635500"/>
              <a:gd name="connsiteY475" fmla="*/ 1955978 h 6858000"/>
              <a:gd name="connsiteX476" fmla="*/ 647192 w 4635500"/>
              <a:gd name="connsiteY476" fmla="*/ 1873301 h 6858000"/>
              <a:gd name="connsiteX477" fmla="*/ 149606 w 4635500"/>
              <a:gd name="connsiteY477" fmla="*/ 1873301 h 6858000"/>
              <a:gd name="connsiteX478" fmla="*/ 232283 w 4635500"/>
              <a:gd name="connsiteY478" fmla="*/ 1955978 h 6858000"/>
              <a:gd name="connsiteX479" fmla="*/ 314960 w 4635500"/>
              <a:gd name="connsiteY479" fmla="*/ 1873301 h 6858000"/>
              <a:gd name="connsiteX480" fmla="*/ 398018 w 4635500"/>
              <a:gd name="connsiteY480" fmla="*/ 1788719 h 6858000"/>
              <a:gd name="connsiteX481" fmla="*/ 315341 w 4635500"/>
              <a:gd name="connsiteY481" fmla="*/ 1871396 h 6858000"/>
              <a:gd name="connsiteX482" fmla="*/ 480695 w 4635500"/>
              <a:gd name="connsiteY482" fmla="*/ 1871396 h 6858000"/>
              <a:gd name="connsiteX483" fmla="*/ 482143 w 4635500"/>
              <a:gd name="connsiteY483" fmla="*/ 1871396 h 6858000"/>
              <a:gd name="connsiteX484" fmla="*/ 399466 w 4635500"/>
              <a:gd name="connsiteY484" fmla="*/ 1788719 h 6858000"/>
              <a:gd name="connsiteX485" fmla="*/ 729580 w 4635500"/>
              <a:gd name="connsiteY485" fmla="*/ 1788285 h 6858000"/>
              <a:gd name="connsiteX486" fmla="*/ 647497 w 4635500"/>
              <a:gd name="connsiteY486" fmla="*/ 1871396 h 6858000"/>
              <a:gd name="connsiteX487" fmla="*/ 811708 w 4635500"/>
              <a:gd name="connsiteY487" fmla="*/ 1871396 h 6858000"/>
              <a:gd name="connsiteX488" fmla="*/ 811708 w 4635500"/>
              <a:gd name="connsiteY488" fmla="*/ 1858137 h 6858000"/>
              <a:gd name="connsiteX489" fmla="*/ 729580 w 4635500"/>
              <a:gd name="connsiteY489" fmla="*/ 1788285 h 6858000"/>
              <a:gd name="connsiteX490" fmla="*/ 481838 w 4635500"/>
              <a:gd name="connsiteY490" fmla="*/ 1699717 h 6858000"/>
              <a:gd name="connsiteX491" fmla="*/ 564515 w 4635500"/>
              <a:gd name="connsiteY491" fmla="*/ 1782394 h 6858000"/>
              <a:gd name="connsiteX492" fmla="*/ 564820 w 4635500"/>
              <a:gd name="connsiteY492" fmla="*/ 1782394 h 6858000"/>
              <a:gd name="connsiteX493" fmla="*/ 647192 w 4635500"/>
              <a:gd name="connsiteY493" fmla="*/ 1699717 h 6858000"/>
              <a:gd name="connsiteX494" fmla="*/ 149606 w 4635500"/>
              <a:gd name="connsiteY494" fmla="*/ 1699717 h 6858000"/>
              <a:gd name="connsiteX495" fmla="*/ 232283 w 4635500"/>
              <a:gd name="connsiteY495" fmla="*/ 1782394 h 6858000"/>
              <a:gd name="connsiteX496" fmla="*/ 314960 w 4635500"/>
              <a:gd name="connsiteY496" fmla="*/ 1699717 h 6858000"/>
              <a:gd name="connsiteX497" fmla="*/ 398018 w 4635500"/>
              <a:gd name="connsiteY497" fmla="*/ 1616050 h 6858000"/>
              <a:gd name="connsiteX498" fmla="*/ 315341 w 4635500"/>
              <a:gd name="connsiteY498" fmla="*/ 1698727 h 6858000"/>
              <a:gd name="connsiteX499" fmla="*/ 482143 w 4635500"/>
              <a:gd name="connsiteY499" fmla="*/ 1698727 h 6858000"/>
              <a:gd name="connsiteX500" fmla="*/ 399466 w 4635500"/>
              <a:gd name="connsiteY500" fmla="*/ 1616050 h 6858000"/>
              <a:gd name="connsiteX501" fmla="*/ 729580 w 4635500"/>
              <a:gd name="connsiteY501" fmla="*/ 1615615 h 6858000"/>
              <a:gd name="connsiteX502" fmla="*/ 647497 w 4635500"/>
              <a:gd name="connsiteY502" fmla="*/ 1698727 h 6858000"/>
              <a:gd name="connsiteX503" fmla="*/ 811708 w 4635500"/>
              <a:gd name="connsiteY503" fmla="*/ 1698727 h 6858000"/>
              <a:gd name="connsiteX504" fmla="*/ 811708 w 4635500"/>
              <a:gd name="connsiteY504" fmla="*/ 1685468 h 6858000"/>
              <a:gd name="connsiteX505" fmla="*/ 729580 w 4635500"/>
              <a:gd name="connsiteY505" fmla="*/ 1615615 h 6858000"/>
              <a:gd name="connsiteX506" fmla="*/ 481838 w 4635500"/>
              <a:gd name="connsiteY506" fmla="*/ 1527048 h 6858000"/>
              <a:gd name="connsiteX507" fmla="*/ 564515 w 4635500"/>
              <a:gd name="connsiteY507" fmla="*/ 1609725 h 6858000"/>
              <a:gd name="connsiteX508" fmla="*/ 564820 w 4635500"/>
              <a:gd name="connsiteY508" fmla="*/ 1609725 h 6858000"/>
              <a:gd name="connsiteX509" fmla="*/ 647192 w 4635500"/>
              <a:gd name="connsiteY509" fmla="*/ 1527048 h 6858000"/>
              <a:gd name="connsiteX510" fmla="*/ 149911 w 4635500"/>
              <a:gd name="connsiteY510" fmla="*/ 1526819 h 6858000"/>
              <a:gd name="connsiteX511" fmla="*/ 232588 w 4635500"/>
              <a:gd name="connsiteY511" fmla="*/ 1609496 h 6858000"/>
              <a:gd name="connsiteX512" fmla="*/ 315265 w 4635500"/>
              <a:gd name="connsiteY512" fmla="*/ 1526819 h 6858000"/>
              <a:gd name="connsiteX513" fmla="*/ 398018 w 4635500"/>
              <a:gd name="connsiteY513" fmla="*/ 1442466 h 6858000"/>
              <a:gd name="connsiteX514" fmla="*/ 315341 w 4635500"/>
              <a:gd name="connsiteY514" fmla="*/ 1525143 h 6858000"/>
              <a:gd name="connsiteX515" fmla="*/ 480695 w 4635500"/>
              <a:gd name="connsiteY515" fmla="*/ 1525143 h 6858000"/>
              <a:gd name="connsiteX516" fmla="*/ 482143 w 4635500"/>
              <a:gd name="connsiteY516" fmla="*/ 1525143 h 6858000"/>
              <a:gd name="connsiteX517" fmla="*/ 399466 w 4635500"/>
              <a:gd name="connsiteY517" fmla="*/ 1442466 h 6858000"/>
              <a:gd name="connsiteX518" fmla="*/ 729580 w 4635500"/>
              <a:gd name="connsiteY518" fmla="*/ 1442032 h 6858000"/>
              <a:gd name="connsiteX519" fmla="*/ 647497 w 4635500"/>
              <a:gd name="connsiteY519" fmla="*/ 1525143 h 6858000"/>
              <a:gd name="connsiteX520" fmla="*/ 811708 w 4635500"/>
              <a:gd name="connsiteY520" fmla="*/ 1525143 h 6858000"/>
              <a:gd name="connsiteX521" fmla="*/ 811708 w 4635500"/>
              <a:gd name="connsiteY521" fmla="*/ 1511884 h 6858000"/>
              <a:gd name="connsiteX522" fmla="*/ 729580 w 4635500"/>
              <a:gd name="connsiteY522" fmla="*/ 1442032 h 6858000"/>
              <a:gd name="connsiteX523" fmla="*/ 481838 w 4635500"/>
              <a:gd name="connsiteY523" fmla="*/ 1353464 h 6858000"/>
              <a:gd name="connsiteX524" fmla="*/ 564515 w 4635500"/>
              <a:gd name="connsiteY524" fmla="*/ 1436141 h 6858000"/>
              <a:gd name="connsiteX525" fmla="*/ 564820 w 4635500"/>
              <a:gd name="connsiteY525" fmla="*/ 1436141 h 6858000"/>
              <a:gd name="connsiteX526" fmla="*/ 647192 w 4635500"/>
              <a:gd name="connsiteY526" fmla="*/ 1353464 h 6858000"/>
              <a:gd name="connsiteX527" fmla="*/ 149911 w 4635500"/>
              <a:gd name="connsiteY527" fmla="*/ 1353236 h 6858000"/>
              <a:gd name="connsiteX528" fmla="*/ 232588 w 4635500"/>
              <a:gd name="connsiteY528" fmla="*/ 1435913 h 6858000"/>
              <a:gd name="connsiteX529" fmla="*/ 232588 w 4635500"/>
              <a:gd name="connsiteY529" fmla="*/ 1436141 h 6858000"/>
              <a:gd name="connsiteX530" fmla="*/ 314960 w 4635500"/>
              <a:gd name="connsiteY530" fmla="*/ 1353236 h 6858000"/>
              <a:gd name="connsiteX531" fmla="*/ 398018 w 4635500"/>
              <a:gd name="connsiteY531" fmla="*/ 1268882 h 6858000"/>
              <a:gd name="connsiteX532" fmla="*/ 315341 w 4635500"/>
              <a:gd name="connsiteY532" fmla="*/ 1351559 h 6858000"/>
              <a:gd name="connsiteX533" fmla="*/ 480695 w 4635500"/>
              <a:gd name="connsiteY533" fmla="*/ 1351559 h 6858000"/>
              <a:gd name="connsiteX534" fmla="*/ 482143 w 4635500"/>
              <a:gd name="connsiteY534" fmla="*/ 1351559 h 6858000"/>
              <a:gd name="connsiteX535" fmla="*/ 399466 w 4635500"/>
              <a:gd name="connsiteY535" fmla="*/ 1268882 h 6858000"/>
              <a:gd name="connsiteX536" fmla="*/ 729580 w 4635500"/>
              <a:gd name="connsiteY536" fmla="*/ 1268448 h 6858000"/>
              <a:gd name="connsiteX537" fmla="*/ 647497 w 4635500"/>
              <a:gd name="connsiteY537" fmla="*/ 1351559 h 6858000"/>
              <a:gd name="connsiteX538" fmla="*/ 811708 w 4635500"/>
              <a:gd name="connsiteY538" fmla="*/ 1351559 h 6858000"/>
              <a:gd name="connsiteX539" fmla="*/ 811708 w 4635500"/>
              <a:gd name="connsiteY539" fmla="*/ 1338301 h 6858000"/>
              <a:gd name="connsiteX540" fmla="*/ 729580 w 4635500"/>
              <a:gd name="connsiteY540" fmla="*/ 1268448 h 6858000"/>
              <a:gd name="connsiteX541" fmla="*/ 481838 w 4635500"/>
              <a:gd name="connsiteY541" fmla="*/ 1179881 h 6858000"/>
              <a:gd name="connsiteX542" fmla="*/ 564515 w 4635500"/>
              <a:gd name="connsiteY542" fmla="*/ 1262558 h 6858000"/>
              <a:gd name="connsiteX543" fmla="*/ 564820 w 4635500"/>
              <a:gd name="connsiteY543" fmla="*/ 1262558 h 6858000"/>
              <a:gd name="connsiteX544" fmla="*/ 647192 w 4635500"/>
              <a:gd name="connsiteY544" fmla="*/ 1179881 h 6858000"/>
              <a:gd name="connsiteX545" fmla="*/ 149606 w 4635500"/>
              <a:gd name="connsiteY545" fmla="*/ 1179881 h 6858000"/>
              <a:gd name="connsiteX546" fmla="*/ 232283 w 4635500"/>
              <a:gd name="connsiteY546" fmla="*/ 1262558 h 6858000"/>
              <a:gd name="connsiteX547" fmla="*/ 314960 w 4635500"/>
              <a:gd name="connsiteY547" fmla="*/ 1179881 h 6858000"/>
              <a:gd name="connsiteX548" fmla="*/ 398018 w 4635500"/>
              <a:gd name="connsiteY548" fmla="*/ 1095299 h 6858000"/>
              <a:gd name="connsiteX549" fmla="*/ 315341 w 4635500"/>
              <a:gd name="connsiteY549" fmla="*/ 1177976 h 6858000"/>
              <a:gd name="connsiteX550" fmla="*/ 480695 w 4635500"/>
              <a:gd name="connsiteY550" fmla="*/ 1177976 h 6858000"/>
              <a:gd name="connsiteX551" fmla="*/ 482143 w 4635500"/>
              <a:gd name="connsiteY551" fmla="*/ 1177976 h 6858000"/>
              <a:gd name="connsiteX552" fmla="*/ 399466 w 4635500"/>
              <a:gd name="connsiteY552" fmla="*/ 1095299 h 6858000"/>
              <a:gd name="connsiteX553" fmla="*/ 729580 w 4635500"/>
              <a:gd name="connsiteY553" fmla="*/ 1094865 h 6858000"/>
              <a:gd name="connsiteX554" fmla="*/ 647497 w 4635500"/>
              <a:gd name="connsiteY554" fmla="*/ 1177976 h 6858000"/>
              <a:gd name="connsiteX555" fmla="*/ 811708 w 4635500"/>
              <a:gd name="connsiteY555" fmla="*/ 1177976 h 6858000"/>
              <a:gd name="connsiteX556" fmla="*/ 811708 w 4635500"/>
              <a:gd name="connsiteY556" fmla="*/ 1164717 h 6858000"/>
              <a:gd name="connsiteX557" fmla="*/ 729580 w 4635500"/>
              <a:gd name="connsiteY557" fmla="*/ 1094865 h 6858000"/>
              <a:gd name="connsiteX558" fmla="*/ 481838 w 4635500"/>
              <a:gd name="connsiteY558" fmla="*/ 1006297 h 6858000"/>
              <a:gd name="connsiteX559" fmla="*/ 564515 w 4635500"/>
              <a:gd name="connsiteY559" fmla="*/ 1088974 h 6858000"/>
              <a:gd name="connsiteX560" fmla="*/ 564820 w 4635500"/>
              <a:gd name="connsiteY560" fmla="*/ 1088974 h 6858000"/>
              <a:gd name="connsiteX561" fmla="*/ 647192 w 4635500"/>
              <a:gd name="connsiteY561" fmla="*/ 1006297 h 6858000"/>
              <a:gd name="connsiteX562" fmla="*/ 149606 w 4635500"/>
              <a:gd name="connsiteY562" fmla="*/ 1006297 h 6858000"/>
              <a:gd name="connsiteX563" fmla="*/ 232283 w 4635500"/>
              <a:gd name="connsiteY563" fmla="*/ 1088974 h 6858000"/>
              <a:gd name="connsiteX564" fmla="*/ 314960 w 4635500"/>
              <a:gd name="connsiteY564" fmla="*/ 1006297 h 6858000"/>
              <a:gd name="connsiteX565" fmla="*/ 398018 w 4635500"/>
              <a:gd name="connsiteY565" fmla="*/ 922630 h 6858000"/>
              <a:gd name="connsiteX566" fmla="*/ 315341 w 4635500"/>
              <a:gd name="connsiteY566" fmla="*/ 1005307 h 6858000"/>
              <a:gd name="connsiteX567" fmla="*/ 482143 w 4635500"/>
              <a:gd name="connsiteY567" fmla="*/ 1005307 h 6858000"/>
              <a:gd name="connsiteX568" fmla="*/ 399466 w 4635500"/>
              <a:gd name="connsiteY568" fmla="*/ 922630 h 6858000"/>
              <a:gd name="connsiteX569" fmla="*/ 729580 w 4635500"/>
              <a:gd name="connsiteY569" fmla="*/ 922195 h 6858000"/>
              <a:gd name="connsiteX570" fmla="*/ 647497 w 4635500"/>
              <a:gd name="connsiteY570" fmla="*/ 1005307 h 6858000"/>
              <a:gd name="connsiteX571" fmla="*/ 811708 w 4635500"/>
              <a:gd name="connsiteY571" fmla="*/ 1005307 h 6858000"/>
              <a:gd name="connsiteX572" fmla="*/ 811708 w 4635500"/>
              <a:gd name="connsiteY572" fmla="*/ 992048 h 6858000"/>
              <a:gd name="connsiteX573" fmla="*/ 729580 w 4635500"/>
              <a:gd name="connsiteY573" fmla="*/ 922195 h 6858000"/>
              <a:gd name="connsiteX574" fmla="*/ 481838 w 4635500"/>
              <a:gd name="connsiteY574" fmla="*/ 833628 h 6858000"/>
              <a:gd name="connsiteX575" fmla="*/ 564515 w 4635500"/>
              <a:gd name="connsiteY575" fmla="*/ 916305 h 6858000"/>
              <a:gd name="connsiteX576" fmla="*/ 564820 w 4635500"/>
              <a:gd name="connsiteY576" fmla="*/ 916305 h 6858000"/>
              <a:gd name="connsiteX577" fmla="*/ 647192 w 4635500"/>
              <a:gd name="connsiteY577" fmla="*/ 833628 h 6858000"/>
              <a:gd name="connsiteX578" fmla="*/ 149911 w 4635500"/>
              <a:gd name="connsiteY578" fmla="*/ 833399 h 6858000"/>
              <a:gd name="connsiteX579" fmla="*/ 232588 w 4635500"/>
              <a:gd name="connsiteY579" fmla="*/ 916076 h 6858000"/>
              <a:gd name="connsiteX580" fmla="*/ 315265 w 4635500"/>
              <a:gd name="connsiteY580" fmla="*/ 833399 h 6858000"/>
              <a:gd name="connsiteX581" fmla="*/ 398018 w 4635500"/>
              <a:gd name="connsiteY581" fmla="*/ 749046 h 6858000"/>
              <a:gd name="connsiteX582" fmla="*/ 315341 w 4635500"/>
              <a:gd name="connsiteY582" fmla="*/ 831723 h 6858000"/>
              <a:gd name="connsiteX583" fmla="*/ 480695 w 4635500"/>
              <a:gd name="connsiteY583" fmla="*/ 831723 h 6858000"/>
              <a:gd name="connsiteX584" fmla="*/ 482143 w 4635500"/>
              <a:gd name="connsiteY584" fmla="*/ 831723 h 6858000"/>
              <a:gd name="connsiteX585" fmla="*/ 399466 w 4635500"/>
              <a:gd name="connsiteY585" fmla="*/ 749046 h 6858000"/>
              <a:gd name="connsiteX586" fmla="*/ 729580 w 4635500"/>
              <a:gd name="connsiteY586" fmla="*/ 748609 h 6858000"/>
              <a:gd name="connsiteX587" fmla="*/ 647497 w 4635500"/>
              <a:gd name="connsiteY587" fmla="*/ 831723 h 6858000"/>
              <a:gd name="connsiteX588" fmla="*/ 811708 w 4635500"/>
              <a:gd name="connsiteY588" fmla="*/ 831723 h 6858000"/>
              <a:gd name="connsiteX589" fmla="*/ 811708 w 4635500"/>
              <a:gd name="connsiteY589" fmla="*/ 818464 h 6858000"/>
              <a:gd name="connsiteX590" fmla="*/ 729580 w 4635500"/>
              <a:gd name="connsiteY590" fmla="*/ 748609 h 6858000"/>
              <a:gd name="connsiteX591" fmla="*/ 481838 w 4635500"/>
              <a:gd name="connsiteY591" fmla="*/ 660044 h 6858000"/>
              <a:gd name="connsiteX592" fmla="*/ 564515 w 4635500"/>
              <a:gd name="connsiteY592" fmla="*/ 742721 h 6858000"/>
              <a:gd name="connsiteX593" fmla="*/ 564820 w 4635500"/>
              <a:gd name="connsiteY593" fmla="*/ 742721 h 6858000"/>
              <a:gd name="connsiteX594" fmla="*/ 647192 w 4635500"/>
              <a:gd name="connsiteY594" fmla="*/ 660044 h 6858000"/>
              <a:gd name="connsiteX595" fmla="*/ 149911 w 4635500"/>
              <a:gd name="connsiteY595" fmla="*/ 660044 h 6858000"/>
              <a:gd name="connsiteX596" fmla="*/ 232588 w 4635500"/>
              <a:gd name="connsiteY596" fmla="*/ 742721 h 6858000"/>
              <a:gd name="connsiteX597" fmla="*/ 314960 w 4635500"/>
              <a:gd name="connsiteY597" fmla="*/ 660044 h 6858000"/>
              <a:gd name="connsiteX598" fmla="*/ 398018 w 4635500"/>
              <a:gd name="connsiteY598" fmla="*/ 575462 h 6858000"/>
              <a:gd name="connsiteX599" fmla="*/ 315341 w 4635500"/>
              <a:gd name="connsiteY599" fmla="*/ 658139 h 6858000"/>
              <a:gd name="connsiteX600" fmla="*/ 480695 w 4635500"/>
              <a:gd name="connsiteY600" fmla="*/ 658139 h 6858000"/>
              <a:gd name="connsiteX601" fmla="*/ 482143 w 4635500"/>
              <a:gd name="connsiteY601" fmla="*/ 658139 h 6858000"/>
              <a:gd name="connsiteX602" fmla="*/ 399466 w 4635500"/>
              <a:gd name="connsiteY602" fmla="*/ 575462 h 6858000"/>
              <a:gd name="connsiteX603" fmla="*/ 729580 w 4635500"/>
              <a:gd name="connsiteY603" fmla="*/ 575025 h 6858000"/>
              <a:gd name="connsiteX604" fmla="*/ 647497 w 4635500"/>
              <a:gd name="connsiteY604" fmla="*/ 658139 h 6858000"/>
              <a:gd name="connsiteX605" fmla="*/ 811708 w 4635500"/>
              <a:gd name="connsiteY605" fmla="*/ 658139 h 6858000"/>
              <a:gd name="connsiteX606" fmla="*/ 811708 w 4635500"/>
              <a:gd name="connsiteY606" fmla="*/ 644881 h 6858000"/>
              <a:gd name="connsiteX607" fmla="*/ 729580 w 4635500"/>
              <a:gd name="connsiteY607" fmla="*/ 575025 h 6858000"/>
              <a:gd name="connsiteX608" fmla="*/ 481838 w 4635500"/>
              <a:gd name="connsiteY608" fmla="*/ 486461 h 6858000"/>
              <a:gd name="connsiteX609" fmla="*/ 564515 w 4635500"/>
              <a:gd name="connsiteY609" fmla="*/ 569138 h 6858000"/>
              <a:gd name="connsiteX610" fmla="*/ 564820 w 4635500"/>
              <a:gd name="connsiteY610" fmla="*/ 569138 h 6858000"/>
              <a:gd name="connsiteX611" fmla="*/ 647192 w 4635500"/>
              <a:gd name="connsiteY611" fmla="*/ 486461 h 6858000"/>
              <a:gd name="connsiteX612" fmla="*/ 149606 w 4635500"/>
              <a:gd name="connsiteY612" fmla="*/ 486461 h 6858000"/>
              <a:gd name="connsiteX613" fmla="*/ 232283 w 4635500"/>
              <a:gd name="connsiteY613" fmla="*/ 569138 h 6858000"/>
              <a:gd name="connsiteX614" fmla="*/ 314960 w 4635500"/>
              <a:gd name="connsiteY614" fmla="*/ 486461 h 6858000"/>
              <a:gd name="connsiteX615" fmla="*/ 398018 w 4635500"/>
              <a:gd name="connsiteY615" fmla="*/ 401879 h 6858000"/>
              <a:gd name="connsiteX616" fmla="*/ 315341 w 4635500"/>
              <a:gd name="connsiteY616" fmla="*/ 484556 h 6858000"/>
              <a:gd name="connsiteX617" fmla="*/ 480695 w 4635500"/>
              <a:gd name="connsiteY617" fmla="*/ 484556 h 6858000"/>
              <a:gd name="connsiteX618" fmla="*/ 482143 w 4635500"/>
              <a:gd name="connsiteY618" fmla="*/ 484556 h 6858000"/>
              <a:gd name="connsiteX619" fmla="*/ 399466 w 4635500"/>
              <a:gd name="connsiteY619" fmla="*/ 401879 h 6858000"/>
              <a:gd name="connsiteX620" fmla="*/ 729580 w 4635500"/>
              <a:gd name="connsiteY620" fmla="*/ 401441 h 6858000"/>
              <a:gd name="connsiteX621" fmla="*/ 647497 w 4635500"/>
              <a:gd name="connsiteY621" fmla="*/ 484556 h 6858000"/>
              <a:gd name="connsiteX622" fmla="*/ 811708 w 4635500"/>
              <a:gd name="connsiteY622" fmla="*/ 484556 h 6858000"/>
              <a:gd name="connsiteX623" fmla="*/ 811708 w 4635500"/>
              <a:gd name="connsiteY623" fmla="*/ 471297 h 6858000"/>
              <a:gd name="connsiteX624" fmla="*/ 729580 w 4635500"/>
              <a:gd name="connsiteY624" fmla="*/ 401441 h 6858000"/>
              <a:gd name="connsiteX625" fmla="*/ 481838 w 4635500"/>
              <a:gd name="connsiteY625" fmla="*/ 312877 h 6858000"/>
              <a:gd name="connsiteX626" fmla="*/ 564515 w 4635500"/>
              <a:gd name="connsiteY626" fmla="*/ 395554 h 6858000"/>
              <a:gd name="connsiteX627" fmla="*/ 564820 w 4635500"/>
              <a:gd name="connsiteY627" fmla="*/ 395554 h 6858000"/>
              <a:gd name="connsiteX628" fmla="*/ 647192 w 4635500"/>
              <a:gd name="connsiteY628" fmla="*/ 312877 h 6858000"/>
              <a:gd name="connsiteX629" fmla="*/ 149606 w 4635500"/>
              <a:gd name="connsiteY629" fmla="*/ 312877 h 6858000"/>
              <a:gd name="connsiteX630" fmla="*/ 232283 w 4635500"/>
              <a:gd name="connsiteY630" fmla="*/ 395554 h 6858000"/>
              <a:gd name="connsiteX631" fmla="*/ 314960 w 4635500"/>
              <a:gd name="connsiteY631" fmla="*/ 312877 h 6858000"/>
              <a:gd name="connsiteX632" fmla="*/ 149911 w 4635500"/>
              <a:gd name="connsiteY632" fmla="*/ 312877 h 6858000"/>
              <a:gd name="connsiteX633" fmla="*/ 398018 w 4635500"/>
              <a:gd name="connsiteY633" fmla="*/ 229210 h 6858000"/>
              <a:gd name="connsiteX634" fmla="*/ 315341 w 4635500"/>
              <a:gd name="connsiteY634" fmla="*/ 311887 h 6858000"/>
              <a:gd name="connsiteX635" fmla="*/ 482143 w 4635500"/>
              <a:gd name="connsiteY635" fmla="*/ 311887 h 6858000"/>
              <a:gd name="connsiteX636" fmla="*/ 399466 w 4635500"/>
              <a:gd name="connsiteY636" fmla="*/ 229210 h 6858000"/>
              <a:gd name="connsiteX637" fmla="*/ 729580 w 4635500"/>
              <a:gd name="connsiteY637" fmla="*/ 228772 h 6858000"/>
              <a:gd name="connsiteX638" fmla="*/ 647497 w 4635500"/>
              <a:gd name="connsiteY638" fmla="*/ 311887 h 6858000"/>
              <a:gd name="connsiteX639" fmla="*/ 811708 w 4635500"/>
              <a:gd name="connsiteY639" fmla="*/ 311887 h 6858000"/>
              <a:gd name="connsiteX640" fmla="*/ 811708 w 4635500"/>
              <a:gd name="connsiteY640" fmla="*/ 298628 h 6858000"/>
              <a:gd name="connsiteX641" fmla="*/ 729580 w 4635500"/>
              <a:gd name="connsiteY641" fmla="*/ 228772 h 6858000"/>
              <a:gd name="connsiteX642" fmla="*/ 482143 w 4635500"/>
              <a:gd name="connsiteY642" fmla="*/ 140208 h 6858000"/>
              <a:gd name="connsiteX643" fmla="*/ 564820 w 4635500"/>
              <a:gd name="connsiteY643" fmla="*/ 222885 h 6858000"/>
              <a:gd name="connsiteX644" fmla="*/ 647497 w 4635500"/>
              <a:gd name="connsiteY644" fmla="*/ 140208 h 6858000"/>
              <a:gd name="connsiteX645" fmla="*/ 149606 w 4635500"/>
              <a:gd name="connsiteY645" fmla="*/ 140208 h 6858000"/>
              <a:gd name="connsiteX646" fmla="*/ 232283 w 4635500"/>
              <a:gd name="connsiteY646" fmla="*/ 222885 h 6858000"/>
              <a:gd name="connsiteX647" fmla="*/ 314960 w 4635500"/>
              <a:gd name="connsiteY647" fmla="*/ 140208 h 6858000"/>
              <a:gd name="connsiteX648" fmla="*/ 398018 w 4635500"/>
              <a:gd name="connsiteY648" fmla="*/ 55626 h 6858000"/>
              <a:gd name="connsiteX649" fmla="*/ 315341 w 4635500"/>
              <a:gd name="connsiteY649" fmla="*/ 138303 h 6858000"/>
              <a:gd name="connsiteX650" fmla="*/ 482143 w 4635500"/>
              <a:gd name="connsiteY650" fmla="*/ 138303 h 6858000"/>
              <a:gd name="connsiteX651" fmla="*/ 399466 w 4635500"/>
              <a:gd name="connsiteY651" fmla="*/ 55626 h 6858000"/>
              <a:gd name="connsiteX652" fmla="*/ 729580 w 4635500"/>
              <a:gd name="connsiteY652" fmla="*/ 55189 h 6858000"/>
              <a:gd name="connsiteX653" fmla="*/ 647497 w 4635500"/>
              <a:gd name="connsiteY653" fmla="*/ 138303 h 6858000"/>
              <a:gd name="connsiteX654" fmla="*/ 811708 w 4635500"/>
              <a:gd name="connsiteY654" fmla="*/ 138303 h 6858000"/>
              <a:gd name="connsiteX655" fmla="*/ 811708 w 4635500"/>
              <a:gd name="connsiteY655" fmla="*/ 125044 h 6858000"/>
              <a:gd name="connsiteX656" fmla="*/ 729580 w 4635500"/>
              <a:gd name="connsiteY656" fmla="*/ 55189 h 6858000"/>
              <a:gd name="connsiteX657" fmla="*/ 0 w 4635500"/>
              <a:gd name="connsiteY657" fmla="*/ 0 h 6858000"/>
              <a:gd name="connsiteX658" fmla="*/ 156997 w 4635500"/>
              <a:gd name="connsiteY658" fmla="*/ 0 h 6858000"/>
              <a:gd name="connsiteX659" fmla="*/ 232588 w 4635500"/>
              <a:gd name="connsiteY659" fmla="*/ 49301 h 6858000"/>
              <a:gd name="connsiteX660" fmla="*/ 308254 w 4635500"/>
              <a:gd name="connsiteY660" fmla="*/ 0 h 6858000"/>
              <a:gd name="connsiteX661" fmla="*/ 489229 w 4635500"/>
              <a:gd name="connsiteY661" fmla="*/ 0 h 6858000"/>
              <a:gd name="connsiteX662" fmla="*/ 564820 w 4635500"/>
              <a:gd name="connsiteY662" fmla="*/ 49301 h 6858000"/>
              <a:gd name="connsiteX663" fmla="*/ 640486 w 4635500"/>
              <a:gd name="connsiteY663" fmla="*/ 0 h 6858000"/>
              <a:gd name="connsiteX664" fmla="*/ 811708 w 4635500"/>
              <a:gd name="connsiteY664" fmla="*/ 0 h 6858000"/>
              <a:gd name="connsiteX665" fmla="*/ 4635500 w 4635500"/>
              <a:gd name="connsiteY665" fmla="*/ 0 h 6858000"/>
              <a:gd name="connsiteX666" fmla="*/ 4635500 w 4635500"/>
              <a:gd name="connsiteY666" fmla="*/ 6858000 h 6858000"/>
              <a:gd name="connsiteX667" fmla="*/ 801954 w 4635500"/>
              <a:gd name="connsiteY667" fmla="*/ 6858000 h 6858000"/>
              <a:gd name="connsiteX668" fmla="*/ 770994 w 4635500"/>
              <a:gd name="connsiteY668" fmla="*/ 6827040 h 6858000"/>
              <a:gd name="connsiteX669" fmla="*/ 658470 w 4635500"/>
              <a:gd name="connsiteY669" fmla="*/ 6858000 h 6858000"/>
              <a:gd name="connsiteX670" fmla="*/ 471246 w 4635500"/>
              <a:gd name="connsiteY670" fmla="*/ 6858000 h 6858000"/>
              <a:gd name="connsiteX671" fmla="*/ 399466 w 4635500"/>
              <a:gd name="connsiteY671" fmla="*/ 6816243 h 6858000"/>
              <a:gd name="connsiteX672" fmla="*/ 398018 w 4635500"/>
              <a:gd name="connsiteY672" fmla="*/ 6816243 h 6858000"/>
              <a:gd name="connsiteX673" fmla="*/ 326314 w 4635500"/>
              <a:gd name="connsiteY673" fmla="*/ 6858000 h 6858000"/>
              <a:gd name="connsiteX674" fmla="*/ 139014 w 4635500"/>
              <a:gd name="connsiteY674" fmla="*/ 6858000 h 6858000"/>
              <a:gd name="connsiteX675" fmla="*/ 108056 w 4635500"/>
              <a:gd name="connsiteY675" fmla="*/ 6827040 h 6858000"/>
              <a:gd name="connsiteX676" fmla="*/ 17043 w 4635500"/>
              <a:gd name="connsiteY676" fmla="*/ 6833279 h 6858000"/>
              <a:gd name="connsiteX677" fmla="*/ 0 w 4635500"/>
              <a:gd name="connsiteY677" fmla="*/ 6852864 h 6858000"/>
              <a:gd name="connsiteX678" fmla="*/ 0 w 4635500"/>
              <a:gd name="connsiteY678" fmla="*/ 6725336 h 6858000"/>
              <a:gd name="connsiteX679" fmla="*/ 149911 w 4635500"/>
              <a:gd name="connsiteY679" fmla="*/ 6725336 h 6858000"/>
              <a:gd name="connsiteX680" fmla="*/ 67234 w 4635500"/>
              <a:gd name="connsiteY680" fmla="*/ 6642659 h 6858000"/>
              <a:gd name="connsiteX681" fmla="*/ 8773 w 4635500"/>
              <a:gd name="connsiteY681" fmla="*/ 6666876 h 6858000"/>
              <a:gd name="connsiteX682" fmla="*/ 0 w 4635500"/>
              <a:gd name="connsiteY682" fmla="*/ 6679887 h 6858000"/>
              <a:gd name="connsiteX683" fmla="*/ 0 w 4635500"/>
              <a:gd name="connsiteY683" fmla="*/ 6552667 h 6858000"/>
              <a:gd name="connsiteX684" fmla="*/ 149911 w 4635500"/>
              <a:gd name="connsiteY684" fmla="*/ 6552667 h 6858000"/>
              <a:gd name="connsiteX685" fmla="*/ 67234 w 4635500"/>
              <a:gd name="connsiteY685" fmla="*/ 6469990 h 6858000"/>
              <a:gd name="connsiteX686" fmla="*/ 8773 w 4635500"/>
              <a:gd name="connsiteY686" fmla="*/ 6494207 h 6858000"/>
              <a:gd name="connsiteX687" fmla="*/ 0 w 4635500"/>
              <a:gd name="connsiteY687" fmla="*/ 6507218 h 6858000"/>
              <a:gd name="connsiteX688" fmla="*/ 0 w 4635500"/>
              <a:gd name="connsiteY688" fmla="*/ 6379083 h 6858000"/>
              <a:gd name="connsiteX689" fmla="*/ 149911 w 4635500"/>
              <a:gd name="connsiteY689" fmla="*/ 6379083 h 6858000"/>
              <a:gd name="connsiteX690" fmla="*/ 67234 w 4635500"/>
              <a:gd name="connsiteY690" fmla="*/ 6296406 h 6858000"/>
              <a:gd name="connsiteX691" fmla="*/ 8773 w 4635500"/>
              <a:gd name="connsiteY691" fmla="*/ 6320623 h 6858000"/>
              <a:gd name="connsiteX692" fmla="*/ 0 w 4635500"/>
              <a:gd name="connsiteY692" fmla="*/ 6333634 h 6858000"/>
              <a:gd name="connsiteX693" fmla="*/ 0 w 4635500"/>
              <a:gd name="connsiteY693" fmla="*/ 6205500 h 6858000"/>
              <a:gd name="connsiteX694" fmla="*/ 149911 w 4635500"/>
              <a:gd name="connsiteY694" fmla="*/ 6205500 h 6858000"/>
              <a:gd name="connsiteX695" fmla="*/ 67234 w 4635500"/>
              <a:gd name="connsiteY695" fmla="*/ 6122823 h 6858000"/>
              <a:gd name="connsiteX696" fmla="*/ 8773 w 4635500"/>
              <a:gd name="connsiteY696" fmla="*/ 6147040 h 6858000"/>
              <a:gd name="connsiteX697" fmla="*/ 0 w 4635500"/>
              <a:gd name="connsiteY697" fmla="*/ 6160051 h 6858000"/>
              <a:gd name="connsiteX698" fmla="*/ 0 w 4635500"/>
              <a:gd name="connsiteY698" fmla="*/ 6031916 h 6858000"/>
              <a:gd name="connsiteX699" fmla="*/ 149911 w 4635500"/>
              <a:gd name="connsiteY699" fmla="*/ 6031916 h 6858000"/>
              <a:gd name="connsiteX700" fmla="*/ 67234 w 4635500"/>
              <a:gd name="connsiteY700" fmla="*/ 5949239 h 6858000"/>
              <a:gd name="connsiteX701" fmla="*/ 8773 w 4635500"/>
              <a:gd name="connsiteY701" fmla="*/ 5973456 h 6858000"/>
              <a:gd name="connsiteX702" fmla="*/ 0 w 4635500"/>
              <a:gd name="connsiteY702" fmla="*/ 5986467 h 6858000"/>
              <a:gd name="connsiteX703" fmla="*/ 0 w 4635500"/>
              <a:gd name="connsiteY703" fmla="*/ 5859247 h 6858000"/>
              <a:gd name="connsiteX704" fmla="*/ 149911 w 4635500"/>
              <a:gd name="connsiteY704" fmla="*/ 5859247 h 6858000"/>
              <a:gd name="connsiteX705" fmla="*/ 67234 w 4635500"/>
              <a:gd name="connsiteY705" fmla="*/ 5776570 h 6858000"/>
              <a:gd name="connsiteX706" fmla="*/ 8773 w 4635500"/>
              <a:gd name="connsiteY706" fmla="*/ 5800787 h 6858000"/>
              <a:gd name="connsiteX707" fmla="*/ 0 w 4635500"/>
              <a:gd name="connsiteY707" fmla="*/ 5813798 h 6858000"/>
              <a:gd name="connsiteX708" fmla="*/ 0 w 4635500"/>
              <a:gd name="connsiteY708" fmla="*/ 5685663 h 6858000"/>
              <a:gd name="connsiteX709" fmla="*/ 149911 w 4635500"/>
              <a:gd name="connsiteY709" fmla="*/ 5685663 h 6858000"/>
              <a:gd name="connsiteX710" fmla="*/ 67234 w 4635500"/>
              <a:gd name="connsiteY710" fmla="*/ 5602986 h 6858000"/>
              <a:gd name="connsiteX711" fmla="*/ 8773 w 4635500"/>
              <a:gd name="connsiteY711" fmla="*/ 5627203 h 6858000"/>
              <a:gd name="connsiteX712" fmla="*/ 0 w 4635500"/>
              <a:gd name="connsiteY712" fmla="*/ 5640214 h 6858000"/>
              <a:gd name="connsiteX713" fmla="*/ 0 w 4635500"/>
              <a:gd name="connsiteY713" fmla="*/ 5512080 h 6858000"/>
              <a:gd name="connsiteX714" fmla="*/ 149911 w 4635500"/>
              <a:gd name="connsiteY714" fmla="*/ 5512080 h 6858000"/>
              <a:gd name="connsiteX715" fmla="*/ 67234 w 4635500"/>
              <a:gd name="connsiteY715" fmla="*/ 5429403 h 6858000"/>
              <a:gd name="connsiteX716" fmla="*/ 8773 w 4635500"/>
              <a:gd name="connsiteY716" fmla="*/ 5453620 h 6858000"/>
              <a:gd name="connsiteX717" fmla="*/ 0 w 4635500"/>
              <a:gd name="connsiteY717" fmla="*/ 5466631 h 6858000"/>
              <a:gd name="connsiteX718" fmla="*/ 0 w 4635500"/>
              <a:gd name="connsiteY718" fmla="*/ 5338496 h 6858000"/>
              <a:gd name="connsiteX719" fmla="*/ 149911 w 4635500"/>
              <a:gd name="connsiteY719" fmla="*/ 5338496 h 6858000"/>
              <a:gd name="connsiteX720" fmla="*/ 67234 w 4635500"/>
              <a:gd name="connsiteY720" fmla="*/ 5255819 h 6858000"/>
              <a:gd name="connsiteX721" fmla="*/ 8773 w 4635500"/>
              <a:gd name="connsiteY721" fmla="*/ 5280036 h 6858000"/>
              <a:gd name="connsiteX722" fmla="*/ 0 w 4635500"/>
              <a:gd name="connsiteY722" fmla="*/ 5293047 h 6858000"/>
              <a:gd name="connsiteX723" fmla="*/ 0 w 4635500"/>
              <a:gd name="connsiteY723" fmla="*/ 5165827 h 6858000"/>
              <a:gd name="connsiteX724" fmla="*/ 149911 w 4635500"/>
              <a:gd name="connsiteY724" fmla="*/ 5165827 h 6858000"/>
              <a:gd name="connsiteX725" fmla="*/ 67234 w 4635500"/>
              <a:gd name="connsiteY725" fmla="*/ 5083150 h 6858000"/>
              <a:gd name="connsiteX726" fmla="*/ 8773 w 4635500"/>
              <a:gd name="connsiteY726" fmla="*/ 5107367 h 6858000"/>
              <a:gd name="connsiteX727" fmla="*/ 0 w 4635500"/>
              <a:gd name="connsiteY727" fmla="*/ 5120378 h 6858000"/>
              <a:gd name="connsiteX728" fmla="*/ 0 w 4635500"/>
              <a:gd name="connsiteY728" fmla="*/ 4992243 h 6858000"/>
              <a:gd name="connsiteX729" fmla="*/ 149911 w 4635500"/>
              <a:gd name="connsiteY729" fmla="*/ 4992243 h 6858000"/>
              <a:gd name="connsiteX730" fmla="*/ 67234 w 4635500"/>
              <a:gd name="connsiteY730" fmla="*/ 4909566 h 6858000"/>
              <a:gd name="connsiteX731" fmla="*/ 8773 w 4635500"/>
              <a:gd name="connsiteY731" fmla="*/ 4933783 h 6858000"/>
              <a:gd name="connsiteX732" fmla="*/ 0 w 4635500"/>
              <a:gd name="connsiteY732" fmla="*/ 4946794 h 6858000"/>
              <a:gd name="connsiteX733" fmla="*/ 0 w 4635500"/>
              <a:gd name="connsiteY733" fmla="*/ 4818660 h 6858000"/>
              <a:gd name="connsiteX734" fmla="*/ 149911 w 4635500"/>
              <a:gd name="connsiteY734" fmla="*/ 4818660 h 6858000"/>
              <a:gd name="connsiteX735" fmla="*/ 67234 w 4635500"/>
              <a:gd name="connsiteY735" fmla="*/ 4735983 h 6858000"/>
              <a:gd name="connsiteX736" fmla="*/ 8773 w 4635500"/>
              <a:gd name="connsiteY736" fmla="*/ 4760200 h 6858000"/>
              <a:gd name="connsiteX737" fmla="*/ 0 w 4635500"/>
              <a:gd name="connsiteY737" fmla="*/ 4773211 h 6858000"/>
              <a:gd name="connsiteX738" fmla="*/ 0 w 4635500"/>
              <a:gd name="connsiteY738" fmla="*/ 4645076 h 6858000"/>
              <a:gd name="connsiteX739" fmla="*/ 149911 w 4635500"/>
              <a:gd name="connsiteY739" fmla="*/ 4645076 h 6858000"/>
              <a:gd name="connsiteX740" fmla="*/ 67234 w 4635500"/>
              <a:gd name="connsiteY740" fmla="*/ 4562399 h 6858000"/>
              <a:gd name="connsiteX741" fmla="*/ 8773 w 4635500"/>
              <a:gd name="connsiteY741" fmla="*/ 4586616 h 6858000"/>
              <a:gd name="connsiteX742" fmla="*/ 0 w 4635500"/>
              <a:gd name="connsiteY742" fmla="*/ 4599627 h 6858000"/>
              <a:gd name="connsiteX743" fmla="*/ 0 w 4635500"/>
              <a:gd name="connsiteY743" fmla="*/ 4472407 h 6858000"/>
              <a:gd name="connsiteX744" fmla="*/ 149911 w 4635500"/>
              <a:gd name="connsiteY744" fmla="*/ 4472407 h 6858000"/>
              <a:gd name="connsiteX745" fmla="*/ 67234 w 4635500"/>
              <a:gd name="connsiteY745" fmla="*/ 4389730 h 6858000"/>
              <a:gd name="connsiteX746" fmla="*/ 8773 w 4635500"/>
              <a:gd name="connsiteY746" fmla="*/ 4413947 h 6858000"/>
              <a:gd name="connsiteX747" fmla="*/ 0 w 4635500"/>
              <a:gd name="connsiteY747" fmla="*/ 4426958 h 6858000"/>
              <a:gd name="connsiteX748" fmla="*/ 0 w 4635500"/>
              <a:gd name="connsiteY748" fmla="*/ 4298823 h 6858000"/>
              <a:gd name="connsiteX749" fmla="*/ 149911 w 4635500"/>
              <a:gd name="connsiteY749" fmla="*/ 4298823 h 6858000"/>
              <a:gd name="connsiteX750" fmla="*/ 67234 w 4635500"/>
              <a:gd name="connsiteY750" fmla="*/ 4216146 h 6858000"/>
              <a:gd name="connsiteX751" fmla="*/ 8773 w 4635500"/>
              <a:gd name="connsiteY751" fmla="*/ 4240363 h 6858000"/>
              <a:gd name="connsiteX752" fmla="*/ 0 w 4635500"/>
              <a:gd name="connsiteY752" fmla="*/ 4253374 h 6858000"/>
              <a:gd name="connsiteX753" fmla="*/ 0 w 4635500"/>
              <a:gd name="connsiteY753" fmla="*/ 4125239 h 6858000"/>
              <a:gd name="connsiteX754" fmla="*/ 149911 w 4635500"/>
              <a:gd name="connsiteY754" fmla="*/ 4125239 h 6858000"/>
              <a:gd name="connsiteX755" fmla="*/ 67234 w 4635500"/>
              <a:gd name="connsiteY755" fmla="*/ 4042563 h 6858000"/>
              <a:gd name="connsiteX756" fmla="*/ 8773 w 4635500"/>
              <a:gd name="connsiteY756" fmla="*/ 4066779 h 6858000"/>
              <a:gd name="connsiteX757" fmla="*/ 0 w 4635500"/>
              <a:gd name="connsiteY757" fmla="*/ 4079790 h 6858000"/>
              <a:gd name="connsiteX758" fmla="*/ 0 w 4635500"/>
              <a:gd name="connsiteY758" fmla="*/ 3951656 h 6858000"/>
              <a:gd name="connsiteX759" fmla="*/ 149911 w 4635500"/>
              <a:gd name="connsiteY759" fmla="*/ 3951656 h 6858000"/>
              <a:gd name="connsiteX760" fmla="*/ 67234 w 4635500"/>
              <a:gd name="connsiteY760" fmla="*/ 3868979 h 6858000"/>
              <a:gd name="connsiteX761" fmla="*/ 8773 w 4635500"/>
              <a:gd name="connsiteY761" fmla="*/ 3893196 h 6858000"/>
              <a:gd name="connsiteX762" fmla="*/ 0 w 4635500"/>
              <a:gd name="connsiteY762" fmla="*/ 3906207 h 6858000"/>
              <a:gd name="connsiteX763" fmla="*/ 0 w 4635500"/>
              <a:gd name="connsiteY763" fmla="*/ 3778987 h 6858000"/>
              <a:gd name="connsiteX764" fmla="*/ 149911 w 4635500"/>
              <a:gd name="connsiteY764" fmla="*/ 3778987 h 6858000"/>
              <a:gd name="connsiteX765" fmla="*/ 67234 w 4635500"/>
              <a:gd name="connsiteY765" fmla="*/ 3696310 h 6858000"/>
              <a:gd name="connsiteX766" fmla="*/ 8773 w 4635500"/>
              <a:gd name="connsiteY766" fmla="*/ 3720526 h 6858000"/>
              <a:gd name="connsiteX767" fmla="*/ 0 w 4635500"/>
              <a:gd name="connsiteY767" fmla="*/ 3733538 h 6858000"/>
              <a:gd name="connsiteX768" fmla="*/ 0 w 4635500"/>
              <a:gd name="connsiteY768" fmla="*/ 3605403 h 6858000"/>
              <a:gd name="connsiteX769" fmla="*/ 149911 w 4635500"/>
              <a:gd name="connsiteY769" fmla="*/ 3605403 h 6858000"/>
              <a:gd name="connsiteX770" fmla="*/ 67234 w 4635500"/>
              <a:gd name="connsiteY770" fmla="*/ 3522726 h 6858000"/>
              <a:gd name="connsiteX771" fmla="*/ 8773 w 4635500"/>
              <a:gd name="connsiteY771" fmla="*/ 3546942 h 6858000"/>
              <a:gd name="connsiteX772" fmla="*/ 0 w 4635500"/>
              <a:gd name="connsiteY772" fmla="*/ 3559954 h 6858000"/>
              <a:gd name="connsiteX773" fmla="*/ 0 w 4635500"/>
              <a:gd name="connsiteY773" fmla="*/ 3431819 h 6858000"/>
              <a:gd name="connsiteX774" fmla="*/ 149911 w 4635500"/>
              <a:gd name="connsiteY774" fmla="*/ 3431819 h 6858000"/>
              <a:gd name="connsiteX775" fmla="*/ 67234 w 4635500"/>
              <a:gd name="connsiteY775" fmla="*/ 3349142 h 6858000"/>
              <a:gd name="connsiteX776" fmla="*/ 8773 w 4635500"/>
              <a:gd name="connsiteY776" fmla="*/ 3373359 h 6858000"/>
              <a:gd name="connsiteX777" fmla="*/ 0 w 4635500"/>
              <a:gd name="connsiteY777" fmla="*/ 3386370 h 6858000"/>
              <a:gd name="connsiteX778" fmla="*/ 0 w 4635500"/>
              <a:gd name="connsiteY778" fmla="*/ 3258236 h 6858000"/>
              <a:gd name="connsiteX779" fmla="*/ 149911 w 4635500"/>
              <a:gd name="connsiteY779" fmla="*/ 3258236 h 6858000"/>
              <a:gd name="connsiteX780" fmla="*/ 67234 w 4635500"/>
              <a:gd name="connsiteY780" fmla="*/ 3175559 h 6858000"/>
              <a:gd name="connsiteX781" fmla="*/ 8773 w 4635500"/>
              <a:gd name="connsiteY781" fmla="*/ 3199776 h 6858000"/>
              <a:gd name="connsiteX782" fmla="*/ 0 w 4635500"/>
              <a:gd name="connsiteY782" fmla="*/ 3212787 h 6858000"/>
              <a:gd name="connsiteX783" fmla="*/ 0 w 4635500"/>
              <a:gd name="connsiteY783" fmla="*/ 3085567 h 6858000"/>
              <a:gd name="connsiteX784" fmla="*/ 149911 w 4635500"/>
              <a:gd name="connsiteY784" fmla="*/ 3085567 h 6858000"/>
              <a:gd name="connsiteX785" fmla="*/ 67234 w 4635500"/>
              <a:gd name="connsiteY785" fmla="*/ 3002890 h 6858000"/>
              <a:gd name="connsiteX786" fmla="*/ 8773 w 4635500"/>
              <a:gd name="connsiteY786" fmla="*/ 3027107 h 6858000"/>
              <a:gd name="connsiteX787" fmla="*/ 0 w 4635500"/>
              <a:gd name="connsiteY787" fmla="*/ 3040118 h 6858000"/>
              <a:gd name="connsiteX788" fmla="*/ 0 w 4635500"/>
              <a:gd name="connsiteY788" fmla="*/ 2911983 h 6858000"/>
              <a:gd name="connsiteX789" fmla="*/ 149911 w 4635500"/>
              <a:gd name="connsiteY789" fmla="*/ 2911983 h 6858000"/>
              <a:gd name="connsiteX790" fmla="*/ 67234 w 4635500"/>
              <a:gd name="connsiteY790" fmla="*/ 2829306 h 6858000"/>
              <a:gd name="connsiteX791" fmla="*/ 8773 w 4635500"/>
              <a:gd name="connsiteY791" fmla="*/ 2853523 h 6858000"/>
              <a:gd name="connsiteX792" fmla="*/ 0 w 4635500"/>
              <a:gd name="connsiteY792" fmla="*/ 2866534 h 6858000"/>
              <a:gd name="connsiteX793" fmla="*/ 0 w 4635500"/>
              <a:gd name="connsiteY793" fmla="*/ 2738399 h 6858000"/>
              <a:gd name="connsiteX794" fmla="*/ 149911 w 4635500"/>
              <a:gd name="connsiteY794" fmla="*/ 2738399 h 6858000"/>
              <a:gd name="connsiteX795" fmla="*/ 67234 w 4635500"/>
              <a:gd name="connsiteY795" fmla="*/ 2655722 h 6858000"/>
              <a:gd name="connsiteX796" fmla="*/ 8773 w 4635500"/>
              <a:gd name="connsiteY796" fmla="*/ 2679939 h 6858000"/>
              <a:gd name="connsiteX797" fmla="*/ 0 w 4635500"/>
              <a:gd name="connsiteY797" fmla="*/ 2692950 h 6858000"/>
              <a:gd name="connsiteX798" fmla="*/ 0 w 4635500"/>
              <a:gd name="connsiteY798" fmla="*/ 2564816 h 6858000"/>
              <a:gd name="connsiteX799" fmla="*/ 149911 w 4635500"/>
              <a:gd name="connsiteY799" fmla="*/ 2564816 h 6858000"/>
              <a:gd name="connsiteX800" fmla="*/ 67234 w 4635500"/>
              <a:gd name="connsiteY800" fmla="*/ 2482139 h 6858000"/>
              <a:gd name="connsiteX801" fmla="*/ 8773 w 4635500"/>
              <a:gd name="connsiteY801" fmla="*/ 2506356 h 6858000"/>
              <a:gd name="connsiteX802" fmla="*/ 0 w 4635500"/>
              <a:gd name="connsiteY802" fmla="*/ 2519367 h 6858000"/>
              <a:gd name="connsiteX803" fmla="*/ 0 w 4635500"/>
              <a:gd name="connsiteY803" fmla="*/ 2392147 h 6858000"/>
              <a:gd name="connsiteX804" fmla="*/ 149911 w 4635500"/>
              <a:gd name="connsiteY804" fmla="*/ 2392147 h 6858000"/>
              <a:gd name="connsiteX805" fmla="*/ 67234 w 4635500"/>
              <a:gd name="connsiteY805" fmla="*/ 2309470 h 6858000"/>
              <a:gd name="connsiteX806" fmla="*/ 8773 w 4635500"/>
              <a:gd name="connsiteY806" fmla="*/ 2333687 h 6858000"/>
              <a:gd name="connsiteX807" fmla="*/ 0 w 4635500"/>
              <a:gd name="connsiteY807" fmla="*/ 2346698 h 6858000"/>
              <a:gd name="connsiteX808" fmla="*/ 0 w 4635500"/>
              <a:gd name="connsiteY808" fmla="*/ 2218563 h 6858000"/>
              <a:gd name="connsiteX809" fmla="*/ 149911 w 4635500"/>
              <a:gd name="connsiteY809" fmla="*/ 2218563 h 6858000"/>
              <a:gd name="connsiteX810" fmla="*/ 67234 w 4635500"/>
              <a:gd name="connsiteY810" fmla="*/ 2135886 h 6858000"/>
              <a:gd name="connsiteX811" fmla="*/ 8773 w 4635500"/>
              <a:gd name="connsiteY811" fmla="*/ 2160103 h 6858000"/>
              <a:gd name="connsiteX812" fmla="*/ 0 w 4635500"/>
              <a:gd name="connsiteY812" fmla="*/ 2173114 h 6858000"/>
              <a:gd name="connsiteX813" fmla="*/ 0 w 4635500"/>
              <a:gd name="connsiteY813" fmla="*/ 2044979 h 6858000"/>
              <a:gd name="connsiteX814" fmla="*/ 149911 w 4635500"/>
              <a:gd name="connsiteY814" fmla="*/ 2044979 h 6858000"/>
              <a:gd name="connsiteX815" fmla="*/ 67234 w 4635500"/>
              <a:gd name="connsiteY815" fmla="*/ 1962302 h 6858000"/>
              <a:gd name="connsiteX816" fmla="*/ 8773 w 4635500"/>
              <a:gd name="connsiteY816" fmla="*/ 1986519 h 6858000"/>
              <a:gd name="connsiteX817" fmla="*/ 0 w 4635500"/>
              <a:gd name="connsiteY817" fmla="*/ 1999530 h 6858000"/>
              <a:gd name="connsiteX818" fmla="*/ 0 w 4635500"/>
              <a:gd name="connsiteY818" fmla="*/ 1871396 h 6858000"/>
              <a:gd name="connsiteX819" fmla="*/ 149911 w 4635500"/>
              <a:gd name="connsiteY819" fmla="*/ 1871396 h 6858000"/>
              <a:gd name="connsiteX820" fmla="*/ 67234 w 4635500"/>
              <a:gd name="connsiteY820" fmla="*/ 1788719 h 6858000"/>
              <a:gd name="connsiteX821" fmla="*/ 8773 w 4635500"/>
              <a:gd name="connsiteY821" fmla="*/ 1812936 h 6858000"/>
              <a:gd name="connsiteX822" fmla="*/ 0 w 4635500"/>
              <a:gd name="connsiteY822" fmla="*/ 1825947 h 6858000"/>
              <a:gd name="connsiteX823" fmla="*/ 0 w 4635500"/>
              <a:gd name="connsiteY823" fmla="*/ 1698727 h 6858000"/>
              <a:gd name="connsiteX824" fmla="*/ 149911 w 4635500"/>
              <a:gd name="connsiteY824" fmla="*/ 1698727 h 6858000"/>
              <a:gd name="connsiteX825" fmla="*/ 67234 w 4635500"/>
              <a:gd name="connsiteY825" fmla="*/ 1616050 h 6858000"/>
              <a:gd name="connsiteX826" fmla="*/ 8773 w 4635500"/>
              <a:gd name="connsiteY826" fmla="*/ 1640267 h 6858000"/>
              <a:gd name="connsiteX827" fmla="*/ 0 w 4635500"/>
              <a:gd name="connsiteY827" fmla="*/ 1653278 h 6858000"/>
              <a:gd name="connsiteX828" fmla="*/ 0 w 4635500"/>
              <a:gd name="connsiteY828" fmla="*/ 1525143 h 6858000"/>
              <a:gd name="connsiteX829" fmla="*/ 149911 w 4635500"/>
              <a:gd name="connsiteY829" fmla="*/ 1525143 h 6858000"/>
              <a:gd name="connsiteX830" fmla="*/ 67234 w 4635500"/>
              <a:gd name="connsiteY830" fmla="*/ 1442466 h 6858000"/>
              <a:gd name="connsiteX831" fmla="*/ 8773 w 4635500"/>
              <a:gd name="connsiteY831" fmla="*/ 1466683 h 6858000"/>
              <a:gd name="connsiteX832" fmla="*/ 0 w 4635500"/>
              <a:gd name="connsiteY832" fmla="*/ 1479694 h 6858000"/>
              <a:gd name="connsiteX833" fmla="*/ 0 w 4635500"/>
              <a:gd name="connsiteY833" fmla="*/ 1351559 h 6858000"/>
              <a:gd name="connsiteX834" fmla="*/ 149911 w 4635500"/>
              <a:gd name="connsiteY834" fmla="*/ 1351559 h 6858000"/>
              <a:gd name="connsiteX835" fmla="*/ 67234 w 4635500"/>
              <a:gd name="connsiteY835" fmla="*/ 1268882 h 6858000"/>
              <a:gd name="connsiteX836" fmla="*/ 8773 w 4635500"/>
              <a:gd name="connsiteY836" fmla="*/ 1293099 h 6858000"/>
              <a:gd name="connsiteX837" fmla="*/ 0 w 4635500"/>
              <a:gd name="connsiteY837" fmla="*/ 1306110 h 6858000"/>
              <a:gd name="connsiteX838" fmla="*/ 0 w 4635500"/>
              <a:gd name="connsiteY838" fmla="*/ 1177976 h 6858000"/>
              <a:gd name="connsiteX839" fmla="*/ 149911 w 4635500"/>
              <a:gd name="connsiteY839" fmla="*/ 1177976 h 6858000"/>
              <a:gd name="connsiteX840" fmla="*/ 67234 w 4635500"/>
              <a:gd name="connsiteY840" fmla="*/ 1095299 h 6858000"/>
              <a:gd name="connsiteX841" fmla="*/ 8773 w 4635500"/>
              <a:gd name="connsiteY841" fmla="*/ 1119516 h 6858000"/>
              <a:gd name="connsiteX842" fmla="*/ 0 w 4635500"/>
              <a:gd name="connsiteY842" fmla="*/ 1132527 h 6858000"/>
              <a:gd name="connsiteX843" fmla="*/ 0 w 4635500"/>
              <a:gd name="connsiteY843" fmla="*/ 1005307 h 6858000"/>
              <a:gd name="connsiteX844" fmla="*/ 149911 w 4635500"/>
              <a:gd name="connsiteY844" fmla="*/ 1005307 h 6858000"/>
              <a:gd name="connsiteX845" fmla="*/ 67234 w 4635500"/>
              <a:gd name="connsiteY845" fmla="*/ 922630 h 6858000"/>
              <a:gd name="connsiteX846" fmla="*/ 8773 w 4635500"/>
              <a:gd name="connsiteY846" fmla="*/ 946847 h 6858000"/>
              <a:gd name="connsiteX847" fmla="*/ 0 w 4635500"/>
              <a:gd name="connsiteY847" fmla="*/ 959858 h 6858000"/>
              <a:gd name="connsiteX848" fmla="*/ 0 w 4635500"/>
              <a:gd name="connsiteY848" fmla="*/ 831723 h 6858000"/>
              <a:gd name="connsiteX849" fmla="*/ 149911 w 4635500"/>
              <a:gd name="connsiteY849" fmla="*/ 831723 h 6858000"/>
              <a:gd name="connsiteX850" fmla="*/ 67234 w 4635500"/>
              <a:gd name="connsiteY850" fmla="*/ 749046 h 6858000"/>
              <a:gd name="connsiteX851" fmla="*/ 8773 w 4635500"/>
              <a:gd name="connsiteY851" fmla="*/ 773263 h 6858000"/>
              <a:gd name="connsiteX852" fmla="*/ 0 w 4635500"/>
              <a:gd name="connsiteY852" fmla="*/ 786274 h 6858000"/>
              <a:gd name="connsiteX853" fmla="*/ 0 w 4635500"/>
              <a:gd name="connsiteY853" fmla="*/ 658139 h 6858000"/>
              <a:gd name="connsiteX854" fmla="*/ 149911 w 4635500"/>
              <a:gd name="connsiteY854" fmla="*/ 658139 h 6858000"/>
              <a:gd name="connsiteX855" fmla="*/ 67234 w 4635500"/>
              <a:gd name="connsiteY855" fmla="*/ 575462 h 6858000"/>
              <a:gd name="connsiteX856" fmla="*/ 8773 w 4635500"/>
              <a:gd name="connsiteY856" fmla="*/ 599678 h 6858000"/>
              <a:gd name="connsiteX857" fmla="*/ 0 w 4635500"/>
              <a:gd name="connsiteY857" fmla="*/ 612689 h 6858000"/>
              <a:gd name="connsiteX858" fmla="*/ 0 w 4635500"/>
              <a:gd name="connsiteY858" fmla="*/ 484556 h 6858000"/>
              <a:gd name="connsiteX859" fmla="*/ 149911 w 4635500"/>
              <a:gd name="connsiteY859" fmla="*/ 484556 h 6858000"/>
              <a:gd name="connsiteX860" fmla="*/ 67234 w 4635500"/>
              <a:gd name="connsiteY860" fmla="*/ 401879 h 6858000"/>
              <a:gd name="connsiteX861" fmla="*/ 8773 w 4635500"/>
              <a:gd name="connsiteY861" fmla="*/ 426094 h 6858000"/>
              <a:gd name="connsiteX862" fmla="*/ 0 w 4635500"/>
              <a:gd name="connsiteY862" fmla="*/ 439106 h 6858000"/>
              <a:gd name="connsiteX863" fmla="*/ 0 w 4635500"/>
              <a:gd name="connsiteY863" fmla="*/ 311887 h 6858000"/>
              <a:gd name="connsiteX864" fmla="*/ 149911 w 4635500"/>
              <a:gd name="connsiteY864" fmla="*/ 311887 h 6858000"/>
              <a:gd name="connsiteX865" fmla="*/ 67234 w 4635500"/>
              <a:gd name="connsiteY865" fmla="*/ 229210 h 6858000"/>
              <a:gd name="connsiteX866" fmla="*/ 8773 w 4635500"/>
              <a:gd name="connsiteY866" fmla="*/ 253425 h 6858000"/>
              <a:gd name="connsiteX867" fmla="*/ 0 w 4635500"/>
              <a:gd name="connsiteY867" fmla="*/ 266437 h 6858000"/>
              <a:gd name="connsiteX868" fmla="*/ 0 w 4635500"/>
              <a:gd name="connsiteY868" fmla="*/ 138303 h 6858000"/>
              <a:gd name="connsiteX869" fmla="*/ 149911 w 4635500"/>
              <a:gd name="connsiteY869" fmla="*/ 138303 h 6858000"/>
              <a:gd name="connsiteX870" fmla="*/ 67234 w 4635500"/>
              <a:gd name="connsiteY870" fmla="*/ 55626 h 6858000"/>
              <a:gd name="connsiteX871" fmla="*/ 8773 w 4635500"/>
              <a:gd name="connsiteY871" fmla="*/ 79842 h 6858000"/>
              <a:gd name="connsiteX872" fmla="*/ 0 w 4635500"/>
              <a:gd name="connsiteY872" fmla="*/ 9285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Lst>
            <a:rect l="l" t="t" r="r" b="b"/>
            <a:pathLst>
              <a:path w="4635500" h="6858000">
                <a:moveTo>
                  <a:pt x="482143" y="6727241"/>
                </a:moveTo>
                <a:cubicBezTo>
                  <a:pt x="482143" y="6772900"/>
                  <a:pt x="519161" y="6809918"/>
                  <a:pt x="564820" y="6809918"/>
                </a:cubicBezTo>
                <a:cubicBezTo>
                  <a:pt x="610479" y="6809918"/>
                  <a:pt x="647497" y="6772900"/>
                  <a:pt x="647497" y="6727241"/>
                </a:cubicBezTo>
                <a:close/>
                <a:moveTo>
                  <a:pt x="149911" y="6727241"/>
                </a:moveTo>
                <a:cubicBezTo>
                  <a:pt x="149911" y="6772900"/>
                  <a:pt x="186927" y="6809918"/>
                  <a:pt x="232588" y="6809918"/>
                </a:cubicBezTo>
                <a:cubicBezTo>
                  <a:pt x="278133" y="6809751"/>
                  <a:pt x="314960" y="6772786"/>
                  <a:pt x="314960" y="6727241"/>
                </a:cubicBezTo>
                <a:close/>
                <a:moveTo>
                  <a:pt x="397637" y="6642659"/>
                </a:moveTo>
                <a:cubicBezTo>
                  <a:pt x="351978" y="6642659"/>
                  <a:pt x="314960" y="6679677"/>
                  <a:pt x="314960" y="6725336"/>
                </a:cubicBezTo>
                <a:lnTo>
                  <a:pt x="398780" y="6725336"/>
                </a:lnTo>
                <a:lnTo>
                  <a:pt x="481762" y="6725336"/>
                </a:lnTo>
                <a:cubicBezTo>
                  <a:pt x="481762" y="6679677"/>
                  <a:pt x="444744" y="6642659"/>
                  <a:pt x="399085" y="6642659"/>
                </a:cubicBezTo>
                <a:close/>
                <a:moveTo>
                  <a:pt x="729580" y="6642225"/>
                </a:moveTo>
                <a:cubicBezTo>
                  <a:pt x="683966" y="6642506"/>
                  <a:pt x="647215" y="6679715"/>
                  <a:pt x="647497" y="6725336"/>
                </a:cubicBezTo>
                <a:lnTo>
                  <a:pt x="811708" y="6725336"/>
                </a:lnTo>
                <a:lnTo>
                  <a:pt x="811708" y="6712077"/>
                </a:lnTo>
                <a:cubicBezTo>
                  <a:pt x="805398" y="6671676"/>
                  <a:pt x="770476" y="6641966"/>
                  <a:pt x="729580" y="6642225"/>
                </a:cubicBezTo>
                <a:close/>
                <a:moveTo>
                  <a:pt x="482143" y="6553657"/>
                </a:moveTo>
                <a:cubicBezTo>
                  <a:pt x="482143" y="6599317"/>
                  <a:pt x="519161" y="6636334"/>
                  <a:pt x="564820" y="6636334"/>
                </a:cubicBezTo>
                <a:cubicBezTo>
                  <a:pt x="610479" y="6636334"/>
                  <a:pt x="647497" y="6599317"/>
                  <a:pt x="647497" y="6553657"/>
                </a:cubicBezTo>
                <a:close/>
                <a:moveTo>
                  <a:pt x="149911" y="6553657"/>
                </a:moveTo>
                <a:cubicBezTo>
                  <a:pt x="149911" y="6599317"/>
                  <a:pt x="186927" y="6636334"/>
                  <a:pt x="232588" y="6636334"/>
                </a:cubicBezTo>
                <a:cubicBezTo>
                  <a:pt x="278133" y="6636167"/>
                  <a:pt x="314960" y="6599202"/>
                  <a:pt x="314960" y="6553657"/>
                </a:cubicBezTo>
                <a:close/>
                <a:moveTo>
                  <a:pt x="398018" y="6469990"/>
                </a:moveTo>
                <a:cubicBezTo>
                  <a:pt x="352359" y="6469990"/>
                  <a:pt x="315341" y="6507008"/>
                  <a:pt x="315341" y="6552667"/>
                </a:cubicBezTo>
                <a:lnTo>
                  <a:pt x="482143" y="6552667"/>
                </a:lnTo>
                <a:cubicBezTo>
                  <a:pt x="482143" y="6507008"/>
                  <a:pt x="445125" y="6469990"/>
                  <a:pt x="399466" y="6469990"/>
                </a:cubicBezTo>
                <a:close/>
                <a:moveTo>
                  <a:pt x="729580" y="6469556"/>
                </a:moveTo>
                <a:cubicBezTo>
                  <a:pt x="683966" y="6469837"/>
                  <a:pt x="647215" y="6507046"/>
                  <a:pt x="647497" y="6552667"/>
                </a:cubicBezTo>
                <a:lnTo>
                  <a:pt x="811708" y="6552667"/>
                </a:lnTo>
                <a:lnTo>
                  <a:pt x="811708" y="6539408"/>
                </a:lnTo>
                <a:cubicBezTo>
                  <a:pt x="805398" y="6499007"/>
                  <a:pt x="770476" y="6469297"/>
                  <a:pt x="729580" y="6469556"/>
                </a:cubicBezTo>
                <a:close/>
                <a:moveTo>
                  <a:pt x="481838" y="6380988"/>
                </a:moveTo>
                <a:cubicBezTo>
                  <a:pt x="481838" y="6426648"/>
                  <a:pt x="518856" y="6463665"/>
                  <a:pt x="564515" y="6463665"/>
                </a:cubicBezTo>
                <a:lnTo>
                  <a:pt x="564820" y="6463665"/>
                </a:lnTo>
                <a:cubicBezTo>
                  <a:pt x="610365" y="6463498"/>
                  <a:pt x="647192" y="6426533"/>
                  <a:pt x="647192" y="6380988"/>
                </a:cubicBezTo>
                <a:close/>
                <a:moveTo>
                  <a:pt x="149911" y="6380988"/>
                </a:moveTo>
                <a:cubicBezTo>
                  <a:pt x="149911" y="6426648"/>
                  <a:pt x="186927" y="6463665"/>
                  <a:pt x="232588" y="6463665"/>
                </a:cubicBezTo>
                <a:cubicBezTo>
                  <a:pt x="278247" y="6463665"/>
                  <a:pt x="315265" y="6426648"/>
                  <a:pt x="315265" y="6380988"/>
                </a:cubicBezTo>
                <a:close/>
                <a:moveTo>
                  <a:pt x="398018" y="6296406"/>
                </a:moveTo>
                <a:cubicBezTo>
                  <a:pt x="352359" y="6296406"/>
                  <a:pt x="315341" y="6333424"/>
                  <a:pt x="315341" y="6379083"/>
                </a:cubicBezTo>
                <a:lnTo>
                  <a:pt x="480695" y="6379083"/>
                </a:lnTo>
                <a:lnTo>
                  <a:pt x="482143" y="6379083"/>
                </a:lnTo>
                <a:cubicBezTo>
                  <a:pt x="482143" y="6333424"/>
                  <a:pt x="445125" y="6296406"/>
                  <a:pt x="399466" y="6296406"/>
                </a:cubicBezTo>
                <a:close/>
                <a:moveTo>
                  <a:pt x="729580" y="6295972"/>
                </a:moveTo>
                <a:cubicBezTo>
                  <a:pt x="683966" y="6296254"/>
                  <a:pt x="647215" y="6333463"/>
                  <a:pt x="647497" y="6379083"/>
                </a:cubicBezTo>
                <a:lnTo>
                  <a:pt x="811708" y="6379083"/>
                </a:lnTo>
                <a:lnTo>
                  <a:pt x="811708" y="6365824"/>
                </a:lnTo>
                <a:cubicBezTo>
                  <a:pt x="805398" y="6325423"/>
                  <a:pt x="770476" y="6295713"/>
                  <a:pt x="729580" y="6295972"/>
                </a:cubicBezTo>
                <a:close/>
                <a:moveTo>
                  <a:pt x="481838" y="6207405"/>
                </a:moveTo>
                <a:cubicBezTo>
                  <a:pt x="481838" y="6253064"/>
                  <a:pt x="518856" y="6290081"/>
                  <a:pt x="564515" y="6290081"/>
                </a:cubicBezTo>
                <a:lnTo>
                  <a:pt x="564820" y="6290081"/>
                </a:lnTo>
                <a:cubicBezTo>
                  <a:pt x="610365" y="6289914"/>
                  <a:pt x="647192" y="6252949"/>
                  <a:pt x="647192" y="6207405"/>
                </a:cubicBezTo>
                <a:close/>
                <a:moveTo>
                  <a:pt x="149911" y="6207405"/>
                </a:moveTo>
                <a:cubicBezTo>
                  <a:pt x="149911" y="6253064"/>
                  <a:pt x="186927" y="6290081"/>
                  <a:pt x="232588" y="6290081"/>
                </a:cubicBezTo>
                <a:cubicBezTo>
                  <a:pt x="278133" y="6289914"/>
                  <a:pt x="314960" y="6252949"/>
                  <a:pt x="314960" y="6207405"/>
                </a:cubicBezTo>
                <a:close/>
                <a:moveTo>
                  <a:pt x="398018" y="6122823"/>
                </a:moveTo>
                <a:cubicBezTo>
                  <a:pt x="352359" y="6122823"/>
                  <a:pt x="315341" y="6159841"/>
                  <a:pt x="315341" y="6205500"/>
                </a:cubicBezTo>
                <a:lnTo>
                  <a:pt x="480695" y="6205500"/>
                </a:lnTo>
                <a:lnTo>
                  <a:pt x="482143" y="6205500"/>
                </a:lnTo>
                <a:cubicBezTo>
                  <a:pt x="482143" y="6159841"/>
                  <a:pt x="445125" y="6122823"/>
                  <a:pt x="399466" y="6122823"/>
                </a:cubicBezTo>
                <a:close/>
                <a:moveTo>
                  <a:pt x="729580" y="6122388"/>
                </a:moveTo>
                <a:cubicBezTo>
                  <a:pt x="683966" y="6122670"/>
                  <a:pt x="647215" y="6159879"/>
                  <a:pt x="647497" y="6205500"/>
                </a:cubicBezTo>
                <a:lnTo>
                  <a:pt x="811708" y="6205500"/>
                </a:lnTo>
                <a:lnTo>
                  <a:pt x="811708" y="6192241"/>
                </a:lnTo>
                <a:cubicBezTo>
                  <a:pt x="805398" y="6151840"/>
                  <a:pt x="770476" y="6122129"/>
                  <a:pt x="729580" y="6122388"/>
                </a:cubicBezTo>
                <a:close/>
                <a:moveTo>
                  <a:pt x="481838" y="6033821"/>
                </a:moveTo>
                <a:cubicBezTo>
                  <a:pt x="481838" y="6079480"/>
                  <a:pt x="518856" y="6116498"/>
                  <a:pt x="564515" y="6116498"/>
                </a:cubicBezTo>
                <a:lnTo>
                  <a:pt x="564820" y="6116498"/>
                </a:lnTo>
                <a:cubicBezTo>
                  <a:pt x="610365" y="6116331"/>
                  <a:pt x="647192" y="6079366"/>
                  <a:pt x="647192" y="6033821"/>
                </a:cubicBezTo>
                <a:close/>
                <a:moveTo>
                  <a:pt x="149911" y="6033821"/>
                </a:moveTo>
                <a:cubicBezTo>
                  <a:pt x="149911" y="6079480"/>
                  <a:pt x="186927" y="6116498"/>
                  <a:pt x="232588" y="6116498"/>
                </a:cubicBezTo>
                <a:cubicBezTo>
                  <a:pt x="278133" y="6116331"/>
                  <a:pt x="314960" y="6079366"/>
                  <a:pt x="314960" y="6033821"/>
                </a:cubicBezTo>
                <a:close/>
                <a:moveTo>
                  <a:pt x="398018" y="5949239"/>
                </a:moveTo>
                <a:cubicBezTo>
                  <a:pt x="352359" y="5949239"/>
                  <a:pt x="315341" y="5986257"/>
                  <a:pt x="315341" y="6031916"/>
                </a:cubicBezTo>
                <a:lnTo>
                  <a:pt x="480695" y="6031916"/>
                </a:lnTo>
                <a:lnTo>
                  <a:pt x="482143" y="6031916"/>
                </a:lnTo>
                <a:cubicBezTo>
                  <a:pt x="482143" y="5986257"/>
                  <a:pt x="445125" y="5949239"/>
                  <a:pt x="399466" y="5949239"/>
                </a:cubicBezTo>
                <a:close/>
                <a:moveTo>
                  <a:pt x="729580" y="5948805"/>
                </a:moveTo>
                <a:cubicBezTo>
                  <a:pt x="683966" y="5949086"/>
                  <a:pt x="647215" y="5986295"/>
                  <a:pt x="647497" y="6031916"/>
                </a:cubicBezTo>
                <a:lnTo>
                  <a:pt x="811708" y="6031916"/>
                </a:lnTo>
                <a:lnTo>
                  <a:pt x="811708" y="6018657"/>
                </a:lnTo>
                <a:cubicBezTo>
                  <a:pt x="805398" y="5978256"/>
                  <a:pt x="770476" y="5948546"/>
                  <a:pt x="729580" y="5948805"/>
                </a:cubicBezTo>
                <a:close/>
                <a:moveTo>
                  <a:pt x="481838" y="5860237"/>
                </a:moveTo>
                <a:cubicBezTo>
                  <a:pt x="481838" y="5905897"/>
                  <a:pt x="518856" y="5942914"/>
                  <a:pt x="564515" y="5942914"/>
                </a:cubicBezTo>
                <a:lnTo>
                  <a:pt x="564820" y="5942914"/>
                </a:lnTo>
                <a:cubicBezTo>
                  <a:pt x="610365" y="5942747"/>
                  <a:pt x="647192" y="5905782"/>
                  <a:pt x="647192" y="5860237"/>
                </a:cubicBezTo>
                <a:close/>
                <a:moveTo>
                  <a:pt x="149911" y="5860237"/>
                </a:moveTo>
                <a:cubicBezTo>
                  <a:pt x="149911" y="5905897"/>
                  <a:pt x="186927" y="5942914"/>
                  <a:pt x="232588" y="5942914"/>
                </a:cubicBezTo>
                <a:cubicBezTo>
                  <a:pt x="278133" y="5942747"/>
                  <a:pt x="314960" y="5905782"/>
                  <a:pt x="314960" y="5860237"/>
                </a:cubicBezTo>
                <a:close/>
                <a:moveTo>
                  <a:pt x="398018" y="5776570"/>
                </a:moveTo>
                <a:cubicBezTo>
                  <a:pt x="352359" y="5776570"/>
                  <a:pt x="315341" y="5813588"/>
                  <a:pt x="315341" y="5859247"/>
                </a:cubicBezTo>
                <a:lnTo>
                  <a:pt x="482143" y="5859247"/>
                </a:lnTo>
                <a:cubicBezTo>
                  <a:pt x="482143" y="5813588"/>
                  <a:pt x="445125" y="5776570"/>
                  <a:pt x="399466" y="5776570"/>
                </a:cubicBezTo>
                <a:close/>
                <a:moveTo>
                  <a:pt x="729580" y="5776136"/>
                </a:moveTo>
                <a:cubicBezTo>
                  <a:pt x="683966" y="5776417"/>
                  <a:pt x="647215" y="5813626"/>
                  <a:pt x="647497" y="5859247"/>
                </a:cubicBezTo>
                <a:lnTo>
                  <a:pt x="811708" y="5859247"/>
                </a:lnTo>
                <a:lnTo>
                  <a:pt x="811708" y="5845988"/>
                </a:lnTo>
                <a:cubicBezTo>
                  <a:pt x="805398" y="5805587"/>
                  <a:pt x="770476" y="5775877"/>
                  <a:pt x="729580" y="5776136"/>
                </a:cubicBezTo>
                <a:close/>
                <a:moveTo>
                  <a:pt x="481838" y="5687568"/>
                </a:moveTo>
                <a:cubicBezTo>
                  <a:pt x="481838" y="5733228"/>
                  <a:pt x="518856" y="5770245"/>
                  <a:pt x="564515" y="5770245"/>
                </a:cubicBezTo>
                <a:lnTo>
                  <a:pt x="564820" y="5770245"/>
                </a:lnTo>
                <a:cubicBezTo>
                  <a:pt x="610365" y="5770078"/>
                  <a:pt x="647192" y="5733113"/>
                  <a:pt x="647192" y="5687568"/>
                </a:cubicBezTo>
                <a:close/>
                <a:moveTo>
                  <a:pt x="149911" y="5687340"/>
                </a:moveTo>
                <a:cubicBezTo>
                  <a:pt x="149911" y="5732999"/>
                  <a:pt x="186927" y="5770016"/>
                  <a:pt x="232588" y="5770016"/>
                </a:cubicBezTo>
                <a:cubicBezTo>
                  <a:pt x="278247" y="5770016"/>
                  <a:pt x="315265" y="5732999"/>
                  <a:pt x="315265" y="5687340"/>
                </a:cubicBezTo>
                <a:close/>
                <a:moveTo>
                  <a:pt x="398018" y="5602986"/>
                </a:moveTo>
                <a:cubicBezTo>
                  <a:pt x="352359" y="5602986"/>
                  <a:pt x="315341" y="5640004"/>
                  <a:pt x="315341" y="5685663"/>
                </a:cubicBezTo>
                <a:lnTo>
                  <a:pt x="480695" y="5685663"/>
                </a:lnTo>
                <a:lnTo>
                  <a:pt x="482143" y="5685663"/>
                </a:lnTo>
                <a:cubicBezTo>
                  <a:pt x="482143" y="5640004"/>
                  <a:pt x="445125" y="5602986"/>
                  <a:pt x="399466" y="5602986"/>
                </a:cubicBezTo>
                <a:close/>
                <a:moveTo>
                  <a:pt x="729580" y="5602552"/>
                </a:moveTo>
                <a:cubicBezTo>
                  <a:pt x="683966" y="5602834"/>
                  <a:pt x="647215" y="5640043"/>
                  <a:pt x="647497" y="5685663"/>
                </a:cubicBezTo>
                <a:lnTo>
                  <a:pt x="811708" y="5685663"/>
                </a:lnTo>
                <a:lnTo>
                  <a:pt x="811708" y="5672404"/>
                </a:lnTo>
                <a:cubicBezTo>
                  <a:pt x="805398" y="5632003"/>
                  <a:pt x="770476" y="5602293"/>
                  <a:pt x="729580" y="5602552"/>
                </a:cubicBezTo>
                <a:close/>
                <a:moveTo>
                  <a:pt x="481838" y="5513985"/>
                </a:moveTo>
                <a:cubicBezTo>
                  <a:pt x="481838" y="5559644"/>
                  <a:pt x="518856" y="5596661"/>
                  <a:pt x="564515" y="5596661"/>
                </a:cubicBezTo>
                <a:lnTo>
                  <a:pt x="564820" y="5596661"/>
                </a:lnTo>
                <a:cubicBezTo>
                  <a:pt x="610365" y="5596494"/>
                  <a:pt x="647192" y="5559529"/>
                  <a:pt x="647192" y="5513985"/>
                </a:cubicBezTo>
                <a:close/>
                <a:moveTo>
                  <a:pt x="149911" y="5513756"/>
                </a:moveTo>
                <a:cubicBezTo>
                  <a:pt x="149911" y="5559415"/>
                  <a:pt x="186927" y="5596433"/>
                  <a:pt x="232588" y="5596433"/>
                </a:cubicBezTo>
                <a:lnTo>
                  <a:pt x="232588" y="5596661"/>
                </a:lnTo>
                <a:cubicBezTo>
                  <a:pt x="278216" y="5596494"/>
                  <a:pt x="315090" y="5559385"/>
                  <a:pt x="314960" y="5513756"/>
                </a:cubicBezTo>
                <a:close/>
                <a:moveTo>
                  <a:pt x="398018" y="5429403"/>
                </a:moveTo>
                <a:cubicBezTo>
                  <a:pt x="352359" y="5429403"/>
                  <a:pt x="315341" y="5466421"/>
                  <a:pt x="315341" y="5512080"/>
                </a:cubicBezTo>
                <a:lnTo>
                  <a:pt x="480695" y="5512080"/>
                </a:lnTo>
                <a:lnTo>
                  <a:pt x="482143" y="5512080"/>
                </a:lnTo>
                <a:cubicBezTo>
                  <a:pt x="482143" y="5466421"/>
                  <a:pt x="445125" y="5429403"/>
                  <a:pt x="399466" y="5429403"/>
                </a:cubicBezTo>
                <a:close/>
                <a:moveTo>
                  <a:pt x="729580" y="5428968"/>
                </a:moveTo>
                <a:cubicBezTo>
                  <a:pt x="683966" y="5429250"/>
                  <a:pt x="647215" y="5466459"/>
                  <a:pt x="647497" y="5512080"/>
                </a:cubicBezTo>
                <a:lnTo>
                  <a:pt x="811708" y="5512080"/>
                </a:lnTo>
                <a:lnTo>
                  <a:pt x="811708" y="5498821"/>
                </a:lnTo>
                <a:cubicBezTo>
                  <a:pt x="805398" y="5458420"/>
                  <a:pt x="770476" y="5428709"/>
                  <a:pt x="729580" y="5428968"/>
                </a:cubicBezTo>
                <a:close/>
                <a:moveTo>
                  <a:pt x="481838" y="5340401"/>
                </a:moveTo>
                <a:cubicBezTo>
                  <a:pt x="481838" y="5386060"/>
                  <a:pt x="518856" y="5423078"/>
                  <a:pt x="564515" y="5423078"/>
                </a:cubicBezTo>
                <a:lnTo>
                  <a:pt x="564820" y="5423078"/>
                </a:lnTo>
                <a:cubicBezTo>
                  <a:pt x="610365" y="5422911"/>
                  <a:pt x="647192" y="5385946"/>
                  <a:pt x="647192" y="5340401"/>
                </a:cubicBezTo>
                <a:close/>
                <a:moveTo>
                  <a:pt x="149606" y="5340401"/>
                </a:moveTo>
                <a:cubicBezTo>
                  <a:pt x="149606" y="5386060"/>
                  <a:pt x="186622" y="5423078"/>
                  <a:pt x="232283" y="5423078"/>
                </a:cubicBezTo>
                <a:cubicBezTo>
                  <a:pt x="277942" y="5423078"/>
                  <a:pt x="314960" y="5386060"/>
                  <a:pt x="314960" y="5340401"/>
                </a:cubicBezTo>
                <a:close/>
                <a:moveTo>
                  <a:pt x="398018" y="5255819"/>
                </a:moveTo>
                <a:cubicBezTo>
                  <a:pt x="352359" y="5255819"/>
                  <a:pt x="315341" y="5292837"/>
                  <a:pt x="315341" y="5338496"/>
                </a:cubicBezTo>
                <a:lnTo>
                  <a:pt x="480695" y="5338496"/>
                </a:lnTo>
                <a:lnTo>
                  <a:pt x="482143" y="5338496"/>
                </a:lnTo>
                <a:cubicBezTo>
                  <a:pt x="482143" y="5292837"/>
                  <a:pt x="445125" y="5255819"/>
                  <a:pt x="399466" y="5255819"/>
                </a:cubicBezTo>
                <a:close/>
                <a:moveTo>
                  <a:pt x="729580" y="5255385"/>
                </a:moveTo>
                <a:cubicBezTo>
                  <a:pt x="683966" y="5255666"/>
                  <a:pt x="647215" y="5292875"/>
                  <a:pt x="647497" y="5338496"/>
                </a:cubicBezTo>
                <a:lnTo>
                  <a:pt x="811708" y="5338496"/>
                </a:lnTo>
                <a:lnTo>
                  <a:pt x="811708" y="5325237"/>
                </a:lnTo>
                <a:cubicBezTo>
                  <a:pt x="805398" y="5284836"/>
                  <a:pt x="770476" y="5255126"/>
                  <a:pt x="729580" y="5255385"/>
                </a:cubicBezTo>
                <a:close/>
                <a:moveTo>
                  <a:pt x="481838" y="5166817"/>
                </a:moveTo>
                <a:cubicBezTo>
                  <a:pt x="481838" y="5212477"/>
                  <a:pt x="518856" y="5249494"/>
                  <a:pt x="564515" y="5249494"/>
                </a:cubicBezTo>
                <a:lnTo>
                  <a:pt x="564820" y="5249494"/>
                </a:lnTo>
                <a:cubicBezTo>
                  <a:pt x="610365" y="5249327"/>
                  <a:pt x="647192" y="5212362"/>
                  <a:pt x="647192" y="5166817"/>
                </a:cubicBezTo>
                <a:close/>
                <a:moveTo>
                  <a:pt x="149606" y="5166817"/>
                </a:moveTo>
                <a:cubicBezTo>
                  <a:pt x="149606" y="5212477"/>
                  <a:pt x="186622" y="5249494"/>
                  <a:pt x="232283" y="5249494"/>
                </a:cubicBezTo>
                <a:cubicBezTo>
                  <a:pt x="277942" y="5249494"/>
                  <a:pt x="314960" y="5212477"/>
                  <a:pt x="314960" y="5166817"/>
                </a:cubicBezTo>
                <a:close/>
                <a:moveTo>
                  <a:pt x="398018" y="5083150"/>
                </a:moveTo>
                <a:cubicBezTo>
                  <a:pt x="352359" y="5083150"/>
                  <a:pt x="315341" y="5120168"/>
                  <a:pt x="315341" y="5165827"/>
                </a:cubicBezTo>
                <a:lnTo>
                  <a:pt x="482143" y="5165827"/>
                </a:lnTo>
                <a:cubicBezTo>
                  <a:pt x="482143" y="5120168"/>
                  <a:pt x="445125" y="5083150"/>
                  <a:pt x="399466" y="5083150"/>
                </a:cubicBezTo>
                <a:close/>
                <a:moveTo>
                  <a:pt x="729580" y="5082716"/>
                </a:moveTo>
                <a:cubicBezTo>
                  <a:pt x="683966" y="5082997"/>
                  <a:pt x="647215" y="5120206"/>
                  <a:pt x="647497" y="5165827"/>
                </a:cubicBezTo>
                <a:lnTo>
                  <a:pt x="811708" y="5165827"/>
                </a:lnTo>
                <a:lnTo>
                  <a:pt x="811708" y="5152568"/>
                </a:lnTo>
                <a:cubicBezTo>
                  <a:pt x="805398" y="5112167"/>
                  <a:pt x="770476" y="5082457"/>
                  <a:pt x="729580" y="5082716"/>
                </a:cubicBezTo>
                <a:close/>
                <a:moveTo>
                  <a:pt x="481838" y="4994148"/>
                </a:moveTo>
                <a:cubicBezTo>
                  <a:pt x="481838" y="5039808"/>
                  <a:pt x="518856" y="5076825"/>
                  <a:pt x="564515" y="5076825"/>
                </a:cubicBezTo>
                <a:lnTo>
                  <a:pt x="564820" y="5076825"/>
                </a:lnTo>
                <a:cubicBezTo>
                  <a:pt x="610365" y="5076658"/>
                  <a:pt x="647192" y="5039693"/>
                  <a:pt x="647192" y="4994148"/>
                </a:cubicBezTo>
                <a:close/>
                <a:moveTo>
                  <a:pt x="149911" y="4993920"/>
                </a:moveTo>
                <a:cubicBezTo>
                  <a:pt x="149911" y="5039579"/>
                  <a:pt x="186927" y="5076596"/>
                  <a:pt x="232588" y="5076596"/>
                </a:cubicBezTo>
                <a:cubicBezTo>
                  <a:pt x="278247" y="5076596"/>
                  <a:pt x="315265" y="5039579"/>
                  <a:pt x="315265" y="4993920"/>
                </a:cubicBezTo>
                <a:close/>
                <a:moveTo>
                  <a:pt x="398018" y="4909566"/>
                </a:moveTo>
                <a:cubicBezTo>
                  <a:pt x="352359" y="4909566"/>
                  <a:pt x="315341" y="4946584"/>
                  <a:pt x="315341" y="4992243"/>
                </a:cubicBezTo>
                <a:lnTo>
                  <a:pt x="480695" y="4992243"/>
                </a:lnTo>
                <a:lnTo>
                  <a:pt x="482143" y="4992243"/>
                </a:lnTo>
                <a:cubicBezTo>
                  <a:pt x="482143" y="4946584"/>
                  <a:pt x="445125" y="4909566"/>
                  <a:pt x="399466" y="4909566"/>
                </a:cubicBezTo>
                <a:close/>
                <a:moveTo>
                  <a:pt x="729580" y="4909132"/>
                </a:moveTo>
                <a:cubicBezTo>
                  <a:pt x="683966" y="4909414"/>
                  <a:pt x="647215" y="4946623"/>
                  <a:pt x="647497" y="4992243"/>
                </a:cubicBezTo>
                <a:lnTo>
                  <a:pt x="811708" y="4992243"/>
                </a:lnTo>
                <a:lnTo>
                  <a:pt x="811708" y="4978984"/>
                </a:lnTo>
                <a:cubicBezTo>
                  <a:pt x="805398" y="4938583"/>
                  <a:pt x="770476" y="4908873"/>
                  <a:pt x="729580" y="4909132"/>
                </a:cubicBezTo>
                <a:close/>
                <a:moveTo>
                  <a:pt x="481838" y="4820565"/>
                </a:moveTo>
                <a:cubicBezTo>
                  <a:pt x="481838" y="4866224"/>
                  <a:pt x="518856" y="4903241"/>
                  <a:pt x="564515" y="4903241"/>
                </a:cubicBezTo>
                <a:lnTo>
                  <a:pt x="564820" y="4903241"/>
                </a:lnTo>
                <a:cubicBezTo>
                  <a:pt x="610365" y="4903074"/>
                  <a:pt x="647192" y="4866109"/>
                  <a:pt x="647192" y="4820565"/>
                </a:cubicBezTo>
                <a:close/>
                <a:moveTo>
                  <a:pt x="149911" y="4820336"/>
                </a:moveTo>
                <a:cubicBezTo>
                  <a:pt x="149911" y="4865995"/>
                  <a:pt x="186927" y="4903013"/>
                  <a:pt x="232588" y="4903013"/>
                </a:cubicBezTo>
                <a:lnTo>
                  <a:pt x="232588" y="4903241"/>
                </a:lnTo>
                <a:cubicBezTo>
                  <a:pt x="278216" y="4903074"/>
                  <a:pt x="315090" y="4865965"/>
                  <a:pt x="314960" y="4820336"/>
                </a:cubicBezTo>
                <a:close/>
                <a:moveTo>
                  <a:pt x="398018" y="4735983"/>
                </a:moveTo>
                <a:cubicBezTo>
                  <a:pt x="352359" y="4735983"/>
                  <a:pt x="315341" y="4773001"/>
                  <a:pt x="315341" y="4818660"/>
                </a:cubicBezTo>
                <a:lnTo>
                  <a:pt x="480695" y="4818660"/>
                </a:lnTo>
                <a:lnTo>
                  <a:pt x="482143" y="4818660"/>
                </a:lnTo>
                <a:cubicBezTo>
                  <a:pt x="482143" y="4773001"/>
                  <a:pt x="445125" y="4735983"/>
                  <a:pt x="399466" y="4735983"/>
                </a:cubicBezTo>
                <a:close/>
                <a:moveTo>
                  <a:pt x="729580" y="4735548"/>
                </a:moveTo>
                <a:cubicBezTo>
                  <a:pt x="683966" y="4735830"/>
                  <a:pt x="647215" y="4773039"/>
                  <a:pt x="647497" y="4818660"/>
                </a:cubicBezTo>
                <a:lnTo>
                  <a:pt x="811708" y="4818660"/>
                </a:lnTo>
                <a:lnTo>
                  <a:pt x="811708" y="4805401"/>
                </a:lnTo>
                <a:cubicBezTo>
                  <a:pt x="805398" y="4765000"/>
                  <a:pt x="770476" y="4735289"/>
                  <a:pt x="729580" y="4735548"/>
                </a:cubicBezTo>
                <a:close/>
                <a:moveTo>
                  <a:pt x="481838" y="4646981"/>
                </a:moveTo>
                <a:cubicBezTo>
                  <a:pt x="481838" y="4692640"/>
                  <a:pt x="518856" y="4729658"/>
                  <a:pt x="564515" y="4729658"/>
                </a:cubicBezTo>
                <a:lnTo>
                  <a:pt x="564820" y="4729658"/>
                </a:lnTo>
                <a:cubicBezTo>
                  <a:pt x="610365" y="4729491"/>
                  <a:pt x="647192" y="4692526"/>
                  <a:pt x="647192" y="4646981"/>
                </a:cubicBezTo>
                <a:close/>
                <a:moveTo>
                  <a:pt x="149606" y="4646981"/>
                </a:moveTo>
                <a:cubicBezTo>
                  <a:pt x="149606" y="4692640"/>
                  <a:pt x="186622" y="4729658"/>
                  <a:pt x="232283" y="4729658"/>
                </a:cubicBezTo>
                <a:cubicBezTo>
                  <a:pt x="277942" y="4729658"/>
                  <a:pt x="314960" y="4692640"/>
                  <a:pt x="314960" y="4646981"/>
                </a:cubicBezTo>
                <a:close/>
                <a:moveTo>
                  <a:pt x="398018" y="4562399"/>
                </a:moveTo>
                <a:cubicBezTo>
                  <a:pt x="352359" y="4562399"/>
                  <a:pt x="315341" y="4599417"/>
                  <a:pt x="315341" y="4645076"/>
                </a:cubicBezTo>
                <a:lnTo>
                  <a:pt x="480695" y="4645076"/>
                </a:lnTo>
                <a:lnTo>
                  <a:pt x="482143" y="4645076"/>
                </a:lnTo>
                <a:cubicBezTo>
                  <a:pt x="482143" y="4599417"/>
                  <a:pt x="445125" y="4562399"/>
                  <a:pt x="399466" y="4562399"/>
                </a:cubicBezTo>
                <a:close/>
                <a:moveTo>
                  <a:pt x="729580" y="4561965"/>
                </a:moveTo>
                <a:cubicBezTo>
                  <a:pt x="683966" y="4562246"/>
                  <a:pt x="647215" y="4599455"/>
                  <a:pt x="647497" y="4645076"/>
                </a:cubicBezTo>
                <a:lnTo>
                  <a:pt x="811708" y="4645076"/>
                </a:lnTo>
                <a:lnTo>
                  <a:pt x="811708" y="4631817"/>
                </a:lnTo>
                <a:cubicBezTo>
                  <a:pt x="805398" y="4591416"/>
                  <a:pt x="770476" y="4561706"/>
                  <a:pt x="729580" y="4561965"/>
                </a:cubicBezTo>
                <a:close/>
                <a:moveTo>
                  <a:pt x="481838" y="4473397"/>
                </a:moveTo>
                <a:cubicBezTo>
                  <a:pt x="481838" y="4519057"/>
                  <a:pt x="518856" y="4556074"/>
                  <a:pt x="564515" y="4556074"/>
                </a:cubicBezTo>
                <a:lnTo>
                  <a:pt x="564820" y="4556074"/>
                </a:lnTo>
                <a:cubicBezTo>
                  <a:pt x="610365" y="4555907"/>
                  <a:pt x="647192" y="4518942"/>
                  <a:pt x="647192" y="4473397"/>
                </a:cubicBezTo>
                <a:close/>
                <a:moveTo>
                  <a:pt x="149606" y="4473397"/>
                </a:moveTo>
                <a:cubicBezTo>
                  <a:pt x="149606" y="4519057"/>
                  <a:pt x="186622" y="4556074"/>
                  <a:pt x="232283" y="4556074"/>
                </a:cubicBezTo>
                <a:cubicBezTo>
                  <a:pt x="277942" y="4556074"/>
                  <a:pt x="314960" y="4519057"/>
                  <a:pt x="314960" y="4473397"/>
                </a:cubicBezTo>
                <a:close/>
                <a:moveTo>
                  <a:pt x="398018" y="4389730"/>
                </a:moveTo>
                <a:cubicBezTo>
                  <a:pt x="352359" y="4389730"/>
                  <a:pt x="315341" y="4426748"/>
                  <a:pt x="315341" y="4472407"/>
                </a:cubicBezTo>
                <a:lnTo>
                  <a:pt x="482143" y="4472407"/>
                </a:lnTo>
                <a:cubicBezTo>
                  <a:pt x="482143" y="4426748"/>
                  <a:pt x="445125" y="4389730"/>
                  <a:pt x="399466" y="4389730"/>
                </a:cubicBezTo>
                <a:close/>
                <a:moveTo>
                  <a:pt x="729580" y="4389296"/>
                </a:moveTo>
                <a:cubicBezTo>
                  <a:pt x="683966" y="4389577"/>
                  <a:pt x="647215" y="4426786"/>
                  <a:pt x="647497" y="4472407"/>
                </a:cubicBezTo>
                <a:lnTo>
                  <a:pt x="811708" y="4472407"/>
                </a:lnTo>
                <a:lnTo>
                  <a:pt x="811708" y="4459148"/>
                </a:lnTo>
                <a:cubicBezTo>
                  <a:pt x="805398" y="4418747"/>
                  <a:pt x="770476" y="4389037"/>
                  <a:pt x="729580" y="4389296"/>
                </a:cubicBezTo>
                <a:close/>
                <a:moveTo>
                  <a:pt x="481838" y="4300728"/>
                </a:moveTo>
                <a:cubicBezTo>
                  <a:pt x="481838" y="4346388"/>
                  <a:pt x="518856" y="4383405"/>
                  <a:pt x="564515" y="4383405"/>
                </a:cubicBezTo>
                <a:lnTo>
                  <a:pt x="564820" y="4383405"/>
                </a:lnTo>
                <a:cubicBezTo>
                  <a:pt x="610365" y="4383238"/>
                  <a:pt x="647192" y="4346273"/>
                  <a:pt x="647192" y="4300728"/>
                </a:cubicBezTo>
                <a:close/>
                <a:moveTo>
                  <a:pt x="149911" y="4300500"/>
                </a:moveTo>
                <a:cubicBezTo>
                  <a:pt x="149911" y="4346159"/>
                  <a:pt x="186927" y="4383176"/>
                  <a:pt x="232588" y="4383176"/>
                </a:cubicBezTo>
                <a:cubicBezTo>
                  <a:pt x="278247" y="4383176"/>
                  <a:pt x="315265" y="4346159"/>
                  <a:pt x="315265" y="4300500"/>
                </a:cubicBezTo>
                <a:close/>
                <a:moveTo>
                  <a:pt x="398018" y="4216146"/>
                </a:moveTo>
                <a:cubicBezTo>
                  <a:pt x="352359" y="4216146"/>
                  <a:pt x="315341" y="4253164"/>
                  <a:pt x="315341" y="4298823"/>
                </a:cubicBezTo>
                <a:lnTo>
                  <a:pt x="480695" y="4298823"/>
                </a:lnTo>
                <a:lnTo>
                  <a:pt x="482143" y="4298823"/>
                </a:lnTo>
                <a:cubicBezTo>
                  <a:pt x="482143" y="4253164"/>
                  <a:pt x="445125" y="4216146"/>
                  <a:pt x="399466" y="4216146"/>
                </a:cubicBezTo>
                <a:close/>
                <a:moveTo>
                  <a:pt x="729580" y="4215712"/>
                </a:moveTo>
                <a:cubicBezTo>
                  <a:pt x="683966" y="4215994"/>
                  <a:pt x="647215" y="4253203"/>
                  <a:pt x="647497" y="4298823"/>
                </a:cubicBezTo>
                <a:lnTo>
                  <a:pt x="811708" y="4298823"/>
                </a:lnTo>
                <a:lnTo>
                  <a:pt x="811708" y="4285564"/>
                </a:lnTo>
                <a:cubicBezTo>
                  <a:pt x="805398" y="4245163"/>
                  <a:pt x="770476" y="4215453"/>
                  <a:pt x="729580" y="4215712"/>
                </a:cubicBezTo>
                <a:close/>
                <a:moveTo>
                  <a:pt x="481838" y="4127144"/>
                </a:moveTo>
                <a:cubicBezTo>
                  <a:pt x="481838" y="4172804"/>
                  <a:pt x="518856" y="4209821"/>
                  <a:pt x="564515" y="4209821"/>
                </a:cubicBezTo>
                <a:lnTo>
                  <a:pt x="564820" y="4209821"/>
                </a:lnTo>
                <a:cubicBezTo>
                  <a:pt x="610365" y="4209654"/>
                  <a:pt x="647192" y="4172689"/>
                  <a:pt x="647192" y="4127144"/>
                </a:cubicBezTo>
                <a:close/>
                <a:moveTo>
                  <a:pt x="149911" y="4126916"/>
                </a:moveTo>
                <a:cubicBezTo>
                  <a:pt x="149911" y="4172575"/>
                  <a:pt x="186927" y="4209593"/>
                  <a:pt x="232588" y="4209593"/>
                </a:cubicBezTo>
                <a:lnTo>
                  <a:pt x="232588" y="4209821"/>
                </a:lnTo>
                <a:cubicBezTo>
                  <a:pt x="278216" y="4209654"/>
                  <a:pt x="315090" y="4172545"/>
                  <a:pt x="314960" y="4126916"/>
                </a:cubicBezTo>
                <a:close/>
                <a:moveTo>
                  <a:pt x="398018" y="4042563"/>
                </a:moveTo>
                <a:cubicBezTo>
                  <a:pt x="352359" y="4042563"/>
                  <a:pt x="315341" y="4079580"/>
                  <a:pt x="315341" y="4125239"/>
                </a:cubicBezTo>
                <a:lnTo>
                  <a:pt x="480695" y="4125239"/>
                </a:lnTo>
                <a:lnTo>
                  <a:pt x="482143" y="4125239"/>
                </a:lnTo>
                <a:cubicBezTo>
                  <a:pt x="482143" y="4079580"/>
                  <a:pt x="445125" y="4042563"/>
                  <a:pt x="399466" y="4042563"/>
                </a:cubicBezTo>
                <a:close/>
                <a:moveTo>
                  <a:pt x="729580" y="4042128"/>
                </a:moveTo>
                <a:cubicBezTo>
                  <a:pt x="683966" y="4042410"/>
                  <a:pt x="647215" y="4079619"/>
                  <a:pt x="647497" y="4125239"/>
                </a:cubicBezTo>
                <a:lnTo>
                  <a:pt x="811708" y="4125239"/>
                </a:lnTo>
                <a:lnTo>
                  <a:pt x="811708" y="4111981"/>
                </a:lnTo>
                <a:cubicBezTo>
                  <a:pt x="805398" y="4071580"/>
                  <a:pt x="770476" y="4041869"/>
                  <a:pt x="729580" y="4042128"/>
                </a:cubicBezTo>
                <a:close/>
                <a:moveTo>
                  <a:pt x="481838" y="3953561"/>
                </a:moveTo>
                <a:cubicBezTo>
                  <a:pt x="481838" y="3999220"/>
                  <a:pt x="518856" y="4036238"/>
                  <a:pt x="564515" y="4036238"/>
                </a:cubicBezTo>
                <a:lnTo>
                  <a:pt x="564820" y="4036238"/>
                </a:lnTo>
                <a:cubicBezTo>
                  <a:pt x="610365" y="4036071"/>
                  <a:pt x="647192" y="3999106"/>
                  <a:pt x="647192" y="3953561"/>
                </a:cubicBezTo>
                <a:close/>
                <a:moveTo>
                  <a:pt x="149606" y="3953561"/>
                </a:moveTo>
                <a:cubicBezTo>
                  <a:pt x="149606" y="3999220"/>
                  <a:pt x="186622" y="4036238"/>
                  <a:pt x="232283" y="4036238"/>
                </a:cubicBezTo>
                <a:cubicBezTo>
                  <a:pt x="277942" y="4036238"/>
                  <a:pt x="314960" y="3999220"/>
                  <a:pt x="314960" y="3953561"/>
                </a:cubicBezTo>
                <a:close/>
                <a:moveTo>
                  <a:pt x="398018" y="3868979"/>
                </a:moveTo>
                <a:cubicBezTo>
                  <a:pt x="352359" y="3868979"/>
                  <a:pt x="315341" y="3905997"/>
                  <a:pt x="315341" y="3951656"/>
                </a:cubicBezTo>
                <a:lnTo>
                  <a:pt x="480695" y="3951656"/>
                </a:lnTo>
                <a:lnTo>
                  <a:pt x="482143" y="3951656"/>
                </a:lnTo>
                <a:cubicBezTo>
                  <a:pt x="482143" y="3905997"/>
                  <a:pt x="445125" y="3868979"/>
                  <a:pt x="399466" y="3868979"/>
                </a:cubicBezTo>
                <a:close/>
                <a:moveTo>
                  <a:pt x="729580" y="3868545"/>
                </a:moveTo>
                <a:cubicBezTo>
                  <a:pt x="683966" y="3868827"/>
                  <a:pt x="647215" y="3906035"/>
                  <a:pt x="647497" y="3951656"/>
                </a:cubicBezTo>
                <a:lnTo>
                  <a:pt x="811708" y="3951656"/>
                </a:lnTo>
                <a:lnTo>
                  <a:pt x="811708" y="3938397"/>
                </a:lnTo>
                <a:cubicBezTo>
                  <a:pt x="805398" y="3897996"/>
                  <a:pt x="770476" y="3868285"/>
                  <a:pt x="729580" y="3868545"/>
                </a:cubicBezTo>
                <a:close/>
                <a:moveTo>
                  <a:pt x="481838" y="3779977"/>
                </a:moveTo>
                <a:cubicBezTo>
                  <a:pt x="481838" y="3825636"/>
                  <a:pt x="518856" y="3862654"/>
                  <a:pt x="564515" y="3862654"/>
                </a:cubicBezTo>
                <a:lnTo>
                  <a:pt x="564820" y="3862654"/>
                </a:lnTo>
                <a:cubicBezTo>
                  <a:pt x="610365" y="3862487"/>
                  <a:pt x="647192" y="3825522"/>
                  <a:pt x="647192" y="3779977"/>
                </a:cubicBezTo>
                <a:close/>
                <a:moveTo>
                  <a:pt x="149606" y="3779977"/>
                </a:moveTo>
                <a:cubicBezTo>
                  <a:pt x="149606" y="3825636"/>
                  <a:pt x="186622" y="3862654"/>
                  <a:pt x="232283" y="3862654"/>
                </a:cubicBezTo>
                <a:cubicBezTo>
                  <a:pt x="277942" y="3862654"/>
                  <a:pt x="314960" y="3825636"/>
                  <a:pt x="314960" y="3779977"/>
                </a:cubicBezTo>
                <a:close/>
                <a:moveTo>
                  <a:pt x="398018" y="3696310"/>
                </a:moveTo>
                <a:cubicBezTo>
                  <a:pt x="352359" y="3696310"/>
                  <a:pt x="315341" y="3733328"/>
                  <a:pt x="315341" y="3778987"/>
                </a:cubicBezTo>
                <a:lnTo>
                  <a:pt x="482143" y="3778987"/>
                </a:lnTo>
                <a:cubicBezTo>
                  <a:pt x="482143" y="3733328"/>
                  <a:pt x="445125" y="3696310"/>
                  <a:pt x="399466" y="3696310"/>
                </a:cubicBezTo>
                <a:close/>
                <a:moveTo>
                  <a:pt x="729580" y="3695875"/>
                </a:moveTo>
                <a:cubicBezTo>
                  <a:pt x="683966" y="3696157"/>
                  <a:pt x="647215" y="3733366"/>
                  <a:pt x="647497" y="3778987"/>
                </a:cubicBezTo>
                <a:lnTo>
                  <a:pt x="811708" y="3778987"/>
                </a:lnTo>
                <a:lnTo>
                  <a:pt x="811708" y="3765728"/>
                </a:lnTo>
                <a:cubicBezTo>
                  <a:pt x="805398" y="3725327"/>
                  <a:pt x="770476" y="3695616"/>
                  <a:pt x="729580" y="3695875"/>
                </a:cubicBezTo>
                <a:close/>
                <a:moveTo>
                  <a:pt x="481838" y="3607308"/>
                </a:moveTo>
                <a:cubicBezTo>
                  <a:pt x="481838" y="3652967"/>
                  <a:pt x="518856" y="3689985"/>
                  <a:pt x="564515" y="3689985"/>
                </a:cubicBezTo>
                <a:lnTo>
                  <a:pt x="564820" y="3689985"/>
                </a:lnTo>
                <a:cubicBezTo>
                  <a:pt x="610365" y="3689817"/>
                  <a:pt x="647192" y="3652853"/>
                  <a:pt x="647192" y="3607308"/>
                </a:cubicBezTo>
                <a:close/>
                <a:moveTo>
                  <a:pt x="149911" y="3607079"/>
                </a:moveTo>
                <a:cubicBezTo>
                  <a:pt x="149911" y="3652739"/>
                  <a:pt x="186927" y="3689757"/>
                  <a:pt x="232588" y="3689757"/>
                </a:cubicBezTo>
                <a:cubicBezTo>
                  <a:pt x="278247" y="3689757"/>
                  <a:pt x="315265" y="3652739"/>
                  <a:pt x="315265" y="3607079"/>
                </a:cubicBezTo>
                <a:close/>
                <a:moveTo>
                  <a:pt x="398018" y="3522726"/>
                </a:moveTo>
                <a:cubicBezTo>
                  <a:pt x="352359" y="3522726"/>
                  <a:pt x="315341" y="3559744"/>
                  <a:pt x="315341" y="3605403"/>
                </a:cubicBezTo>
                <a:lnTo>
                  <a:pt x="480695" y="3605403"/>
                </a:lnTo>
                <a:lnTo>
                  <a:pt x="482143" y="3605403"/>
                </a:lnTo>
                <a:cubicBezTo>
                  <a:pt x="482143" y="3559744"/>
                  <a:pt x="445125" y="3522726"/>
                  <a:pt x="399466" y="3522726"/>
                </a:cubicBezTo>
                <a:close/>
                <a:moveTo>
                  <a:pt x="729580" y="3522292"/>
                </a:moveTo>
                <a:cubicBezTo>
                  <a:pt x="683966" y="3522574"/>
                  <a:pt x="647215" y="3559782"/>
                  <a:pt x="647497" y="3605403"/>
                </a:cubicBezTo>
                <a:lnTo>
                  <a:pt x="811708" y="3605403"/>
                </a:lnTo>
                <a:lnTo>
                  <a:pt x="811708" y="3592144"/>
                </a:lnTo>
                <a:cubicBezTo>
                  <a:pt x="805398" y="3551743"/>
                  <a:pt x="770476" y="3522033"/>
                  <a:pt x="729580" y="3522292"/>
                </a:cubicBezTo>
                <a:close/>
                <a:moveTo>
                  <a:pt x="481838" y="3433724"/>
                </a:moveTo>
                <a:cubicBezTo>
                  <a:pt x="481838" y="3479384"/>
                  <a:pt x="518856" y="3516402"/>
                  <a:pt x="564515" y="3516402"/>
                </a:cubicBezTo>
                <a:lnTo>
                  <a:pt x="564820" y="3516402"/>
                </a:lnTo>
                <a:cubicBezTo>
                  <a:pt x="610365" y="3516234"/>
                  <a:pt x="647192" y="3479269"/>
                  <a:pt x="647192" y="3433724"/>
                </a:cubicBezTo>
                <a:close/>
                <a:moveTo>
                  <a:pt x="149911" y="3433496"/>
                </a:moveTo>
                <a:cubicBezTo>
                  <a:pt x="149911" y="3479155"/>
                  <a:pt x="186927" y="3516173"/>
                  <a:pt x="232588" y="3516173"/>
                </a:cubicBezTo>
                <a:lnTo>
                  <a:pt x="232588" y="3516402"/>
                </a:lnTo>
                <a:cubicBezTo>
                  <a:pt x="278216" y="3516234"/>
                  <a:pt x="315090" y="3479125"/>
                  <a:pt x="314960" y="3433496"/>
                </a:cubicBezTo>
                <a:close/>
                <a:moveTo>
                  <a:pt x="398018" y="3349142"/>
                </a:moveTo>
                <a:cubicBezTo>
                  <a:pt x="352359" y="3349142"/>
                  <a:pt x="315341" y="3386160"/>
                  <a:pt x="315341" y="3431819"/>
                </a:cubicBezTo>
                <a:lnTo>
                  <a:pt x="480695" y="3431819"/>
                </a:lnTo>
                <a:lnTo>
                  <a:pt x="482143" y="3431819"/>
                </a:lnTo>
                <a:cubicBezTo>
                  <a:pt x="482143" y="3386160"/>
                  <a:pt x="445125" y="3349142"/>
                  <a:pt x="399466" y="3349142"/>
                </a:cubicBezTo>
                <a:close/>
                <a:moveTo>
                  <a:pt x="729580" y="3348708"/>
                </a:moveTo>
                <a:cubicBezTo>
                  <a:pt x="683966" y="3348990"/>
                  <a:pt x="647215" y="3386199"/>
                  <a:pt x="647497" y="3431819"/>
                </a:cubicBezTo>
                <a:lnTo>
                  <a:pt x="811708" y="3431819"/>
                </a:lnTo>
                <a:lnTo>
                  <a:pt x="811708" y="3418561"/>
                </a:lnTo>
                <a:cubicBezTo>
                  <a:pt x="805398" y="3378160"/>
                  <a:pt x="770476" y="3348449"/>
                  <a:pt x="729580" y="3348708"/>
                </a:cubicBezTo>
                <a:close/>
                <a:moveTo>
                  <a:pt x="481838" y="3260141"/>
                </a:moveTo>
                <a:cubicBezTo>
                  <a:pt x="481838" y="3305800"/>
                  <a:pt x="518856" y="3342818"/>
                  <a:pt x="564515" y="3342818"/>
                </a:cubicBezTo>
                <a:lnTo>
                  <a:pt x="564820" y="3342818"/>
                </a:lnTo>
                <a:cubicBezTo>
                  <a:pt x="610365" y="3342650"/>
                  <a:pt x="647192" y="3305686"/>
                  <a:pt x="647192" y="3260141"/>
                </a:cubicBezTo>
                <a:close/>
                <a:moveTo>
                  <a:pt x="149606" y="3260141"/>
                </a:moveTo>
                <a:cubicBezTo>
                  <a:pt x="149606" y="3305800"/>
                  <a:pt x="186622" y="3342818"/>
                  <a:pt x="232283" y="3342818"/>
                </a:cubicBezTo>
                <a:cubicBezTo>
                  <a:pt x="277942" y="3342818"/>
                  <a:pt x="314960" y="3305800"/>
                  <a:pt x="314960" y="3260141"/>
                </a:cubicBezTo>
                <a:close/>
                <a:moveTo>
                  <a:pt x="398018" y="3175559"/>
                </a:moveTo>
                <a:cubicBezTo>
                  <a:pt x="352359" y="3175559"/>
                  <a:pt x="315341" y="3212577"/>
                  <a:pt x="315341" y="3258236"/>
                </a:cubicBezTo>
                <a:lnTo>
                  <a:pt x="480695" y="3258236"/>
                </a:lnTo>
                <a:lnTo>
                  <a:pt x="482143" y="3258236"/>
                </a:lnTo>
                <a:cubicBezTo>
                  <a:pt x="482143" y="3212577"/>
                  <a:pt x="445125" y="3175559"/>
                  <a:pt x="399466" y="3175559"/>
                </a:cubicBezTo>
                <a:close/>
                <a:moveTo>
                  <a:pt x="729580" y="3175125"/>
                </a:moveTo>
                <a:cubicBezTo>
                  <a:pt x="683966" y="3175407"/>
                  <a:pt x="647215" y="3212615"/>
                  <a:pt x="647497" y="3258236"/>
                </a:cubicBezTo>
                <a:lnTo>
                  <a:pt x="811708" y="3258236"/>
                </a:lnTo>
                <a:lnTo>
                  <a:pt x="811708" y="3244977"/>
                </a:lnTo>
                <a:cubicBezTo>
                  <a:pt x="805398" y="3204576"/>
                  <a:pt x="770476" y="3174865"/>
                  <a:pt x="729580" y="3175125"/>
                </a:cubicBezTo>
                <a:close/>
                <a:moveTo>
                  <a:pt x="481838" y="3086557"/>
                </a:moveTo>
                <a:cubicBezTo>
                  <a:pt x="481838" y="3132216"/>
                  <a:pt x="518856" y="3169234"/>
                  <a:pt x="564515" y="3169234"/>
                </a:cubicBezTo>
                <a:lnTo>
                  <a:pt x="564820" y="3169234"/>
                </a:lnTo>
                <a:cubicBezTo>
                  <a:pt x="610365" y="3169067"/>
                  <a:pt x="647192" y="3132102"/>
                  <a:pt x="647192" y="3086557"/>
                </a:cubicBezTo>
                <a:close/>
                <a:moveTo>
                  <a:pt x="149606" y="3086557"/>
                </a:moveTo>
                <a:cubicBezTo>
                  <a:pt x="149606" y="3132216"/>
                  <a:pt x="186622" y="3169234"/>
                  <a:pt x="232283" y="3169234"/>
                </a:cubicBezTo>
                <a:cubicBezTo>
                  <a:pt x="277942" y="3169234"/>
                  <a:pt x="314960" y="3132216"/>
                  <a:pt x="314960" y="3086557"/>
                </a:cubicBezTo>
                <a:close/>
                <a:moveTo>
                  <a:pt x="398018" y="3002890"/>
                </a:moveTo>
                <a:cubicBezTo>
                  <a:pt x="352359" y="3002890"/>
                  <a:pt x="315341" y="3039908"/>
                  <a:pt x="315341" y="3085567"/>
                </a:cubicBezTo>
                <a:lnTo>
                  <a:pt x="482143" y="3085567"/>
                </a:lnTo>
                <a:cubicBezTo>
                  <a:pt x="482143" y="3039908"/>
                  <a:pt x="445125" y="3002890"/>
                  <a:pt x="399466" y="3002890"/>
                </a:cubicBezTo>
                <a:close/>
                <a:moveTo>
                  <a:pt x="729580" y="3002455"/>
                </a:moveTo>
                <a:cubicBezTo>
                  <a:pt x="683966" y="3002737"/>
                  <a:pt x="647215" y="3039946"/>
                  <a:pt x="647497" y="3085567"/>
                </a:cubicBezTo>
                <a:lnTo>
                  <a:pt x="811708" y="3085567"/>
                </a:lnTo>
                <a:lnTo>
                  <a:pt x="811708" y="3072308"/>
                </a:lnTo>
                <a:cubicBezTo>
                  <a:pt x="805398" y="3031907"/>
                  <a:pt x="770476" y="3002196"/>
                  <a:pt x="729580" y="3002455"/>
                </a:cubicBezTo>
                <a:close/>
                <a:moveTo>
                  <a:pt x="481838" y="2913888"/>
                </a:moveTo>
                <a:cubicBezTo>
                  <a:pt x="481838" y="2959547"/>
                  <a:pt x="518856" y="2996565"/>
                  <a:pt x="564515" y="2996565"/>
                </a:cubicBezTo>
                <a:lnTo>
                  <a:pt x="564820" y="2996565"/>
                </a:lnTo>
                <a:cubicBezTo>
                  <a:pt x="610365" y="2996397"/>
                  <a:pt x="647192" y="2959433"/>
                  <a:pt x="647192" y="2913888"/>
                </a:cubicBezTo>
                <a:close/>
                <a:moveTo>
                  <a:pt x="149911" y="2913659"/>
                </a:moveTo>
                <a:cubicBezTo>
                  <a:pt x="149911" y="2959319"/>
                  <a:pt x="186927" y="2996337"/>
                  <a:pt x="232588" y="2996337"/>
                </a:cubicBezTo>
                <a:cubicBezTo>
                  <a:pt x="278247" y="2996337"/>
                  <a:pt x="315265" y="2959319"/>
                  <a:pt x="315265" y="2913659"/>
                </a:cubicBezTo>
                <a:close/>
                <a:moveTo>
                  <a:pt x="398018" y="2829306"/>
                </a:moveTo>
                <a:cubicBezTo>
                  <a:pt x="352359" y="2829306"/>
                  <a:pt x="315341" y="2866324"/>
                  <a:pt x="315341" y="2911983"/>
                </a:cubicBezTo>
                <a:lnTo>
                  <a:pt x="480695" y="2911983"/>
                </a:lnTo>
                <a:lnTo>
                  <a:pt x="482143" y="2911983"/>
                </a:lnTo>
                <a:cubicBezTo>
                  <a:pt x="482143" y="2866324"/>
                  <a:pt x="445125" y="2829306"/>
                  <a:pt x="399466" y="2829306"/>
                </a:cubicBezTo>
                <a:close/>
                <a:moveTo>
                  <a:pt x="729580" y="2828872"/>
                </a:moveTo>
                <a:cubicBezTo>
                  <a:pt x="683966" y="2829154"/>
                  <a:pt x="647215" y="2866362"/>
                  <a:pt x="647497" y="2911983"/>
                </a:cubicBezTo>
                <a:lnTo>
                  <a:pt x="811708" y="2911983"/>
                </a:lnTo>
                <a:lnTo>
                  <a:pt x="811708" y="2898724"/>
                </a:lnTo>
                <a:cubicBezTo>
                  <a:pt x="805398" y="2858323"/>
                  <a:pt x="770476" y="2828613"/>
                  <a:pt x="729580" y="2828872"/>
                </a:cubicBezTo>
                <a:close/>
                <a:moveTo>
                  <a:pt x="481838" y="2740304"/>
                </a:moveTo>
                <a:cubicBezTo>
                  <a:pt x="481838" y="2785964"/>
                  <a:pt x="518856" y="2822982"/>
                  <a:pt x="564515" y="2822982"/>
                </a:cubicBezTo>
                <a:lnTo>
                  <a:pt x="564820" y="2822982"/>
                </a:lnTo>
                <a:cubicBezTo>
                  <a:pt x="610365" y="2822814"/>
                  <a:pt x="647192" y="2785849"/>
                  <a:pt x="647192" y="2740304"/>
                </a:cubicBezTo>
                <a:close/>
                <a:moveTo>
                  <a:pt x="149911" y="2740076"/>
                </a:moveTo>
                <a:cubicBezTo>
                  <a:pt x="149911" y="2785735"/>
                  <a:pt x="186927" y="2822753"/>
                  <a:pt x="232588" y="2822753"/>
                </a:cubicBezTo>
                <a:lnTo>
                  <a:pt x="232588" y="2822982"/>
                </a:lnTo>
                <a:cubicBezTo>
                  <a:pt x="278216" y="2822814"/>
                  <a:pt x="315090" y="2785705"/>
                  <a:pt x="314960" y="2740076"/>
                </a:cubicBezTo>
                <a:close/>
                <a:moveTo>
                  <a:pt x="398018" y="2655722"/>
                </a:moveTo>
                <a:cubicBezTo>
                  <a:pt x="352359" y="2655722"/>
                  <a:pt x="315341" y="2692740"/>
                  <a:pt x="315341" y="2738399"/>
                </a:cubicBezTo>
                <a:lnTo>
                  <a:pt x="480695" y="2738399"/>
                </a:lnTo>
                <a:lnTo>
                  <a:pt x="482143" y="2738399"/>
                </a:lnTo>
                <a:cubicBezTo>
                  <a:pt x="482143" y="2692740"/>
                  <a:pt x="445125" y="2655722"/>
                  <a:pt x="399466" y="2655722"/>
                </a:cubicBezTo>
                <a:close/>
                <a:moveTo>
                  <a:pt x="729580" y="2655288"/>
                </a:moveTo>
                <a:cubicBezTo>
                  <a:pt x="683966" y="2655570"/>
                  <a:pt x="647215" y="2692779"/>
                  <a:pt x="647497" y="2738399"/>
                </a:cubicBezTo>
                <a:lnTo>
                  <a:pt x="811708" y="2738399"/>
                </a:lnTo>
                <a:lnTo>
                  <a:pt x="811708" y="2725141"/>
                </a:lnTo>
                <a:cubicBezTo>
                  <a:pt x="805398" y="2684740"/>
                  <a:pt x="770476" y="2655029"/>
                  <a:pt x="729580" y="2655288"/>
                </a:cubicBezTo>
                <a:close/>
                <a:moveTo>
                  <a:pt x="481838" y="2566721"/>
                </a:moveTo>
                <a:cubicBezTo>
                  <a:pt x="481838" y="2612380"/>
                  <a:pt x="518856" y="2649398"/>
                  <a:pt x="564515" y="2649398"/>
                </a:cubicBezTo>
                <a:lnTo>
                  <a:pt x="564820" y="2649398"/>
                </a:lnTo>
                <a:cubicBezTo>
                  <a:pt x="610365" y="2649230"/>
                  <a:pt x="647192" y="2612266"/>
                  <a:pt x="647192" y="2566721"/>
                </a:cubicBezTo>
                <a:close/>
                <a:moveTo>
                  <a:pt x="149606" y="2566721"/>
                </a:moveTo>
                <a:cubicBezTo>
                  <a:pt x="149606" y="2612380"/>
                  <a:pt x="186622" y="2649398"/>
                  <a:pt x="232283" y="2649398"/>
                </a:cubicBezTo>
                <a:cubicBezTo>
                  <a:pt x="277942" y="2649398"/>
                  <a:pt x="314960" y="2612380"/>
                  <a:pt x="314960" y="2566721"/>
                </a:cubicBezTo>
                <a:close/>
                <a:moveTo>
                  <a:pt x="398018" y="2482139"/>
                </a:moveTo>
                <a:cubicBezTo>
                  <a:pt x="352359" y="2482139"/>
                  <a:pt x="315341" y="2519157"/>
                  <a:pt x="315341" y="2564816"/>
                </a:cubicBezTo>
                <a:lnTo>
                  <a:pt x="480695" y="2564816"/>
                </a:lnTo>
                <a:lnTo>
                  <a:pt x="482143" y="2564816"/>
                </a:lnTo>
                <a:cubicBezTo>
                  <a:pt x="482143" y="2519157"/>
                  <a:pt x="445125" y="2482139"/>
                  <a:pt x="399466" y="2482139"/>
                </a:cubicBezTo>
                <a:close/>
                <a:moveTo>
                  <a:pt x="729580" y="2481705"/>
                </a:moveTo>
                <a:cubicBezTo>
                  <a:pt x="683966" y="2481987"/>
                  <a:pt x="647215" y="2519195"/>
                  <a:pt x="647497" y="2564816"/>
                </a:cubicBezTo>
                <a:lnTo>
                  <a:pt x="811708" y="2564816"/>
                </a:lnTo>
                <a:lnTo>
                  <a:pt x="811708" y="2551557"/>
                </a:lnTo>
                <a:cubicBezTo>
                  <a:pt x="805398" y="2511156"/>
                  <a:pt x="770476" y="2481445"/>
                  <a:pt x="729580" y="2481705"/>
                </a:cubicBezTo>
                <a:close/>
                <a:moveTo>
                  <a:pt x="481838" y="2393137"/>
                </a:moveTo>
                <a:cubicBezTo>
                  <a:pt x="481838" y="2438796"/>
                  <a:pt x="518856" y="2475814"/>
                  <a:pt x="564515" y="2475814"/>
                </a:cubicBezTo>
                <a:lnTo>
                  <a:pt x="564820" y="2475814"/>
                </a:lnTo>
                <a:cubicBezTo>
                  <a:pt x="610365" y="2475647"/>
                  <a:pt x="647192" y="2438682"/>
                  <a:pt x="647192" y="2393137"/>
                </a:cubicBezTo>
                <a:close/>
                <a:moveTo>
                  <a:pt x="149606" y="2393137"/>
                </a:moveTo>
                <a:cubicBezTo>
                  <a:pt x="149606" y="2438796"/>
                  <a:pt x="186622" y="2475814"/>
                  <a:pt x="232283" y="2475814"/>
                </a:cubicBezTo>
                <a:cubicBezTo>
                  <a:pt x="277942" y="2475814"/>
                  <a:pt x="314960" y="2438796"/>
                  <a:pt x="314960" y="2393137"/>
                </a:cubicBezTo>
                <a:close/>
                <a:moveTo>
                  <a:pt x="398018" y="2309470"/>
                </a:moveTo>
                <a:cubicBezTo>
                  <a:pt x="352359" y="2309470"/>
                  <a:pt x="315341" y="2346488"/>
                  <a:pt x="315341" y="2392147"/>
                </a:cubicBezTo>
                <a:lnTo>
                  <a:pt x="482143" y="2392147"/>
                </a:lnTo>
                <a:cubicBezTo>
                  <a:pt x="482143" y="2346488"/>
                  <a:pt x="445125" y="2309470"/>
                  <a:pt x="399466" y="2309470"/>
                </a:cubicBezTo>
                <a:close/>
                <a:moveTo>
                  <a:pt x="729580" y="2309035"/>
                </a:moveTo>
                <a:cubicBezTo>
                  <a:pt x="683966" y="2309317"/>
                  <a:pt x="647215" y="2346526"/>
                  <a:pt x="647497" y="2392147"/>
                </a:cubicBezTo>
                <a:lnTo>
                  <a:pt x="811708" y="2392147"/>
                </a:lnTo>
                <a:lnTo>
                  <a:pt x="811708" y="2378888"/>
                </a:lnTo>
                <a:cubicBezTo>
                  <a:pt x="805398" y="2338487"/>
                  <a:pt x="770476" y="2308776"/>
                  <a:pt x="729580" y="2309035"/>
                </a:cubicBezTo>
                <a:close/>
                <a:moveTo>
                  <a:pt x="481838" y="2220468"/>
                </a:moveTo>
                <a:cubicBezTo>
                  <a:pt x="481838" y="2266127"/>
                  <a:pt x="518856" y="2303145"/>
                  <a:pt x="564515" y="2303145"/>
                </a:cubicBezTo>
                <a:lnTo>
                  <a:pt x="564820" y="2303145"/>
                </a:lnTo>
                <a:cubicBezTo>
                  <a:pt x="610365" y="2302977"/>
                  <a:pt x="647192" y="2266013"/>
                  <a:pt x="647192" y="2220468"/>
                </a:cubicBezTo>
                <a:close/>
                <a:moveTo>
                  <a:pt x="149911" y="2220239"/>
                </a:moveTo>
                <a:cubicBezTo>
                  <a:pt x="149911" y="2265899"/>
                  <a:pt x="186927" y="2302917"/>
                  <a:pt x="232588" y="2302917"/>
                </a:cubicBezTo>
                <a:cubicBezTo>
                  <a:pt x="278247" y="2302917"/>
                  <a:pt x="315265" y="2265899"/>
                  <a:pt x="315265" y="2220239"/>
                </a:cubicBezTo>
                <a:close/>
                <a:moveTo>
                  <a:pt x="398018" y="2135886"/>
                </a:moveTo>
                <a:cubicBezTo>
                  <a:pt x="352359" y="2135886"/>
                  <a:pt x="315341" y="2172904"/>
                  <a:pt x="315341" y="2218563"/>
                </a:cubicBezTo>
                <a:lnTo>
                  <a:pt x="480695" y="2218563"/>
                </a:lnTo>
                <a:lnTo>
                  <a:pt x="482143" y="2218563"/>
                </a:lnTo>
                <a:cubicBezTo>
                  <a:pt x="482143" y="2172904"/>
                  <a:pt x="445125" y="2135886"/>
                  <a:pt x="399466" y="2135886"/>
                </a:cubicBezTo>
                <a:close/>
                <a:moveTo>
                  <a:pt x="729580" y="2135452"/>
                </a:moveTo>
                <a:cubicBezTo>
                  <a:pt x="683966" y="2135734"/>
                  <a:pt x="647215" y="2172942"/>
                  <a:pt x="647497" y="2218563"/>
                </a:cubicBezTo>
                <a:lnTo>
                  <a:pt x="811708" y="2218563"/>
                </a:lnTo>
                <a:lnTo>
                  <a:pt x="811708" y="2205304"/>
                </a:lnTo>
                <a:cubicBezTo>
                  <a:pt x="805398" y="2164903"/>
                  <a:pt x="770476" y="2135193"/>
                  <a:pt x="729580" y="2135452"/>
                </a:cubicBezTo>
                <a:close/>
                <a:moveTo>
                  <a:pt x="481838" y="2046884"/>
                </a:moveTo>
                <a:cubicBezTo>
                  <a:pt x="481838" y="2092544"/>
                  <a:pt x="518856" y="2129562"/>
                  <a:pt x="564515" y="2129562"/>
                </a:cubicBezTo>
                <a:lnTo>
                  <a:pt x="564820" y="2129562"/>
                </a:lnTo>
                <a:cubicBezTo>
                  <a:pt x="610365" y="2129394"/>
                  <a:pt x="647192" y="2092429"/>
                  <a:pt x="647192" y="2046884"/>
                </a:cubicBezTo>
                <a:close/>
                <a:moveTo>
                  <a:pt x="149911" y="2046656"/>
                </a:moveTo>
                <a:cubicBezTo>
                  <a:pt x="149911" y="2092315"/>
                  <a:pt x="186927" y="2129333"/>
                  <a:pt x="232588" y="2129333"/>
                </a:cubicBezTo>
                <a:lnTo>
                  <a:pt x="232588" y="2129562"/>
                </a:lnTo>
                <a:cubicBezTo>
                  <a:pt x="278216" y="2129394"/>
                  <a:pt x="315090" y="2092284"/>
                  <a:pt x="314960" y="2046656"/>
                </a:cubicBezTo>
                <a:close/>
                <a:moveTo>
                  <a:pt x="398018" y="1962302"/>
                </a:moveTo>
                <a:cubicBezTo>
                  <a:pt x="352359" y="1962302"/>
                  <a:pt x="315341" y="1999320"/>
                  <a:pt x="315341" y="2044979"/>
                </a:cubicBezTo>
                <a:lnTo>
                  <a:pt x="480695" y="2044979"/>
                </a:lnTo>
                <a:lnTo>
                  <a:pt x="482143" y="2044979"/>
                </a:lnTo>
                <a:cubicBezTo>
                  <a:pt x="482143" y="1999320"/>
                  <a:pt x="445125" y="1962302"/>
                  <a:pt x="399466" y="1962302"/>
                </a:cubicBezTo>
                <a:close/>
                <a:moveTo>
                  <a:pt x="729580" y="1961868"/>
                </a:moveTo>
                <a:cubicBezTo>
                  <a:pt x="683966" y="1962150"/>
                  <a:pt x="647215" y="1999358"/>
                  <a:pt x="647497" y="2044979"/>
                </a:cubicBezTo>
                <a:lnTo>
                  <a:pt x="811708" y="2044979"/>
                </a:lnTo>
                <a:lnTo>
                  <a:pt x="811708" y="2031721"/>
                </a:lnTo>
                <a:cubicBezTo>
                  <a:pt x="805398" y="1991319"/>
                  <a:pt x="770476" y="1961609"/>
                  <a:pt x="729580" y="1961868"/>
                </a:cubicBezTo>
                <a:close/>
                <a:moveTo>
                  <a:pt x="481838" y="1873301"/>
                </a:moveTo>
                <a:cubicBezTo>
                  <a:pt x="481838" y="1918960"/>
                  <a:pt x="518856" y="1955978"/>
                  <a:pt x="564515" y="1955978"/>
                </a:cubicBezTo>
                <a:lnTo>
                  <a:pt x="564820" y="1955978"/>
                </a:lnTo>
                <a:cubicBezTo>
                  <a:pt x="610365" y="1955810"/>
                  <a:pt x="647192" y="1918846"/>
                  <a:pt x="647192" y="1873301"/>
                </a:cubicBezTo>
                <a:close/>
                <a:moveTo>
                  <a:pt x="149606" y="1873301"/>
                </a:moveTo>
                <a:cubicBezTo>
                  <a:pt x="149606" y="1918960"/>
                  <a:pt x="186622" y="1955978"/>
                  <a:pt x="232283" y="1955978"/>
                </a:cubicBezTo>
                <a:cubicBezTo>
                  <a:pt x="277942" y="1955978"/>
                  <a:pt x="314960" y="1918960"/>
                  <a:pt x="314960" y="1873301"/>
                </a:cubicBezTo>
                <a:close/>
                <a:moveTo>
                  <a:pt x="398018" y="1788719"/>
                </a:moveTo>
                <a:cubicBezTo>
                  <a:pt x="352359" y="1788719"/>
                  <a:pt x="315341" y="1825737"/>
                  <a:pt x="315341" y="1871396"/>
                </a:cubicBezTo>
                <a:lnTo>
                  <a:pt x="480695" y="1871396"/>
                </a:lnTo>
                <a:lnTo>
                  <a:pt x="482143" y="1871396"/>
                </a:lnTo>
                <a:cubicBezTo>
                  <a:pt x="482143" y="1825737"/>
                  <a:pt x="445125" y="1788719"/>
                  <a:pt x="399466" y="1788719"/>
                </a:cubicBezTo>
                <a:close/>
                <a:moveTo>
                  <a:pt x="729580" y="1788285"/>
                </a:moveTo>
                <a:cubicBezTo>
                  <a:pt x="683966" y="1788566"/>
                  <a:pt x="647215" y="1825775"/>
                  <a:pt x="647497" y="1871396"/>
                </a:cubicBezTo>
                <a:lnTo>
                  <a:pt x="811708" y="1871396"/>
                </a:lnTo>
                <a:lnTo>
                  <a:pt x="811708" y="1858137"/>
                </a:lnTo>
                <a:cubicBezTo>
                  <a:pt x="805398" y="1817736"/>
                  <a:pt x="770476" y="1788025"/>
                  <a:pt x="729580" y="1788285"/>
                </a:cubicBezTo>
                <a:close/>
                <a:moveTo>
                  <a:pt x="481838" y="1699717"/>
                </a:moveTo>
                <a:cubicBezTo>
                  <a:pt x="481838" y="1745376"/>
                  <a:pt x="518856" y="1782394"/>
                  <a:pt x="564515" y="1782394"/>
                </a:cubicBezTo>
                <a:lnTo>
                  <a:pt x="564820" y="1782394"/>
                </a:lnTo>
                <a:cubicBezTo>
                  <a:pt x="610365" y="1782227"/>
                  <a:pt x="647192" y="1745262"/>
                  <a:pt x="647192" y="1699717"/>
                </a:cubicBezTo>
                <a:close/>
                <a:moveTo>
                  <a:pt x="149606" y="1699717"/>
                </a:moveTo>
                <a:cubicBezTo>
                  <a:pt x="149606" y="1745376"/>
                  <a:pt x="186622" y="1782394"/>
                  <a:pt x="232283" y="1782394"/>
                </a:cubicBezTo>
                <a:cubicBezTo>
                  <a:pt x="277942" y="1782394"/>
                  <a:pt x="314960" y="1745376"/>
                  <a:pt x="314960" y="1699717"/>
                </a:cubicBezTo>
                <a:close/>
                <a:moveTo>
                  <a:pt x="398018" y="1616050"/>
                </a:moveTo>
                <a:cubicBezTo>
                  <a:pt x="352359" y="1616050"/>
                  <a:pt x="315341" y="1653068"/>
                  <a:pt x="315341" y="1698727"/>
                </a:cubicBezTo>
                <a:lnTo>
                  <a:pt x="482143" y="1698727"/>
                </a:lnTo>
                <a:cubicBezTo>
                  <a:pt x="482143" y="1653068"/>
                  <a:pt x="445125" y="1616050"/>
                  <a:pt x="399466" y="1616050"/>
                </a:cubicBezTo>
                <a:close/>
                <a:moveTo>
                  <a:pt x="729580" y="1615615"/>
                </a:moveTo>
                <a:cubicBezTo>
                  <a:pt x="683966" y="1615897"/>
                  <a:pt x="647215" y="1653106"/>
                  <a:pt x="647497" y="1698727"/>
                </a:cubicBezTo>
                <a:lnTo>
                  <a:pt x="811708" y="1698727"/>
                </a:lnTo>
                <a:lnTo>
                  <a:pt x="811708" y="1685468"/>
                </a:lnTo>
                <a:cubicBezTo>
                  <a:pt x="805398" y="1645067"/>
                  <a:pt x="770476" y="1615356"/>
                  <a:pt x="729580" y="1615615"/>
                </a:cubicBezTo>
                <a:close/>
                <a:moveTo>
                  <a:pt x="481838" y="1527048"/>
                </a:moveTo>
                <a:cubicBezTo>
                  <a:pt x="481838" y="1572707"/>
                  <a:pt x="518856" y="1609725"/>
                  <a:pt x="564515" y="1609725"/>
                </a:cubicBezTo>
                <a:lnTo>
                  <a:pt x="564820" y="1609725"/>
                </a:lnTo>
                <a:cubicBezTo>
                  <a:pt x="610365" y="1609557"/>
                  <a:pt x="647192" y="1572593"/>
                  <a:pt x="647192" y="1527048"/>
                </a:cubicBezTo>
                <a:close/>
                <a:moveTo>
                  <a:pt x="149911" y="1526819"/>
                </a:moveTo>
                <a:cubicBezTo>
                  <a:pt x="149911" y="1572479"/>
                  <a:pt x="186927" y="1609496"/>
                  <a:pt x="232588" y="1609496"/>
                </a:cubicBezTo>
                <a:cubicBezTo>
                  <a:pt x="278247" y="1609496"/>
                  <a:pt x="315265" y="1572479"/>
                  <a:pt x="315265" y="1526819"/>
                </a:cubicBezTo>
                <a:close/>
                <a:moveTo>
                  <a:pt x="398018" y="1442466"/>
                </a:moveTo>
                <a:cubicBezTo>
                  <a:pt x="352359" y="1442466"/>
                  <a:pt x="315341" y="1479484"/>
                  <a:pt x="315341" y="1525143"/>
                </a:cubicBezTo>
                <a:lnTo>
                  <a:pt x="480695" y="1525143"/>
                </a:lnTo>
                <a:lnTo>
                  <a:pt x="482143" y="1525143"/>
                </a:lnTo>
                <a:cubicBezTo>
                  <a:pt x="482143" y="1479484"/>
                  <a:pt x="445125" y="1442466"/>
                  <a:pt x="399466" y="1442466"/>
                </a:cubicBezTo>
                <a:close/>
                <a:moveTo>
                  <a:pt x="729580" y="1442032"/>
                </a:moveTo>
                <a:cubicBezTo>
                  <a:pt x="683966" y="1442314"/>
                  <a:pt x="647215" y="1479522"/>
                  <a:pt x="647497" y="1525143"/>
                </a:cubicBezTo>
                <a:lnTo>
                  <a:pt x="811708" y="1525143"/>
                </a:lnTo>
                <a:lnTo>
                  <a:pt x="811708" y="1511884"/>
                </a:lnTo>
                <a:cubicBezTo>
                  <a:pt x="805398" y="1471483"/>
                  <a:pt x="770476" y="1441773"/>
                  <a:pt x="729580" y="1442032"/>
                </a:cubicBezTo>
                <a:close/>
                <a:moveTo>
                  <a:pt x="481838" y="1353464"/>
                </a:moveTo>
                <a:cubicBezTo>
                  <a:pt x="481838" y="1399124"/>
                  <a:pt x="518856" y="1436141"/>
                  <a:pt x="564515" y="1436141"/>
                </a:cubicBezTo>
                <a:lnTo>
                  <a:pt x="564820" y="1436141"/>
                </a:lnTo>
                <a:cubicBezTo>
                  <a:pt x="610365" y="1435974"/>
                  <a:pt x="647192" y="1399009"/>
                  <a:pt x="647192" y="1353464"/>
                </a:cubicBezTo>
                <a:close/>
                <a:moveTo>
                  <a:pt x="149911" y="1353236"/>
                </a:moveTo>
                <a:cubicBezTo>
                  <a:pt x="149911" y="1398895"/>
                  <a:pt x="186927" y="1435913"/>
                  <a:pt x="232588" y="1435913"/>
                </a:cubicBezTo>
                <a:lnTo>
                  <a:pt x="232588" y="1436141"/>
                </a:lnTo>
                <a:cubicBezTo>
                  <a:pt x="278216" y="1435974"/>
                  <a:pt x="315090" y="1398864"/>
                  <a:pt x="314960" y="1353236"/>
                </a:cubicBezTo>
                <a:close/>
                <a:moveTo>
                  <a:pt x="398018" y="1268882"/>
                </a:moveTo>
                <a:cubicBezTo>
                  <a:pt x="352359" y="1268882"/>
                  <a:pt x="315341" y="1305900"/>
                  <a:pt x="315341" y="1351559"/>
                </a:cubicBezTo>
                <a:lnTo>
                  <a:pt x="480695" y="1351559"/>
                </a:lnTo>
                <a:lnTo>
                  <a:pt x="482143" y="1351559"/>
                </a:lnTo>
                <a:cubicBezTo>
                  <a:pt x="482143" y="1305900"/>
                  <a:pt x="445125" y="1268882"/>
                  <a:pt x="399466" y="1268882"/>
                </a:cubicBezTo>
                <a:close/>
                <a:moveTo>
                  <a:pt x="729580" y="1268448"/>
                </a:moveTo>
                <a:cubicBezTo>
                  <a:pt x="683966" y="1268730"/>
                  <a:pt x="647215" y="1305938"/>
                  <a:pt x="647497" y="1351559"/>
                </a:cubicBezTo>
                <a:lnTo>
                  <a:pt x="811708" y="1351559"/>
                </a:lnTo>
                <a:lnTo>
                  <a:pt x="811708" y="1338301"/>
                </a:lnTo>
                <a:cubicBezTo>
                  <a:pt x="805398" y="1297899"/>
                  <a:pt x="770476" y="1268189"/>
                  <a:pt x="729580" y="1268448"/>
                </a:cubicBezTo>
                <a:close/>
                <a:moveTo>
                  <a:pt x="481838" y="1179881"/>
                </a:moveTo>
                <a:cubicBezTo>
                  <a:pt x="481838" y="1225540"/>
                  <a:pt x="518856" y="1262558"/>
                  <a:pt x="564515" y="1262558"/>
                </a:cubicBezTo>
                <a:lnTo>
                  <a:pt x="564820" y="1262558"/>
                </a:lnTo>
                <a:cubicBezTo>
                  <a:pt x="610365" y="1262390"/>
                  <a:pt x="647192" y="1225426"/>
                  <a:pt x="647192" y="1179881"/>
                </a:cubicBezTo>
                <a:close/>
                <a:moveTo>
                  <a:pt x="149606" y="1179881"/>
                </a:moveTo>
                <a:cubicBezTo>
                  <a:pt x="149606" y="1225540"/>
                  <a:pt x="186622" y="1262558"/>
                  <a:pt x="232283" y="1262558"/>
                </a:cubicBezTo>
                <a:cubicBezTo>
                  <a:pt x="277942" y="1262558"/>
                  <a:pt x="314960" y="1225540"/>
                  <a:pt x="314960" y="1179881"/>
                </a:cubicBezTo>
                <a:close/>
                <a:moveTo>
                  <a:pt x="398018" y="1095299"/>
                </a:moveTo>
                <a:cubicBezTo>
                  <a:pt x="352359" y="1095299"/>
                  <a:pt x="315341" y="1132317"/>
                  <a:pt x="315341" y="1177976"/>
                </a:cubicBezTo>
                <a:lnTo>
                  <a:pt x="480695" y="1177976"/>
                </a:lnTo>
                <a:lnTo>
                  <a:pt x="482143" y="1177976"/>
                </a:lnTo>
                <a:cubicBezTo>
                  <a:pt x="482143" y="1132317"/>
                  <a:pt x="445125" y="1095299"/>
                  <a:pt x="399466" y="1095299"/>
                </a:cubicBezTo>
                <a:close/>
                <a:moveTo>
                  <a:pt x="729580" y="1094865"/>
                </a:moveTo>
                <a:cubicBezTo>
                  <a:pt x="683966" y="1095146"/>
                  <a:pt x="647215" y="1132355"/>
                  <a:pt x="647497" y="1177976"/>
                </a:cubicBezTo>
                <a:lnTo>
                  <a:pt x="811708" y="1177976"/>
                </a:lnTo>
                <a:lnTo>
                  <a:pt x="811708" y="1164717"/>
                </a:lnTo>
                <a:cubicBezTo>
                  <a:pt x="805398" y="1124316"/>
                  <a:pt x="770476" y="1094605"/>
                  <a:pt x="729580" y="1094865"/>
                </a:cubicBezTo>
                <a:close/>
                <a:moveTo>
                  <a:pt x="481838" y="1006297"/>
                </a:moveTo>
                <a:cubicBezTo>
                  <a:pt x="481838" y="1051956"/>
                  <a:pt x="518856" y="1088974"/>
                  <a:pt x="564515" y="1088974"/>
                </a:cubicBezTo>
                <a:lnTo>
                  <a:pt x="564820" y="1088974"/>
                </a:lnTo>
                <a:cubicBezTo>
                  <a:pt x="610365" y="1088807"/>
                  <a:pt x="647192" y="1051842"/>
                  <a:pt x="647192" y="1006297"/>
                </a:cubicBezTo>
                <a:close/>
                <a:moveTo>
                  <a:pt x="149606" y="1006297"/>
                </a:moveTo>
                <a:cubicBezTo>
                  <a:pt x="149606" y="1051956"/>
                  <a:pt x="186622" y="1088974"/>
                  <a:pt x="232283" y="1088974"/>
                </a:cubicBezTo>
                <a:cubicBezTo>
                  <a:pt x="277942" y="1088974"/>
                  <a:pt x="314960" y="1051956"/>
                  <a:pt x="314960" y="1006297"/>
                </a:cubicBezTo>
                <a:close/>
                <a:moveTo>
                  <a:pt x="398018" y="922630"/>
                </a:moveTo>
                <a:cubicBezTo>
                  <a:pt x="352359" y="922630"/>
                  <a:pt x="315341" y="959648"/>
                  <a:pt x="315341" y="1005307"/>
                </a:cubicBezTo>
                <a:lnTo>
                  <a:pt x="482143" y="1005307"/>
                </a:lnTo>
                <a:cubicBezTo>
                  <a:pt x="482143" y="959648"/>
                  <a:pt x="445125" y="922630"/>
                  <a:pt x="399466" y="922630"/>
                </a:cubicBezTo>
                <a:close/>
                <a:moveTo>
                  <a:pt x="729580" y="922195"/>
                </a:moveTo>
                <a:cubicBezTo>
                  <a:pt x="683966" y="922477"/>
                  <a:pt x="647215" y="959686"/>
                  <a:pt x="647497" y="1005307"/>
                </a:cubicBezTo>
                <a:lnTo>
                  <a:pt x="811708" y="1005307"/>
                </a:lnTo>
                <a:lnTo>
                  <a:pt x="811708" y="992048"/>
                </a:lnTo>
                <a:cubicBezTo>
                  <a:pt x="805398" y="951647"/>
                  <a:pt x="770476" y="921936"/>
                  <a:pt x="729580" y="922195"/>
                </a:cubicBezTo>
                <a:close/>
                <a:moveTo>
                  <a:pt x="481838" y="833628"/>
                </a:moveTo>
                <a:cubicBezTo>
                  <a:pt x="481838" y="879287"/>
                  <a:pt x="518856" y="916305"/>
                  <a:pt x="564515" y="916305"/>
                </a:cubicBezTo>
                <a:lnTo>
                  <a:pt x="564820" y="916305"/>
                </a:lnTo>
                <a:cubicBezTo>
                  <a:pt x="610365" y="916137"/>
                  <a:pt x="647192" y="879173"/>
                  <a:pt x="647192" y="833628"/>
                </a:cubicBezTo>
                <a:close/>
                <a:moveTo>
                  <a:pt x="149911" y="833399"/>
                </a:moveTo>
                <a:cubicBezTo>
                  <a:pt x="149911" y="879058"/>
                  <a:pt x="186927" y="916076"/>
                  <a:pt x="232588" y="916076"/>
                </a:cubicBezTo>
                <a:cubicBezTo>
                  <a:pt x="278247" y="916076"/>
                  <a:pt x="315265" y="879058"/>
                  <a:pt x="315265" y="833399"/>
                </a:cubicBezTo>
                <a:close/>
                <a:moveTo>
                  <a:pt x="398018" y="749046"/>
                </a:moveTo>
                <a:cubicBezTo>
                  <a:pt x="352359" y="749046"/>
                  <a:pt x="315341" y="786064"/>
                  <a:pt x="315341" y="831723"/>
                </a:cubicBezTo>
                <a:lnTo>
                  <a:pt x="480695" y="831723"/>
                </a:lnTo>
                <a:lnTo>
                  <a:pt x="482143" y="831723"/>
                </a:lnTo>
                <a:cubicBezTo>
                  <a:pt x="482143" y="786064"/>
                  <a:pt x="445125" y="749046"/>
                  <a:pt x="399466" y="749046"/>
                </a:cubicBezTo>
                <a:close/>
                <a:moveTo>
                  <a:pt x="729580" y="748609"/>
                </a:moveTo>
                <a:cubicBezTo>
                  <a:pt x="683966" y="748894"/>
                  <a:pt x="647215" y="786102"/>
                  <a:pt x="647497" y="831723"/>
                </a:cubicBezTo>
                <a:lnTo>
                  <a:pt x="811708" y="831723"/>
                </a:lnTo>
                <a:lnTo>
                  <a:pt x="811708" y="818464"/>
                </a:lnTo>
                <a:cubicBezTo>
                  <a:pt x="805398" y="778063"/>
                  <a:pt x="770476" y="748354"/>
                  <a:pt x="729580" y="748609"/>
                </a:cubicBezTo>
                <a:close/>
                <a:moveTo>
                  <a:pt x="481838" y="660044"/>
                </a:moveTo>
                <a:cubicBezTo>
                  <a:pt x="481838" y="705706"/>
                  <a:pt x="518856" y="742721"/>
                  <a:pt x="564515" y="742721"/>
                </a:cubicBezTo>
                <a:lnTo>
                  <a:pt x="564820" y="742721"/>
                </a:lnTo>
                <a:cubicBezTo>
                  <a:pt x="610365" y="742554"/>
                  <a:pt x="647192" y="705587"/>
                  <a:pt x="647192" y="660044"/>
                </a:cubicBezTo>
                <a:close/>
                <a:moveTo>
                  <a:pt x="149911" y="660044"/>
                </a:moveTo>
                <a:cubicBezTo>
                  <a:pt x="149911" y="705706"/>
                  <a:pt x="186927" y="742721"/>
                  <a:pt x="232588" y="742721"/>
                </a:cubicBezTo>
                <a:cubicBezTo>
                  <a:pt x="278133" y="742554"/>
                  <a:pt x="314960" y="705587"/>
                  <a:pt x="314960" y="660044"/>
                </a:cubicBezTo>
                <a:close/>
                <a:moveTo>
                  <a:pt x="398018" y="575462"/>
                </a:moveTo>
                <a:cubicBezTo>
                  <a:pt x="352359" y="575462"/>
                  <a:pt x="315341" y="612478"/>
                  <a:pt x="315341" y="658139"/>
                </a:cubicBezTo>
                <a:lnTo>
                  <a:pt x="480695" y="658139"/>
                </a:lnTo>
                <a:lnTo>
                  <a:pt x="482143" y="658139"/>
                </a:lnTo>
                <a:cubicBezTo>
                  <a:pt x="482143" y="612478"/>
                  <a:pt x="445125" y="575462"/>
                  <a:pt x="399466" y="575462"/>
                </a:cubicBezTo>
                <a:close/>
                <a:moveTo>
                  <a:pt x="729580" y="575025"/>
                </a:moveTo>
                <a:cubicBezTo>
                  <a:pt x="683966" y="575310"/>
                  <a:pt x="647215" y="612522"/>
                  <a:pt x="647497" y="658139"/>
                </a:cubicBezTo>
                <a:lnTo>
                  <a:pt x="811708" y="658139"/>
                </a:lnTo>
                <a:lnTo>
                  <a:pt x="811708" y="644881"/>
                </a:lnTo>
                <a:cubicBezTo>
                  <a:pt x="805398" y="604476"/>
                  <a:pt x="770476" y="574771"/>
                  <a:pt x="729580" y="575025"/>
                </a:cubicBezTo>
                <a:close/>
                <a:moveTo>
                  <a:pt x="481838" y="486461"/>
                </a:moveTo>
                <a:cubicBezTo>
                  <a:pt x="481838" y="532122"/>
                  <a:pt x="518856" y="569138"/>
                  <a:pt x="564515" y="569138"/>
                </a:cubicBezTo>
                <a:lnTo>
                  <a:pt x="564820" y="569138"/>
                </a:lnTo>
                <a:cubicBezTo>
                  <a:pt x="610365" y="568970"/>
                  <a:pt x="647192" y="532003"/>
                  <a:pt x="647192" y="486461"/>
                </a:cubicBezTo>
                <a:close/>
                <a:moveTo>
                  <a:pt x="149606" y="486461"/>
                </a:moveTo>
                <a:cubicBezTo>
                  <a:pt x="149606" y="532122"/>
                  <a:pt x="186622" y="569138"/>
                  <a:pt x="232283" y="569138"/>
                </a:cubicBezTo>
                <a:cubicBezTo>
                  <a:pt x="277942" y="569138"/>
                  <a:pt x="314960" y="532122"/>
                  <a:pt x="314960" y="486461"/>
                </a:cubicBezTo>
                <a:close/>
                <a:moveTo>
                  <a:pt x="398018" y="401879"/>
                </a:moveTo>
                <a:cubicBezTo>
                  <a:pt x="352359" y="401879"/>
                  <a:pt x="315341" y="438894"/>
                  <a:pt x="315341" y="484556"/>
                </a:cubicBezTo>
                <a:lnTo>
                  <a:pt x="480695" y="484556"/>
                </a:lnTo>
                <a:lnTo>
                  <a:pt x="482143" y="484556"/>
                </a:lnTo>
                <a:cubicBezTo>
                  <a:pt x="482143" y="438894"/>
                  <a:pt x="445125" y="401879"/>
                  <a:pt x="399466" y="401879"/>
                </a:cubicBezTo>
                <a:close/>
                <a:moveTo>
                  <a:pt x="729580" y="401441"/>
                </a:moveTo>
                <a:cubicBezTo>
                  <a:pt x="683966" y="401726"/>
                  <a:pt x="647215" y="438938"/>
                  <a:pt x="647497" y="484556"/>
                </a:cubicBezTo>
                <a:lnTo>
                  <a:pt x="811708" y="484556"/>
                </a:lnTo>
                <a:lnTo>
                  <a:pt x="811708" y="471297"/>
                </a:lnTo>
                <a:cubicBezTo>
                  <a:pt x="805398" y="430893"/>
                  <a:pt x="770476" y="401187"/>
                  <a:pt x="729580" y="401441"/>
                </a:cubicBezTo>
                <a:close/>
                <a:moveTo>
                  <a:pt x="481838" y="312877"/>
                </a:moveTo>
                <a:cubicBezTo>
                  <a:pt x="481838" y="358539"/>
                  <a:pt x="518856" y="395554"/>
                  <a:pt x="564515" y="395554"/>
                </a:cubicBezTo>
                <a:lnTo>
                  <a:pt x="564820" y="395554"/>
                </a:lnTo>
                <a:cubicBezTo>
                  <a:pt x="610365" y="395387"/>
                  <a:pt x="647192" y="358420"/>
                  <a:pt x="647192" y="312877"/>
                </a:cubicBezTo>
                <a:close/>
                <a:moveTo>
                  <a:pt x="149606" y="312877"/>
                </a:moveTo>
                <a:cubicBezTo>
                  <a:pt x="149606" y="358539"/>
                  <a:pt x="186622" y="395554"/>
                  <a:pt x="232283" y="395554"/>
                </a:cubicBezTo>
                <a:cubicBezTo>
                  <a:pt x="277942" y="395554"/>
                  <a:pt x="314960" y="358539"/>
                  <a:pt x="314960" y="312877"/>
                </a:cubicBezTo>
                <a:lnTo>
                  <a:pt x="149911" y="312877"/>
                </a:lnTo>
                <a:close/>
                <a:moveTo>
                  <a:pt x="398018" y="229210"/>
                </a:moveTo>
                <a:cubicBezTo>
                  <a:pt x="352359" y="229210"/>
                  <a:pt x="315341" y="266225"/>
                  <a:pt x="315341" y="311887"/>
                </a:cubicBezTo>
                <a:lnTo>
                  <a:pt x="482143" y="311887"/>
                </a:lnTo>
                <a:cubicBezTo>
                  <a:pt x="482143" y="266225"/>
                  <a:pt x="445125" y="229210"/>
                  <a:pt x="399466" y="229210"/>
                </a:cubicBezTo>
                <a:close/>
                <a:moveTo>
                  <a:pt x="729580" y="228772"/>
                </a:moveTo>
                <a:cubicBezTo>
                  <a:pt x="683966" y="229057"/>
                  <a:pt x="647215" y="266269"/>
                  <a:pt x="647497" y="311887"/>
                </a:cubicBezTo>
                <a:lnTo>
                  <a:pt x="811708" y="311887"/>
                </a:lnTo>
                <a:lnTo>
                  <a:pt x="811708" y="298628"/>
                </a:lnTo>
                <a:cubicBezTo>
                  <a:pt x="805398" y="258224"/>
                  <a:pt x="770476" y="228518"/>
                  <a:pt x="729580" y="228772"/>
                </a:cubicBezTo>
                <a:close/>
                <a:moveTo>
                  <a:pt x="482143" y="140208"/>
                </a:moveTo>
                <a:cubicBezTo>
                  <a:pt x="482143" y="185869"/>
                  <a:pt x="519161" y="222885"/>
                  <a:pt x="564820" y="222885"/>
                </a:cubicBezTo>
                <a:cubicBezTo>
                  <a:pt x="610479" y="222885"/>
                  <a:pt x="647497" y="185869"/>
                  <a:pt x="647497" y="140208"/>
                </a:cubicBezTo>
                <a:close/>
                <a:moveTo>
                  <a:pt x="149606" y="140208"/>
                </a:moveTo>
                <a:cubicBezTo>
                  <a:pt x="149606" y="185869"/>
                  <a:pt x="186622" y="222885"/>
                  <a:pt x="232283" y="222885"/>
                </a:cubicBezTo>
                <a:cubicBezTo>
                  <a:pt x="277942" y="222885"/>
                  <a:pt x="314960" y="185869"/>
                  <a:pt x="314960" y="140208"/>
                </a:cubicBezTo>
                <a:close/>
                <a:moveTo>
                  <a:pt x="398018" y="55626"/>
                </a:moveTo>
                <a:cubicBezTo>
                  <a:pt x="352359" y="55626"/>
                  <a:pt x="315341" y="92642"/>
                  <a:pt x="315341" y="138303"/>
                </a:cubicBezTo>
                <a:lnTo>
                  <a:pt x="482143" y="138303"/>
                </a:lnTo>
                <a:cubicBezTo>
                  <a:pt x="482143" y="92642"/>
                  <a:pt x="445125" y="55626"/>
                  <a:pt x="399466" y="55626"/>
                </a:cubicBezTo>
                <a:close/>
                <a:moveTo>
                  <a:pt x="729580" y="55189"/>
                </a:moveTo>
                <a:cubicBezTo>
                  <a:pt x="683966" y="55473"/>
                  <a:pt x="647215" y="92684"/>
                  <a:pt x="647497" y="138303"/>
                </a:cubicBezTo>
                <a:lnTo>
                  <a:pt x="811708" y="138303"/>
                </a:lnTo>
                <a:lnTo>
                  <a:pt x="811708" y="125044"/>
                </a:lnTo>
                <a:cubicBezTo>
                  <a:pt x="805398" y="84640"/>
                  <a:pt x="770476" y="54934"/>
                  <a:pt x="729580" y="55189"/>
                </a:cubicBezTo>
                <a:close/>
                <a:moveTo>
                  <a:pt x="0" y="0"/>
                </a:moveTo>
                <a:lnTo>
                  <a:pt x="156997" y="0"/>
                </a:lnTo>
                <a:cubicBezTo>
                  <a:pt x="170212" y="29949"/>
                  <a:pt x="199853" y="49281"/>
                  <a:pt x="232588" y="49301"/>
                </a:cubicBezTo>
                <a:cubicBezTo>
                  <a:pt x="265354" y="49312"/>
                  <a:pt x="295026" y="29975"/>
                  <a:pt x="308254" y="0"/>
                </a:cubicBezTo>
                <a:lnTo>
                  <a:pt x="489229" y="0"/>
                </a:lnTo>
                <a:cubicBezTo>
                  <a:pt x="502443" y="29949"/>
                  <a:pt x="532084" y="49281"/>
                  <a:pt x="564820" y="49301"/>
                </a:cubicBezTo>
                <a:cubicBezTo>
                  <a:pt x="597586" y="49312"/>
                  <a:pt x="627258" y="29975"/>
                  <a:pt x="640486" y="0"/>
                </a:cubicBezTo>
                <a:lnTo>
                  <a:pt x="811708" y="0"/>
                </a:lnTo>
                <a:lnTo>
                  <a:pt x="4635500" y="0"/>
                </a:lnTo>
                <a:lnTo>
                  <a:pt x="4635500" y="6858000"/>
                </a:lnTo>
                <a:lnTo>
                  <a:pt x="801954" y="6858000"/>
                </a:lnTo>
                <a:cubicBezTo>
                  <a:pt x="794609" y="6845084"/>
                  <a:pt x="783918" y="6834386"/>
                  <a:pt x="770994" y="6827040"/>
                </a:cubicBezTo>
                <a:cubicBezTo>
                  <a:pt x="731378" y="6804516"/>
                  <a:pt x="680994" y="6818376"/>
                  <a:pt x="658470" y="6858000"/>
                </a:cubicBezTo>
                <a:lnTo>
                  <a:pt x="471246" y="6858000"/>
                </a:lnTo>
                <a:cubicBezTo>
                  <a:pt x="456562" y="6832191"/>
                  <a:pt x="429161" y="6816250"/>
                  <a:pt x="399466" y="6816243"/>
                </a:cubicBezTo>
                <a:lnTo>
                  <a:pt x="398018" y="6816243"/>
                </a:lnTo>
                <a:cubicBezTo>
                  <a:pt x="368346" y="6816258"/>
                  <a:pt x="340967" y="6832206"/>
                  <a:pt x="326314" y="6858000"/>
                </a:cubicBezTo>
                <a:lnTo>
                  <a:pt x="139014" y="6858000"/>
                </a:lnTo>
                <a:cubicBezTo>
                  <a:pt x="131670" y="6845084"/>
                  <a:pt x="120975" y="6834386"/>
                  <a:pt x="108056" y="6827040"/>
                </a:cubicBezTo>
                <a:cubicBezTo>
                  <a:pt x="78340" y="6810147"/>
                  <a:pt x="42572" y="6813720"/>
                  <a:pt x="17043" y="6833279"/>
                </a:cubicBezTo>
                <a:lnTo>
                  <a:pt x="0" y="6852864"/>
                </a:lnTo>
                <a:lnTo>
                  <a:pt x="0" y="6725336"/>
                </a:lnTo>
                <a:lnTo>
                  <a:pt x="149911" y="6725336"/>
                </a:lnTo>
                <a:cubicBezTo>
                  <a:pt x="149911" y="6679677"/>
                  <a:pt x="112895" y="6642659"/>
                  <a:pt x="67234" y="6642659"/>
                </a:cubicBezTo>
                <a:cubicBezTo>
                  <a:pt x="44404" y="6642659"/>
                  <a:pt x="23734" y="6651914"/>
                  <a:pt x="8773" y="6666876"/>
                </a:cubicBezTo>
                <a:lnTo>
                  <a:pt x="0" y="6679887"/>
                </a:lnTo>
                <a:lnTo>
                  <a:pt x="0" y="6552667"/>
                </a:lnTo>
                <a:lnTo>
                  <a:pt x="149911" y="6552667"/>
                </a:lnTo>
                <a:cubicBezTo>
                  <a:pt x="149911" y="6507008"/>
                  <a:pt x="112895" y="6469990"/>
                  <a:pt x="67234" y="6469990"/>
                </a:cubicBezTo>
                <a:cubicBezTo>
                  <a:pt x="44404" y="6469990"/>
                  <a:pt x="23734" y="6479245"/>
                  <a:pt x="8773" y="6494207"/>
                </a:cubicBezTo>
                <a:lnTo>
                  <a:pt x="0" y="6507218"/>
                </a:lnTo>
                <a:lnTo>
                  <a:pt x="0" y="6379083"/>
                </a:lnTo>
                <a:lnTo>
                  <a:pt x="149911" y="6379083"/>
                </a:lnTo>
                <a:cubicBezTo>
                  <a:pt x="149911" y="6333424"/>
                  <a:pt x="112895" y="6296406"/>
                  <a:pt x="67234" y="6296406"/>
                </a:cubicBezTo>
                <a:cubicBezTo>
                  <a:pt x="44404" y="6296406"/>
                  <a:pt x="23734" y="6305661"/>
                  <a:pt x="8773" y="6320623"/>
                </a:cubicBezTo>
                <a:lnTo>
                  <a:pt x="0" y="6333634"/>
                </a:lnTo>
                <a:lnTo>
                  <a:pt x="0" y="6205500"/>
                </a:lnTo>
                <a:lnTo>
                  <a:pt x="149911" y="6205500"/>
                </a:lnTo>
                <a:cubicBezTo>
                  <a:pt x="149911" y="6159841"/>
                  <a:pt x="112895" y="6122823"/>
                  <a:pt x="67234" y="6122823"/>
                </a:cubicBezTo>
                <a:cubicBezTo>
                  <a:pt x="44404" y="6122823"/>
                  <a:pt x="23734" y="6132078"/>
                  <a:pt x="8773" y="6147040"/>
                </a:cubicBezTo>
                <a:lnTo>
                  <a:pt x="0" y="6160051"/>
                </a:lnTo>
                <a:lnTo>
                  <a:pt x="0" y="6031916"/>
                </a:lnTo>
                <a:lnTo>
                  <a:pt x="149911" y="6031916"/>
                </a:lnTo>
                <a:cubicBezTo>
                  <a:pt x="149911" y="5986257"/>
                  <a:pt x="112895" y="5949239"/>
                  <a:pt x="67234" y="5949239"/>
                </a:cubicBezTo>
                <a:cubicBezTo>
                  <a:pt x="44404" y="5949239"/>
                  <a:pt x="23734" y="5958494"/>
                  <a:pt x="8773" y="5973456"/>
                </a:cubicBezTo>
                <a:lnTo>
                  <a:pt x="0" y="5986467"/>
                </a:lnTo>
                <a:lnTo>
                  <a:pt x="0" y="5859247"/>
                </a:lnTo>
                <a:lnTo>
                  <a:pt x="149911" y="5859247"/>
                </a:lnTo>
                <a:cubicBezTo>
                  <a:pt x="149911" y="5813588"/>
                  <a:pt x="112895" y="5776570"/>
                  <a:pt x="67234" y="5776570"/>
                </a:cubicBezTo>
                <a:cubicBezTo>
                  <a:pt x="44404" y="5776570"/>
                  <a:pt x="23734" y="5785825"/>
                  <a:pt x="8773" y="5800787"/>
                </a:cubicBezTo>
                <a:lnTo>
                  <a:pt x="0" y="5813798"/>
                </a:lnTo>
                <a:lnTo>
                  <a:pt x="0" y="5685663"/>
                </a:lnTo>
                <a:lnTo>
                  <a:pt x="149911" y="5685663"/>
                </a:lnTo>
                <a:cubicBezTo>
                  <a:pt x="149911" y="5640004"/>
                  <a:pt x="112895" y="5602986"/>
                  <a:pt x="67234" y="5602986"/>
                </a:cubicBezTo>
                <a:cubicBezTo>
                  <a:pt x="44404" y="5602986"/>
                  <a:pt x="23734" y="5612241"/>
                  <a:pt x="8773" y="5627203"/>
                </a:cubicBezTo>
                <a:lnTo>
                  <a:pt x="0" y="5640214"/>
                </a:lnTo>
                <a:lnTo>
                  <a:pt x="0" y="5512080"/>
                </a:lnTo>
                <a:lnTo>
                  <a:pt x="149911" y="5512080"/>
                </a:lnTo>
                <a:cubicBezTo>
                  <a:pt x="149911" y="5466421"/>
                  <a:pt x="112895" y="5429403"/>
                  <a:pt x="67234" y="5429403"/>
                </a:cubicBezTo>
                <a:cubicBezTo>
                  <a:pt x="44404" y="5429403"/>
                  <a:pt x="23734" y="5438658"/>
                  <a:pt x="8773" y="5453620"/>
                </a:cubicBezTo>
                <a:lnTo>
                  <a:pt x="0" y="5466631"/>
                </a:lnTo>
                <a:lnTo>
                  <a:pt x="0" y="5338496"/>
                </a:lnTo>
                <a:lnTo>
                  <a:pt x="149911" y="5338496"/>
                </a:lnTo>
                <a:cubicBezTo>
                  <a:pt x="149911" y="5292837"/>
                  <a:pt x="112895" y="5255819"/>
                  <a:pt x="67234" y="5255819"/>
                </a:cubicBezTo>
                <a:cubicBezTo>
                  <a:pt x="44404" y="5255819"/>
                  <a:pt x="23734" y="5265074"/>
                  <a:pt x="8773" y="5280036"/>
                </a:cubicBezTo>
                <a:lnTo>
                  <a:pt x="0" y="5293047"/>
                </a:lnTo>
                <a:lnTo>
                  <a:pt x="0" y="5165827"/>
                </a:lnTo>
                <a:lnTo>
                  <a:pt x="149911" y="5165827"/>
                </a:lnTo>
                <a:cubicBezTo>
                  <a:pt x="149911" y="5120168"/>
                  <a:pt x="112895" y="5083150"/>
                  <a:pt x="67234" y="5083150"/>
                </a:cubicBezTo>
                <a:cubicBezTo>
                  <a:pt x="44404" y="5083150"/>
                  <a:pt x="23734" y="5092405"/>
                  <a:pt x="8773" y="5107367"/>
                </a:cubicBezTo>
                <a:lnTo>
                  <a:pt x="0" y="5120378"/>
                </a:lnTo>
                <a:lnTo>
                  <a:pt x="0" y="4992243"/>
                </a:lnTo>
                <a:lnTo>
                  <a:pt x="149911" y="4992243"/>
                </a:lnTo>
                <a:cubicBezTo>
                  <a:pt x="149911" y="4946584"/>
                  <a:pt x="112895" y="4909566"/>
                  <a:pt x="67234" y="4909566"/>
                </a:cubicBezTo>
                <a:cubicBezTo>
                  <a:pt x="44404" y="4909566"/>
                  <a:pt x="23734" y="4918821"/>
                  <a:pt x="8773" y="4933783"/>
                </a:cubicBezTo>
                <a:lnTo>
                  <a:pt x="0" y="4946794"/>
                </a:lnTo>
                <a:lnTo>
                  <a:pt x="0" y="4818660"/>
                </a:lnTo>
                <a:lnTo>
                  <a:pt x="149911" y="4818660"/>
                </a:lnTo>
                <a:cubicBezTo>
                  <a:pt x="149911" y="4773001"/>
                  <a:pt x="112895" y="4735983"/>
                  <a:pt x="67234" y="4735983"/>
                </a:cubicBezTo>
                <a:cubicBezTo>
                  <a:pt x="44404" y="4735983"/>
                  <a:pt x="23734" y="4745238"/>
                  <a:pt x="8773" y="4760200"/>
                </a:cubicBezTo>
                <a:lnTo>
                  <a:pt x="0" y="4773211"/>
                </a:lnTo>
                <a:lnTo>
                  <a:pt x="0" y="4645076"/>
                </a:lnTo>
                <a:lnTo>
                  <a:pt x="149911" y="4645076"/>
                </a:lnTo>
                <a:cubicBezTo>
                  <a:pt x="149911" y="4599417"/>
                  <a:pt x="112895" y="4562399"/>
                  <a:pt x="67234" y="4562399"/>
                </a:cubicBezTo>
                <a:cubicBezTo>
                  <a:pt x="44404" y="4562399"/>
                  <a:pt x="23734" y="4571654"/>
                  <a:pt x="8773" y="4586616"/>
                </a:cubicBezTo>
                <a:lnTo>
                  <a:pt x="0" y="4599627"/>
                </a:lnTo>
                <a:lnTo>
                  <a:pt x="0" y="4472407"/>
                </a:lnTo>
                <a:lnTo>
                  <a:pt x="149911" y="4472407"/>
                </a:lnTo>
                <a:cubicBezTo>
                  <a:pt x="149911" y="4426748"/>
                  <a:pt x="112895" y="4389730"/>
                  <a:pt x="67234" y="4389730"/>
                </a:cubicBezTo>
                <a:cubicBezTo>
                  <a:pt x="44404" y="4389730"/>
                  <a:pt x="23734" y="4398985"/>
                  <a:pt x="8773" y="4413947"/>
                </a:cubicBezTo>
                <a:lnTo>
                  <a:pt x="0" y="4426958"/>
                </a:lnTo>
                <a:lnTo>
                  <a:pt x="0" y="4298823"/>
                </a:lnTo>
                <a:lnTo>
                  <a:pt x="149911" y="4298823"/>
                </a:lnTo>
                <a:cubicBezTo>
                  <a:pt x="149911" y="4253164"/>
                  <a:pt x="112895" y="4216146"/>
                  <a:pt x="67234" y="4216146"/>
                </a:cubicBezTo>
                <a:cubicBezTo>
                  <a:pt x="44404" y="4216146"/>
                  <a:pt x="23734" y="4225401"/>
                  <a:pt x="8773" y="4240363"/>
                </a:cubicBezTo>
                <a:lnTo>
                  <a:pt x="0" y="4253374"/>
                </a:lnTo>
                <a:lnTo>
                  <a:pt x="0" y="4125239"/>
                </a:lnTo>
                <a:lnTo>
                  <a:pt x="149911" y="4125239"/>
                </a:lnTo>
                <a:cubicBezTo>
                  <a:pt x="149911" y="4079580"/>
                  <a:pt x="112895" y="4042563"/>
                  <a:pt x="67234" y="4042563"/>
                </a:cubicBezTo>
                <a:cubicBezTo>
                  <a:pt x="44404" y="4042563"/>
                  <a:pt x="23734" y="4051817"/>
                  <a:pt x="8773" y="4066779"/>
                </a:cubicBezTo>
                <a:lnTo>
                  <a:pt x="0" y="4079790"/>
                </a:lnTo>
                <a:lnTo>
                  <a:pt x="0" y="3951656"/>
                </a:lnTo>
                <a:lnTo>
                  <a:pt x="149911" y="3951656"/>
                </a:lnTo>
                <a:cubicBezTo>
                  <a:pt x="149911" y="3905997"/>
                  <a:pt x="112895" y="3868979"/>
                  <a:pt x="67234" y="3868979"/>
                </a:cubicBezTo>
                <a:cubicBezTo>
                  <a:pt x="44404" y="3868979"/>
                  <a:pt x="23734" y="3878234"/>
                  <a:pt x="8773" y="3893196"/>
                </a:cubicBezTo>
                <a:lnTo>
                  <a:pt x="0" y="3906207"/>
                </a:lnTo>
                <a:lnTo>
                  <a:pt x="0" y="3778987"/>
                </a:lnTo>
                <a:lnTo>
                  <a:pt x="149911" y="3778987"/>
                </a:lnTo>
                <a:cubicBezTo>
                  <a:pt x="149911" y="3733328"/>
                  <a:pt x="112895" y="3696310"/>
                  <a:pt x="67234" y="3696310"/>
                </a:cubicBezTo>
                <a:cubicBezTo>
                  <a:pt x="44404" y="3696310"/>
                  <a:pt x="23734" y="3705565"/>
                  <a:pt x="8773" y="3720526"/>
                </a:cubicBezTo>
                <a:lnTo>
                  <a:pt x="0" y="3733538"/>
                </a:lnTo>
                <a:lnTo>
                  <a:pt x="0" y="3605403"/>
                </a:lnTo>
                <a:lnTo>
                  <a:pt x="149911" y="3605403"/>
                </a:lnTo>
                <a:cubicBezTo>
                  <a:pt x="149911" y="3559744"/>
                  <a:pt x="112895" y="3522726"/>
                  <a:pt x="67234" y="3522726"/>
                </a:cubicBezTo>
                <a:cubicBezTo>
                  <a:pt x="44404" y="3522726"/>
                  <a:pt x="23734" y="3531981"/>
                  <a:pt x="8773" y="3546942"/>
                </a:cubicBezTo>
                <a:lnTo>
                  <a:pt x="0" y="3559954"/>
                </a:lnTo>
                <a:lnTo>
                  <a:pt x="0" y="3431819"/>
                </a:lnTo>
                <a:lnTo>
                  <a:pt x="149911" y="3431819"/>
                </a:lnTo>
                <a:cubicBezTo>
                  <a:pt x="149911" y="3386160"/>
                  <a:pt x="112895" y="3349142"/>
                  <a:pt x="67234" y="3349142"/>
                </a:cubicBezTo>
                <a:cubicBezTo>
                  <a:pt x="44404" y="3349142"/>
                  <a:pt x="23734" y="3358397"/>
                  <a:pt x="8773" y="3373359"/>
                </a:cubicBezTo>
                <a:lnTo>
                  <a:pt x="0" y="3386370"/>
                </a:lnTo>
                <a:lnTo>
                  <a:pt x="0" y="3258236"/>
                </a:lnTo>
                <a:lnTo>
                  <a:pt x="149911" y="3258236"/>
                </a:lnTo>
                <a:cubicBezTo>
                  <a:pt x="149911" y="3212577"/>
                  <a:pt x="112895" y="3175559"/>
                  <a:pt x="67234" y="3175559"/>
                </a:cubicBezTo>
                <a:cubicBezTo>
                  <a:pt x="44404" y="3175559"/>
                  <a:pt x="23734" y="3184814"/>
                  <a:pt x="8773" y="3199776"/>
                </a:cubicBezTo>
                <a:lnTo>
                  <a:pt x="0" y="3212787"/>
                </a:lnTo>
                <a:lnTo>
                  <a:pt x="0" y="3085567"/>
                </a:lnTo>
                <a:lnTo>
                  <a:pt x="149911" y="3085567"/>
                </a:lnTo>
                <a:cubicBezTo>
                  <a:pt x="149911" y="3039908"/>
                  <a:pt x="112895" y="3002890"/>
                  <a:pt x="67234" y="3002890"/>
                </a:cubicBezTo>
                <a:cubicBezTo>
                  <a:pt x="44404" y="3002890"/>
                  <a:pt x="23734" y="3012145"/>
                  <a:pt x="8773" y="3027107"/>
                </a:cubicBezTo>
                <a:lnTo>
                  <a:pt x="0" y="3040118"/>
                </a:lnTo>
                <a:lnTo>
                  <a:pt x="0" y="2911983"/>
                </a:lnTo>
                <a:lnTo>
                  <a:pt x="149911" y="2911983"/>
                </a:lnTo>
                <a:cubicBezTo>
                  <a:pt x="149911" y="2866324"/>
                  <a:pt x="112895" y="2829306"/>
                  <a:pt x="67234" y="2829306"/>
                </a:cubicBezTo>
                <a:cubicBezTo>
                  <a:pt x="44404" y="2829306"/>
                  <a:pt x="23734" y="2838561"/>
                  <a:pt x="8773" y="2853523"/>
                </a:cubicBezTo>
                <a:lnTo>
                  <a:pt x="0" y="2866534"/>
                </a:lnTo>
                <a:lnTo>
                  <a:pt x="0" y="2738399"/>
                </a:lnTo>
                <a:lnTo>
                  <a:pt x="149911" y="2738399"/>
                </a:lnTo>
                <a:cubicBezTo>
                  <a:pt x="149911" y="2692740"/>
                  <a:pt x="112895" y="2655722"/>
                  <a:pt x="67234" y="2655722"/>
                </a:cubicBezTo>
                <a:cubicBezTo>
                  <a:pt x="44404" y="2655722"/>
                  <a:pt x="23734" y="2664977"/>
                  <a:pt x="8773" y="2679939"/>
                </a:cubicBezTo>
                <a:lnTo>
                  <a:pt x="0" y="2692950"/>
                </a:lnTo>
                <a:lnTo>
                  <a:pt x="0" y="2564816"/>
                </a:lnTo>
                <a:lnTo>
                  <a:pt x="149911" y="2564816"/>
                </a:lnTo>
                <a:cubicBezTo>
                  <a:pt x="149911" y="2519157"/>
                  <a:pt x="112895" y="2482139"/>
                  <a:pt x="67234" y="2482139"/>
                </a:cubicBezTo>
                <a:cubicBezTo>
                  <a:pt x="44404" y="2482139"/>
                  <a:pt x="23734" y="2491394"/>
                  <a:pt x="8773" y="2506356"/>
                </a:cubicBezTo>
                <a:lnTo>
                  <a:pt x="0" y="2519367"/>
                </a:lnTo>
                <a:lnTo>
                  <a:pt x="0" y="2392147"/>
                </a:lnTo>
                <a:lnTo>
                  <a:pt x="149911" y="2392147"/>
                </a:lnTo>
                <a:cubicBezTo>
                  <a:pt x="149911" y="2346488"/>
                  <a:pt x="112895" y="2309470"/>
                  <a:pt x="67234" y="2309470"/>
                </a:cubicBezTo>
                <a:cubicBezTo>
                  <a:pt x="44404" y="2309470"/>
                  <a:pt x="23734" y="2318725"/>
                  <a:pt x="8773" y="2333687"/>
                </a:cubicBezTo>
                <a:lnTo>
                  <a:pt x="0" y="2346698"/>
                </a:lnTo>
                <a:lnTo>
                  <a:pt x="0" y="2218563"/>
                </a:lnTo>
                <a:lnTo>
                  <a:pt x="149911" y="2218563"/>
                </a:lnTo>
                <a:cubicBezTo>
                  <a:pt x="149911" y="2172904"/>
                  <a:pt x="112895" y="2135886"/>
                  <a:pt x="67234" y="2135886"/>
                </a:cubicBezTo>
                <a:cubicBezTo>
                  <a:pt x="44404" y="2135886"/>
                  <a:pt x="23734" y="2145141"/>
                  <a:pt x="8773" y="2160103"/>
                </a:cubicBezTo>
                <a:lnTo>
                  <a:pt x="0" y="2173114"/>
                </a:lnTo>
                <a:lnTo>
                  <a:pt x="0" y="2044979"/>
                </a:lnTo>
                <a:lnTo>
                  <a:pt x="149911" y="2044979"/>
                </a:lnTo>
                <a:cubicBezTo>
                  <a:pt x="149911" y="1999320"/>
                  <a:pt x="112895" y="1962302"/>
                  <a:pt x="67234" y="1962302"/>
                </a:cubicBezTo>
                <a:cubicBezTo>
                  <a:pt x="44404" y="1962302"/>
                  <a:pt x="23734" y="1971557"/>
                  <a:pt x="8773" y="1986519"/>
                </a:cubicBezTo>
                <a:lnTo>
                  <a:pt x="0" y="1999530"/>
                </a:lnTo>
                <a:lnTo>
                  <a:pt x="0" y="1871396"/>
                </a:lnTo>
                <a:lnTo>
                  <a:pt x="149911" y="1871396"/>
                </a:lnTo>
                <a:cubicBezTo>
                  <a:pt x="149911" y="1825737"/>
                  <a:pt x="112895" y="1788719"/>
                  <a:pt x="67234" y="1788719"/>
                </a:cubicBezTo>
                <a:cubicBezTo>
                  <a:pt x="44404" y="1788719"/>
                  <a:pt x="23734" y="1797974"/>
                  <a:pt x="8773" y="1812936"/>
                </a:cubicBezTo>
                <a:lnTo>
                  <a:pt x="0" y="1825947"/>
                </a:lnTo>
                <a:lnTo>
                  <a:pt x="0" y="1698727"/>
                </a:lnTo>
                <a:lnTo>
                  <a:pt x="149911" y="1698727"/>
                </a:lnTo>
                <a:cubicBezTo>
                  <a:pt x="149911" y="1653068"/>
                  <a:pt x="112895" y="1616050"/>
                  <a:pt x="67234" y="1616050"/>
                </a:cubicBezTo>
                <a:cubicBezTo>
                  <a:pt x="44404" y="1616050"/>
                  <a:pt x="23734" y="1625305"/>
                  <a:pt x="8773" y="1640267"/>
                </a:cubicBezTo>
                <a:lnTo>
                  <a:pt x="0" y="1653278"/>
                </a:lnTo>
                <a:lnTo>
                  <a:pt x="0" y="1525143"/>
                </a:lnTo>
                <a:lnTo>
                  <a:pt x="149911" y="1525143"/>
                </a:lnTo>
                <a:cubicBezTo>
                  <a:pt x="149911" y="1479484"/>
                  <a:pt x="112895" y="1442466"/>
                  <a:pt x="67234" y="1442466"/>
                </a:cubicBezTo>
                <a:cubicBezTo>
                  <a:pt x="44404" y="1442466"/>
                  <a:pt x="23734" y="1451721"/>
                  <a:pt x="8773" y="1466683"/>
                </a:cubicBezTo>
                <a:lnTo>
                  <a:pt x="0" y="1479694"/>
                </a:lnTo>
                <a:lnTo>
                  <a:pt x="0" y="1351559"/>
                </a:lnTo>
                <a:lnTo>
                  <a:pt x="149911" y="1351559"/>
                </a:lnTo>
                <a:cubicBezTo>
                  <a:pt x="149911" y="1305900"/>
                  <a:pt x="112895" y="1268882"/>
                  <a:pt x="67234" y="1268882"/>
                </a:cubicBezTo>
                <a:cubicBezTo>
                  <a:pt x="44404" y="1268882"/>
                  <a:pt x="23734" y="1278137"/>
                  <a:pt x="8773" y="1293099"/>
                </a:cubicBezTo>
                <a:lnTo>
                  <a:pt x="0" y="1306110"/>
                </a:lnTo>
                <a:lnTo>
                  <a:pt x="0" y="1177976"/>
                </a:lnTo>
                <a:lnTo>
                  <a:pt x="149911" y="1177976"/>
                </a:lnTo>
                <a:cubicBezTo>
                  <a:pt x="149911" y="1132317"/>
                  <a:pt x="112895" y="1095299"/>
                  <a:pt x="67234" y="1095299"/>
                </a:cubicBezTo>
                <a:cubicBezTo>
                  <a:pt x="44404" y="1095299"/>
                  <a:pt x="23734" y="1104554"/>
                  <a:pt x="8773" y="1119516"/>
                </a:cubicBezTo>
                <a:lnTo>
                  <a:pt x="0" y="1132527"/>
                </a:lnTo>
                <a:lnTo>
                  <a:pt x="0" y="1005307"/>
                </a:lnTo>
                <a:lnTo>
                  <a:pt x="149911" y="1005307"/>
                </a:lnTo>
                <a:cubicBezTo>
                  <a:pt x="149911" y="959648"/>
                  <a:pt x="112895" y="922630"/>
                  <a:pt x="67234" y="922630"/>
                </a:cubicBezTo>
                <a:cubicBezTo>
                  <a:pt x="44404" y="922630"/>
                  <a:pt x="23734" y="931885"/>
                  <a:pt x="8773" y="946847"/>
                </a:cubicBezTo>
                <a:lnTo>
                  <a:pt x="0" y="959858"/>
                </a:lnTo>
                <a:lnTo>
                  <a:pt x="0" y="831723"/>
                </a:lnTo>
                <a:lnTo>
                  <a:pt x="149911" y="831723"/>
                </a:lnTo>
                <a:cubicBezTo>
                  <a:pt x="149911" y="786064"/>
                  <a:pt x="112895" y="749046"/>
                  <a:pt x="67234" y="749046"/>
                </a:cubicBezTo>
                <a:cubicBezTo>
                  <a:pt x="44404" y="749046"/>
                  <a:pt x="23734" y="758301"/>
                  <a:pt x="8773" y="773263"/>
                </a:cubicBezTo>
                <a:lnTo>
                  <a:pt x="0" y="786274"/>
                </a:lnTo>
                <a:lnTo>
                  <a:pt x="0" y="658139"/>
                </a:lnTo>
                <a:lnTo>
                  <a:pt x="149911" y="658139"/>
                </a:lnTo>
                <a:cubicBezTo>
                  <a:pt x="149911" y="612478"/>
                  <a:pt x="112895" y="575462"/>
                  <a:pt x="67234" y="575462"/>
                </a:cubicBezTo>
                <a:cubicBezTo>
                  <a:pt x="44404" y="575462"/>
                  <a:pt x="23734" y="584716"/>
                  <a:pt x="8773" y="599678"/>
                </a:cubicBezTo>
                <a:lnTo>
                  <a:pt x="0" y="612689"/>
                </a:lnTo>
                <a:lnTo>
                  <a:pt x="0" y="484556"/>
                </a:lnTo>
                <a:lnTo>
                  <a:pt x="149911" y="484556"/>
                </a:lnTo>
                <a:cubicBezTo>
                  <a:pt x="149911" y="438894"/>
                  <a:pt x="112895" y="401879"/>
                  <a:pt x="67234" y="401879"/>
                </a:cubicBezTo>
                <a:cubicBezTo>
                  <a:pt x="44404" y="401879"/>
                  <a:pt x="23734" y="411133"/>
                  <a:pt x="8773" y="426094"/>
                </a:cubicBezTo>
                <a:lnTo>
                  <a:pt x="0" y="439106"/>
                </a:lnTo>
                <a:lnTo>
                  <a:pt x="0" y="311887"/>
                </a:lnTo>
                <a:lnTo>
                  <a:pt x="149911" y="311887"/>
                </a:lnTo>
                <a:cubicBezTo>
                  <a:pt x="149911" y="266225"/>
                  <a:pt x="112895" y="229210"/>
                  <a:pt x="67234" y="229210"/>
                </a:cubicBezTo>
                <a:cubicBezTo>
                  <a:pt x="44404" y="229210"/>
                  <a:pt x="23734" y="238464"/>
                  <a:pt x="8773" y="253425"/>
                </a:cubicBezTo>
                <a:lnTo>
                  <a:pt x="0" y="266437"/>
                </a:lnTo>
                <a:lnTo>
                  <a:pt x="0" y="138303"/>
                </a:lnTo>
                <a:lnTo>
                  <a:pt x="149911" y="138303"/>
                </a:lnTo>
                <a:cubicBezTo>
                  <a:pt x="149911" y="92642"/>
                  <a:pt x="112895" y="55626"/>
                  <a:pt x="67234" y="55626"/>
                </a:cubicBezTo>
                <a:cubicBezTo>
                  <a:pt x="44404" y="55626"/>
                  <a:pt x="23734" y="64880"/>
                  <a:pt x="8773" y="79842"/>
                </a:cubicBezTo>
                <a:lnTo>
                  <a:pt x="0" y="92853"/>
                </a:lnTo>
                <a:close/>
              </a:path>
            </a:pathLst>
          </a:custGeom>
        </p:spPr>
        <p:txBody>
          <a:bodyPr wrap="square">
            <a:noAutofit/>
          </a:bodyPr>
          <a:lstStyle/>
          <a:p>
            <a:endParaRPr lang="en-US"/>
          </a:p>
        </p:txBody>
      </p:sp>
    </p:spTree>
    <p:extLst>
      <p:ext uri="{BB962C8B-B14F-4D97-AF65-F5344CB8AC3E}">
        <p14:creationId xmlns:p14="http://schemas.microsoft.com/office/powerpoint/2010/main" val="2661690982"/>
      </p:ext>
    </p:extLst>
  </p:cSld>
  <p:clrMapOvr>
    <a:masterClrMapping/>
  </p:clrMapOvr>
  <p:extLst>
    <p:ext uri="{DCECCB84-F9BA-43D5-87BE-67443E8EF086}">
      <p15:sldGuideLst xmlns:p15="http://schemas.microsoft.com/office/powerpoint/2012/main">
        <p15:guide id="1" orient="horz" userDrawn="1">
          <p15:clr>
            <a:srgbClr val="FBAE40"/>
          </p15:clr>
        </p15:guide>
        <p15:guide id="2" pos="2832" userDrawn="1">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022_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E311D2DD-04A1-9E46-B431-7F38BE5A7F33}"/>
              </a:ext>
            </a:extLst>
          </p:cNvPr>
          <p:cNvPicPr>
            <a:picLocks noChangeAspect="1"/>
          </p:cNvPicPr>
          <p:nvPr userDrawn="1"/>
        </p:nvPicPr>
        <p:blipFill>
          <a:blip r:embed="rId2">
            <a:extLst>
              <a:ext uri="{28A0092B-C50C-407E-A947-70E740481C1C}">
                <a14:useLocalDpi xmlns:a14="http://schemas.microsoft.com/office/drawing/2010/main"/>
              </a:ext>
            </a:extLst>
          </a:blip>
          <a:srcRect l="72" r="72"/>
          <a:stretch/>
        </p:blipFill>
        <p:spPr>
          <a:xfrm>
            <a:off x="0" y="762000"/>
            <a:ext cx="5540799" cy="6096000"/>
          </a:xfrm>
          <a:prstGeom prst="rect">
            <a:avLst/>
          </a:prstGeom>
        </p:spPr>
      </p:pic>
    </p:spTree>
    <p:extLst>
      <p:ext uri="{BB962C8B-B14F-4D97-AF65-F5344CB8AC3E}">
        <p14:creationId xmlns:p14="http://schemas.microsoft.com/office/powerpoint/2010/main" val="27976986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022_5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Graphic 4">
            <a:extLst>
              <a:ext uri="{FF2B5EF4-FFF2-40B4-BE49-F238E27FC236}">
                <a16:creationId xmlns:a16="http://schemas.microsoft.com/office/drawing/2014/main" id="{17E9B3C2-BA7D-2747-ABDD-3638AA3D5284}"/>
              </a:ext>
            </a:extLst>
          </p:cNvPr>
          <p:cNvPicPr>
            <a:picLocks noChangeAspect="1"/>
          </p:cNvPicPr>
          <p:nvPr userDrawn="1"/>
        </p:nvPicPr>
        <p:blipFill rotWithShape="1">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l="28968" r="18947"/>
          <a:stretch/>
        </p:blipFill>
        <p:spPr>
          <a:xfrm rot="5400000">
            <a:off x="-1914127" y="2276875"/>
            <a:ext cx="6858002" cy="2304251"/>
          </a:xfrm>
          <a:prstGeom prst="rect">
            <a:avLst/>
          </a:prstGeom>
        </p:spPr>
      </p:pic>
    </p:spTree>
    <p:extLst>
      <p:ext uri="{BB962C8B-B14F-4D97-AF65-F5344CB8AC3E}">
        <p14:creationId xmlns:p14="http://schemas.microsoft.com/office/powerpoint/2010/main" val="139281413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022_6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44" name="Picture 43">
            <a:extLst>
              <a:ext uri="{FF2B5EF4-FFF2-40B4-BE49-F238E27FC236}">
                <a16:creationId xmlns:a16="http://schemas.microsoft.com/office/drawing/2014/main" id="{2419E674-B794-6D40-9413-C9FA78672167}"/>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 y="945667"/>
            <a:ext cx="2518941" cy="5499100"/>
          </a:xfrm>
          <a:prstGeom prst="rect">
            <a:avLst/>
          </a:prstGeom>
        </p:spPr>
      </p:pic>
    </p:spTree>
    <p:extLst>
      <p:ext uri="{BB962C8B-B14F-4D97-AF65-F5344CB8AC3E}">
        <p14:creationId xmlns:p14="http://schemas.microsoft.com/office/powerpoint/2010/main" val="103765262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2022_4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685800" y="2743201"/>
            <a:ext cx="11137392" cy="1326091"/>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50661032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2022_HUMANA DARK GREEN - PAGE NUMBER">
    <p:bg>
      <p:bgPr>
        <a:solidFill>
          <a:srgbClr val="78BE20"/>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lvl1pPr>
              <a:defRPr>
                <a:solidFill>
                  <a:srgbClr val="114A21"/>
                </a:solidFill>
              </a:defRPr>
            </a:lvl1pPr>
          </a:lstStyle>
          <a:p>
            <a:r>
              <a:rPr lang="en-US" b="1">
                <a:solidFill>
                  <a:schemeClr val="bg2"/>
                </a:solidFill>
              </a:rPr>
              <a:t>|</a:t>
            </a:r>
            <a:r>
              <a:rPr lang="en-US"/>
              <a:t> </a:t>
            </a:r>
            <a:fld id="{37D409AB-2201-4E18-8A34-C31753AD9B06}" type="slidenum">
              <a:rPr lang="en-US" smtClean="0"/>
              <a:pPr/>
              <a:t>‹#›</a:t>
            </a:fld>
            <a:endParaRPr lang="en-US"/>
          </a:p>
        </p:txBody>
      </p:sp>
      <p:sp>
        <p:nvSpPr>
          <p:cNvPr id="3" name="Footer Placeholder 2">
            <a:extLst>
              <a:ext uri="{FF2B5EF4-FFF2-40B4-BE49-F238E27FC236}">
                <a16:creationId xmlns:a16="http://schemas.microsoft.com/office/drawing/2014/main" id="{43B1E585-5E2E-F94D-BAE9-9EC473DDD9D8}"/>
              </a:ext>
            </a:extLst>
          </p:cNvPr>
          <p:cNvSpPr>
            <a:spLocks noGrp="1"/>
          </p:cNvSpPr>
          <p:nvPr>
            <p:ph type="ftr" sz="quarter" idx="12"/>
          </p:nvPr>
        </p:nvSpPr>
        <p:spPr/>
        <p:txBody>
          <a:bodyPr/>
          <a:lstStyle>
            <a:lvl1pPr>
              <a:defRPr>
                <a:solidFill>
                  <a:srgbClr val="114A21"/>
                </a:solidFill>
              </a:defRPr>
            </a:lvl1pPr>
          </a:lstStyle>
          <a:p>
            <a:r>
              <a:rPr lang="en-US"/>
              <a:t>Footer</a:t>
            </a:r>
          </a:p>
        </p:txBody>
      </p:sp>
    </p:spTree>
    <p:extLst>
      <p:ext uri="{BB962C8B-B14F-4D97-AF65-F5344CB8AC3E}">
        <p14:creationId xmlns:p14="http://schemas.microsoft.com/office/powerpoint/2010/main" val="154967602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2022_1_HUMANA DARK GREEN - PAGE NUMBER">
    <p:bg>
      <p:bgPr>
        <a:solidFill>
          <a:schemeClr val="tx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43B1E585-5E2E-F94D-BAE9-9EC473DDD9D8}"/>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275411036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2022_HUMANA TEAL - PAGE NUMBER">
    <p:bg>
      <p:bgPr>
        <a:solidFill>
          <a:schemeClr val="accent4"/>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7694E12-1552-3D47-AEB6-0F28A06ABF0E}"/>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FDFFA34D-195A-2841-81DD-B440505B2B92}"/>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15047050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022_2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39076" y="914399"/>
            <a:ext cx="4061523" cy="5415365"/>
          </a:xfrm>
          <a:prstGeom prst="rect">
            <a:avLst/>
          </a:prstGeom>
        </p:spPr>
      </p:pic>
    </p:spTree>
    <p:extLst>
      <p:ext uri="{BB962C8B-B14F-4D97-AF65-F5344CB8AC3E}">
        <p14:creationId xmlns:p14="http://schemas.microsoft.com/office/powerpoint/2010/main" val="296647496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2022_HUMANA NAVY - PAGE NUMBER">
    <p:bg>
      <p:bgPr>
        <a:solidFill>
          <a:schemeClr val="accent3"/>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55C2ACF-E6BD-834E-87F3-D84E35AE8BBB}"/>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593F726D-78C6-C643-BF92-EE55C0D91A9E}"/>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92523559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2022_HUMANA EGGPLANT - PAGE NUMBER">
    <p:bg>
      <p:bgPr>
        <a:solidFill>
          <a:schemeClr val="accent5"/>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4155D701-B8D6-BC44-B30A-E1722B2E6B7E}"/>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150534498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2022_HUMANA GRAY - PAGE NUMBER">
    <p:bg>
      <p:bgPr>
        <a:solidFill>
          <a:schemeClr val="tx1"/>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83797AB-D4AA-294A-980D-2658EAC6C1EB}"/>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7248E12F-9BDC-9144-B23D-9570F7B53037}"/>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150707568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ANK - NO PAGE NUMB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7110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9" Type="http://schemas.openxmlformats.org/officeDocument/2006/relationships/slideLayout" Target="../slideLayouts/slideLayout50.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42" Type="http://schemas.openxmlformats.org/officeDocument/2006/relationships/slideLayout" Target="../slideLayouts/slideLayout53.xml"/><Relationship Id="rId47" Type="http://schemas.openxmlformats.org/officeDocument/2006/relationships/slideLayout" Target="../slideLayouts/slideLayout58.xml"/><Relationship Id="rId50" Type="http://schemas.openxmlformats.org/officeDocument/2006/relationships/slideLayout" Target="../slideLayouts/slideLayout61.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9" Type="http://schemas.openxmlformats.org/officeDocument/2006/relationships/slideLayout" Target="../slideLayouts/slideLayout40.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45" Type="http://schemas.openxmlformats.org/officeDocument/2006/relationships/slideLayout" Target="../slideLayouts/slideLayout56.xml"/><Relationship Id="rId53"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52" Type="http://schemas.openxmlformats.org/officeDocument/2006/relationships/slideLayout" Target="../slideLayouts/slideLayout63.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 Id="rId48" Type="http://schemas.openxmlformats.org/officeDocument/2006/relationships/slideLayout" Target="../slideLayouts/slideLayout59.xml"/><Relationship Id="rId8" Type="http://schemas.openxmlformats.org/officeDocument/2006/relationships/slideLayout" Target="../slideLayouts/slideLayout19.xml"/><Relationship Id="rId51" Type="http://schemas.openxmlformats.org/officeDocument/2006/relationships/slideLayout" Target="../slideLayouts/slideLayout62.xml"/><Relationship Id="rId3" Type="http://schemas.openxmlformats.org/officeDocument/2006/relationships/slideLayout" Target="../slideLayouts/slideLayout14.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46" Type="http://schemas.openxmlformats.org/officeDocument/2006/relationships/slideLayout" Target="../slideLayouts/slideLayout57.xml"/><Relationship Id="rId20" Type="http://schemas.openxmlformats.org/officeDocument/2006/relationships/slideLayout" Target="../slideLayouts/slideLayout31.xml"/><Relationship Id="rId41" Type="http://schemas.openxmlformats.org/officeDocument/2006/relationships/slideLayout" Target="../slideLayouts/slideLayout5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49" Type="http://schemas.openxmlformats.org/officeDocument/2006/relationships/slideLayout" Target="../slideLayouts/slideLayout6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18" Type="http://schemas.openxmlformats.org/officeDocument/2006/relationships/slideLayout" Target="../slideLayouts/slideLayout81.xml"/><Relationship Id="rId3" Type="http://schemas.openxmlformats.org/officeDocument/2006/relationships/slideLayout" Target="../slideLayouts/slideLayout66.xml"/><Relationship Id="rId21" Type="http://schemas.openxmlformats.org/officeDocument/2006/relationships/slideLayout" Target="../slideLayouts/slideLayout84.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slideLayout" Target="../slideLayouts/slideLayout80.xml"/><Relationship Id="rId2" Type="http://schemas.openxmlformats.org/officeDocument/2006/relationships/slideLayout" Target="../slideLayouts/slideLayout65.xml"/><Relationship Id="rId16" Type="http://schemas.openxmlformats.org/officeDocument/2006/relationships/slideLayout" Target="../slideLayouts/slideLayout79.xml"/><Relationship Id="rId20" Type="http://schemas.openxmlformats.org/officeDocument/2006/relationships/slideLayout" Target="../slideLayouts/slideLayout83.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24" Type="http://schemas.openxmlformats.org/officeDocument/2006/relationships/theme" Target="../theme/theme3.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23" Type="http://schemas.openxmlformats.org/officeDocument/2006/relationships/slideLayout" Target="../slideLayouts/slideLayout86.xml"/><Relationship Id="rId10" Type="http://schemas.openxmlformats.org/officeDocument/2006/relationships/slideLayout" Target="../slideLayouts/slideLayout73.xml"/><Relationship Id="rId19" Type="http://schemas.openxmlformats.org/officeDocument/2006/relationships/slideLayout" Target="../slideLayouts/slideLayout82.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 Id="rId22" Type="http://schemas.openxmlformats.org/officeDocument/2006/relationships/slideLayout" Target="../slideLayouts/slideLayout85.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89.xml"/><Relationship Id="rId7" Type="http://schemas.openxmlformats.org/officeDocument/2006/relationships/theme" Target="../theme/theme4.xml"/><Relationship Id="rId2" Type="http://schemas.openxmlformats.org/officeDocument/2006/relationships/slideLayout" Target="../slideLayouts/slideLayout88.xml"/><Relationship Id="rId1" Type="http://schemas.openxmlformats.org/officeDocument/2006/relationships/slideLayout" Target="../slideLayouts/slideLayout87.xml"/><Relationship Id="rId6" Type="http://schemas.openxmlformats.org/officeDocument/2006/relationships/slideLayout" Target="../slideLayouts/slideLayout92.xml"/><Relationship Id="rId5" Type="http://schemas.openxmlformats.org/officeDocument/2006/relationships/slideLayout" Target="../slideLayouts/slideLayout91.xml"/><Relationship Id="rId4" Type="http://schemas.openxmlformats.org/officeDocument/2006/relationships/slideLayout" Target="../slideLayouts/slideLayout90.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6A1E3ACF-AF90-744C-BEEA-09C9624DA636}"/>
              </a:ext>
            </a:extLst>
          </p:cNvPr>
          <p:cNvSpPr>
            <a:spLocks noGrp="1"/>
          </p:cNvSpPr>
          <p:nvPr>
            <p:ph type="body" idx="1"/>
          </p:nvPr>
        </p:nvSpPr>
        <p:spPr>
          <a:xfrm>
            <a:off x="838200" y="1825625"/>
            <a:ext cx="10515600" cy="4351867"/>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28089326"/>
      </p:ext>
    </p:extLst>
  </p:cSld>
  <p:clrMap bg1="lt1" tx1="dk1" bg2="lt2" tx2="dk2" accent1="accent1" accent2="accent2" accent3="accent3" accent4="accent4" accent5="accent5" accent6="accent6" hlink="hlink" folHlink="folHlink"/>
  <p:sldLayoutIdLst>
    <p:sldLayoutId id="2147484355" r:id="rId1"/>
    <p:sldLayoutId id="2147484585" r:id="rId2"/>
    <p:sldLayoutId id="2147484586" r:id="rId3"/>
    <p:sldLayoutId id="2147484583" r:id="rId4"/>
    <p:sldLayoutId id="2147484250" r:id="rId5"/>
    <p:sldLayoutId id="2147484588" r:id="rId6"/>
    <p:sldLayoutId id="2147484534" r:id="rId7"/>
    <p:sldLayoutId id="2147484536" r:id="rId8"/>
    <p:sldLayoutId id="2147484577" r:id="rId9"/>
    <p:sldLayoutId id="2147484589" r:id="rId10"/>
    <p:sldLayoutId id="2147484590" r:id="rId11"/>
  </p:sldLayoutIdLst>
  <p:hf hdr="0" ftr="0" dt="0"/>
  <p:txStyles>
    <p:titleStyle>
      <a:lvl1pPr algn="l" defTabSz="609630" rtl="0" eaLnBrk="1" latinLnBrk="0" hangingPunct="1">
        <a:lnSpc>
          <a:spcPct val="90000"/>
        </a:lnSpc>
        <a:spcBef>
          <a:spcPct val="0"/>
        </a:spcBef>
        <a:buNone/>
        <a:defRPr sz="2933" kern="1200">
          <a:solidFill>
            <a:schemeClr val="tx1"/>
          </a:solidFill>
          <a:latin typeface="+mj-lt"/>
          <a:ea typeface="+mj-ea"/>
          <a:cs typeface="+mj-cs"/>
        </a:defRPr>
      </a:lvl1pPr>
    </p:titleStyle>
    <p:bodyStyle>
      <a:lvl1pPr marL="0" indent="0" algn="l" defTabSz="609630" rtl="0" eaLnBrk="1" latinLnBrk="0" hangingPunct="1">
        <a:lnSpc>
          <a:spcPct val="90000"/>
        </a:lnSpc>
        <a:spcBef>
          <a:spcPts val="667"/>
        </a:spcBef>
        <a:buFont typeface="Arial" panose="020B0604020202020204" pitchFamily="34" charset="0"/>
        <a:buNone/>
        <a:defRPr sz="6000" kern="1200">
          <a:solidFill>
            <a:schemeClr val="accent2"/>
          </a:solidFill>
          <a:latin typeface="+mj-lt"/>
          <a:ea typeface="+mn-ea"/>
          <a:cs typeface="+mn-cs"/>
        </a:defRPr>
      </a:lvl1pPr>
      <a:lvl2pPr marL="60963" indent="0" algn="l" defTabSz="609630" rtl="0" eaLnBrk="1" latinLnBrk="0" hangingPunct="1">
        <a:lnSpc>
          <a:spcPct val="90000"/>
        </a:lnSpc>
        <a:spcBef>
          <a:spcPts val="667"/>
        </a:spcBef>
        <a:buFont typeface="Arial" panose="020B0604020202020204" pitchFamily="34" charset="0"/>
        <a:buNone/>
        <a:defRPr sz="2400" b="0" kern="1200">
          <a:solidFill>
            <a:schemeClr val="tx1"/>
          </a:solidFill>
          <a:latin typeface="+mn-lt"/>
          <a:ea typeface="+mn-ea"/>
          <a:cs typeface="+mn-cs"/>
        </a:defRPr>
      </a:lvl2pPr>
      <a:lvl3pPr marL="60963" indent="0" algn="l" defTabSz="609630" rtl="0" eaLnBrk="1" latinLnBrk="0" hangingPunct="1">
        <a:lnSpc>
          <a:spcPct val="90000"/>
        </a:lnSpc>
        <a:spcBef>
          <a:spcPts val="1333"/>
        </a:spcBef>
        <a:buFont typeface="Arial" panose="020B0604020202020204" pitchFamily="34" charset="0"/>
        <a:buNone/>
        <a:defRPr sz="1600" b="1" kern="1200">
          <a:solidFill>
            <a:schemeClr val="tx1"/>
          </a:solidFill>
          <a:latin typeface="+mj-lt"/>
          <a:ea typeface="+mn-ea"/>
          <a:cs typeface="+mn-cs"/>
        </a:defRPr>
      </a:lvl3pPr>
      <a:lvl4pPr marL="1066853"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4pPr>
      <a:lvl5pPr marL="1371669"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5pPr>
      <a:lvl6pPr marL="167648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6pPr>
      <a:lvl7pPr marL="1981299"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7pPr>
      <a:lvl8pPr marL="228611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8pPr>
      <a:lvl9pPr marL="2590930"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itle Placeholder 2">
            <a:extLst>
              <a:ext uri="{FF2B5EF4-FFF2-40B4-BE49-F238E27FC236}">
                <a16:creationId xmlns:a16="http://schemas.microsoft.com/office/drawing/2014/main" id="{447131FB-9475-2744-911B-EFA0B5F49D9B}"/>
              </a:ext>
            </a:extLst>
          </p:cNvPr>
          <p:cNvSpPr>
            <a:spLocks noGrp="1"/>
          </p:cNvSpPr>
          <p:nvPr>
            <p:ph type="title"/>
          </p:nvPr>
        </p:nvSpPr>
        <p:spPr>
          <a:xfrm>
            <a:off x="685800" y="365760"/>
            <a:ext cx="11137392" cy="603504"/>
          </a:xfrm>
          <a:prstGeom prst="rect">
            <a:avLst/>
          </a:prstGeom>
        </p:spPr>
        <p:txBody>
          <a:bodyPr vert="horz" lIns="0" tIns="0" rIns="0" bIns="0" rtlCol="0" anchor="t">
            <a:noAutofit/>
          </a:bodyPr>
          <a:lstStyle/>
          <a:p>
            <a:r>
              <a:rPr lang="en-US"/>
              <a:t>Click to edit Master title style</a:t>
            </a:r>
          </a:p>
        </p:txBody>
      </p:sp>
      <p:sp>
        <p:nvSpPr>
          <p:cNvPr id="2" name="Text Placeholder 1">
            <a:extLst>
              <a:ext uri="{FF2B5EF4-FFF2-40B4-BE49-F238E27FC236}">
                <a16:creationId xmlns:a16="http://schemas.microsoft.com/office/drawing/2014/main" id="{77368A02-6632-6E48-92F5-528ACA438C07}"/>
              </a:ext>
            </a:extLst>
          </p:cNvPr>
          <p:cNvSpPr>
            <a:spLocks noGrp="1"/>
          </p:cNvSpPr>
          <p:nvPr>
            <p:ph type="body" idx="1"/>
          </p:nvPr>
        </p:nvSpPr>
        <p:spPr>
          <a:xfrm>
            <a:off x="685800" y="1463040"/>
            <a:ext cx="11137392" cy="4572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2"/>
            <a:endParaRPr lang="en-US"/>
          </a:p>
        </p:txBody>
      </p:sp>
      <p:sp>
        <p:nvSpPr>
          <p:cNvPr id="4" name="Footer Placeholder 3">
            <a:extLst>
              <a:ext uri="{FF2B5EF4-FFF2-40B4-BE49-F238E27FC236}">
                <a16:creationId xmlns:a16="http://schemas.microsoft.com/office/drawing/2014/main" id="{38A2CCD5-3444-0B41-815D-A4A6F4BA6769}"/>
              </a:ext>
            </a:extLst>
          </p:cNvPr>
          <p:cNvSpPr>
            <a:spLocks noGrp="1"/>
          </p:cNvSpPr>
          <p:nvPr>
            <p:ph type="ftr" sz="quarter" idx="3"/>
          </p:nvPr>
        </p:nvSpPr>
        <p:spPr>
          <a:xfrm>
            <a:off x="685800" y="6248400"/>
            <a:ext cx="9918192" cy="304800"/>
          </a:xfrm>
          <a:prstGeom prst="rect">
            <a:avLst/>
          </a:prstGeom>
        </p:spPr>
        <p:txBody>
          <a:bodyPr vert="horz" lIns="0" tIns="0" rIns="0" bIns="0" rtlCol="0" anchor="ctr"/>
          <a:lstStyle>
            <a:lvl1pPr algn="l">
              <a:defRPr sz="1200">
                <a:solidFill>
                  <a:schemeClr val="tx1"/>
                </a:solidFill>
              </a:defRPr>
            </a:lvl1pPr>
          </a:lstStyle>
          <a:p>
            <a:r>
              <a:rPr lang="en-US"/>
              <a:t>Footer</a:t>
            </a:r>
          </a:p>
        </p:txBody>
      </p:sp>
      <p:sp>
        <p:nvSpPr>
          <p:cNvPr id="5" name="Slide Number Placeholder 8"/>
          <p:cNvSpPr>
            <a:spLocks noGrp="1"/>
          </p:cNvSpPr>
          <p:nvPr>
            <p:ph type="sldNum" sz="quarter" idx="4"/>
          </p:nvPr>
        </p:nvSpPr>
        <p:spPr>
          <a:xfrm>
            <a:off x="10603992" y="6248400"/>
            <a:ext cx="1219200" cy="304800"/>
          </a:xfrm>
          <a:prstGeom prst="rect">
            <a:avLst/>
          </a:prstGeom>
          <a:noFill/>
        </p:spPr>
        <p:txBody>
          <a:bodyPr wrap="square" lIns="0" tIns="0" rIns="0" bIns="0" rtlCol="0" anchor="ctr">
            <a:noAutofit/>
          </a:bodyPr>
          <a:lstStyle>
            <a:lvl1pPr algn="r">
              <a:defRPr lang="uk-UA" sz="1200" b="0" i="0" smtClean="0">
                <a:solidFill>
                  <a:schemeClr val="bg1"/>
                </a:solidFill>
                <a:latin typeface="Calibri Light" panose="020F0302020204030204" pitchFamily="34" charset="0"/>
                <a:cs typeface="Calibri Light" panose="020F0302020204030204" pitchFamily="34" charset="0"/>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1224209139"/>
      </p:ext>
    </p:extLst>
  </p:cSld>
  <p:clrMap bg1="lt1" tx1="dk1" bg2="lt2" tx2="dk2" accent1="accent1" accent2="accent2" accent3="accent3" accent4="accent4" accent5="accent5" accent6="accent6" hlink="hlink" folHlink="folHlink"/>
  <p:sldLayoutIdLst>
    <p:sldLayoutId id="2147484385" r:id="rId1"/>
    <p:sldLayoutId id="2147484548" r:id="rId2"/>
    <p:sldLayoutId id="2147484549" r:id="rId3"/>
    <p:sldLayoutId id="2147484550" r:id="rId4"/>
    <p:sldLayoutId id="2147484537" r:id="rId5"/>
    <p:sldLayoutId id="2147484507" r:id="rId6"/>
    <p:sldLayoutId id="2147484523" r:id="rId7"/>
    <p:sldLayoutId id="2147484551" r:id="rId8"/>
    <p:sldLayoutId id="2147484522" r:id="rId9"/>
    <p:sldLayoutId id="2147484388" r:id="rId10"/>
    <p:sldLayoutId id="2147484506" r:id="rId11"/>
    <p:sldLayoutId id="2147484511" r:id="rId12"/>
    <p:sldLayoutId id="2147484510" r:id="rId13"/>
    <p:sldLayoutId id="2147484390" r:id="rId14"/>
    <p:sldLayoutId id="2147484391" r:id="rId15"/>
    <p:sldLayoutId id="2147484509" r:id="rId16"/>
    <p:sldLayoutId id="2147484515" r:id="rId17"/>
    <p:sldLayoutId id="2147484513" r:id="rId18"/>
    <p:sldLayoutId id="2147484514" r:id="rId19"/>
    <p:sldLayoutId id="2147484547" r:id="rId20"/>
    <p:sldLayoutId id="2147484521" r:id="rId21"/>
    <p:sldLayoutId id="2147484516" r:id="rId22"/>
    <p:sldLayoutId id="2147484517" r:id="rId23"/>
    <p:sldLayoutId id="2147484524" r:id="rId24"/>
    <p:sldLayoutId id="2147484518" r:id="rId25"/>
    <p:sldLayoutId id="2147484519" r:id="rId26"/>
    <p:sldLayoutId id="2147484520" r:id="rId27"/>
    <p:sldLayoutId id="2147484525" r:id="rId28"/>
    <p:sldLayoutId id="2147484533" r:id="rId29"/>
    <p:sldLayoutId id="2147484469" r:id="rId30"/>
    <p:sldLayoutId id="2147484462" r:id="rId31"/>
    <p:sldLayoutId id="2147484463" r:id="rId32"/>
    <p:sldLayoutId id="2147484504" r:id="rId33"/>
    <p:sldLayoutId id="2147484505" r:id="rId34"/>
    <p:sldLayoutId id="2147484495" r:id="rId35"/>
    <p:sldLayoutId id="2147484496" r:id="rId36"/>
    <p:sldLayoutId id="2147484497" r:id="rId37"/>
    <p:sldLayoutId id="2147484500" r:id="rId38"/>
    <p:sldLayoutId id="2147484501" r:id="rId39"/>
    <p:sldLayoutId id="2147484487" r:id="rId40"/>
    <p:sldLayoutId id="2147484498" r:id="rId41"/>
    <p:sldLayoutId id="2147484499" r:id="rId42"/>
    <p:sldLayoutId id="2147484482" r:id="rId43"/>
    <p:sldLayoutId id="2147484483" r:id="rId44"/>
    <p:sldLayoutId id="2147484484" r:id="rId45"/>
    <p:sldLayoutId id="2147484488" r:id="rId46"/>
    <p:sldLayoutId id="2147484489" r:id="rId47"/>
    <p:sldLayoutId id="2147484490" r:id="rId48"/>
    <p:sldLayoutId id="2147484491" r:id="rId49"/>
    <p:sldLayoutId id="2147484492" r:id="rId50"/>
    <p:sldLayoutId id="2147484591" r:id="rId51"/>
    <p:sldLayoutId id="2147484595" r:id="rId52"/>
  </p:sldLayoutIdLst>
  <p:hf hdr="0" ftr="0" dt="0"/>
  <p:txStyles>
    <p:title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p:titleStyle>
    <p:body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51F437-6E5E-2D49-820D-7C5A66221A9E}"/>
              </a:ext>
            </a:extLst>
          </p:cNvPr>
          <p:cNvSpPr>
            <a:spLocks noGrp="1"/>
          </p:cNvSpPr>
          <p:nvPr>
            <p:ph type="body" idx="1"/>
          </p:nvPr>
        </p:nvSpPr>
        <p:spPr>
          <a:xfrm>
            <a:off x="685800" y="1463040"/>
            <a:ext cx="11137392" cy="4572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sz="1600"/>
              <a:t>Fourth level</a:t>
            </a:r>
            <a:endParaRPr lang="en-US"/>
          </a:p>
          <a:p>
            <a:pPr lvl="0"/>
            <a:endParaRPr lang="en-US"/>
          </a:p>
        </p:txBody>
      </p:sp>
    </p:spTree>
    <p:extLst>
      <p:ext uri="{BB962C8B-B14F-4D97-AF65-F5344CB8AC3E}">
        <p14:creationId xmlns:p14="http://schemas.microsoft.com/office/powerpoint/2010/main" val="381265465"/>
      </p:ext>
    </p:extLst>
  </p:cSld>
  <p:clrMap bg1="lt1" tx1="dk1" bg2="lt2" tx2="dk2" accent1="accent1" accent2="accent2" accent3="accent3" accent4="accent4" accent5="accent5" accent6="accent6" hlink="hlink" folHlink="folHlink"/>
  <p:sldLayoutIdLst>
    <p:sldLayoutId id="2147484345" r:id="rId1"/>
    <p:sldLayoutId id="2147484528" r:id="rId2"/>
    <p:sldLayoutId id="2147484543" r:id="rId3"/>
    <p:sldLayoutId id="2147484346" r:id="rId4"/>
    <p:sldLayoutId id="2147484348" r:id="rId5"/>
    <p:sldLayoutId id="2147484530" r:id="rId6"/>
    <p:sldLayoutId id="2147484350" r:id="rId7"/>
    <p:sldLayoutId id="2147484529" r:id="rId8"/>
    <p:sldLayoutId id="2147484545" r:id="rId9"/>
    <p:sldLayoutId id="2147484351" r:id="rId10"/>
    <p:sldLayoutId id="2147484353" r:id="rId11"/>
    <p:sldLayoutId id="2147484531" r:id="rId12"/>
    <p:sldLayoutId id="2147484369" r:id="rId13"/>
    <p:sldLayoutId id="2147484539" r:id="rId14"/>
    <p:sldLayoutId id="2147484535" r:id="rId15"/>
    <p:sldLayoutId id="2147484580" r:id="rId16"/>
    <p:sldLayoutId id="2147484581" r:id="rId17"/>
    <p:sldLayoutId id="2147484582" r:id="rId18"/>
    <p:sldLayoutId id="2147484587" r:id="rId19"/>
    <p:sldLayoutId id="2147484538" r:id="rId20"/>
    <p:sldLayoutId id="2147484578" r:id="rId21"/>
    <p:sldLayoutId id="2147484579" r:id="rId22"/>
    <p:sldLayoutId id="2147484541" r:id="rId23"/>
  </p:sldLayoutIdLst>
  <p:hf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46" rtl="0" eaLnBrk="1" latinLnBrk="0" hangingPunct="1">
        <a:lnSpc>
          <a:spcPct val="90000"/>
        </a:lnSpc>
        <a:spcBef>
          <a:spcPts val="1000"/>
        </a:spcBef>
        <a:buFont typeface="Arial" panose="020B0604020202020204" pitchFamily="34" charset="0"/>
        <a:buNone/>
        <a:defRPr sz="5400" kern="1200">
          <a:solidFill>
            <a:schemeClr val="bg2"/>
          </a:solidFill>
          <a:latin typeface="+mj-lt"/>
          <a:ea typeface="+mn-ea"/>
          <a:cs typeface="+mn-cs"/>
        </a:defRPr>
      </a:lvl1pPr>
      <a:lvl2pPr marL="0" indent="0" algn="l" defTabSz="914446" rtl="0" eaLnBrk="1" latinLnBrk="0" hangingPunct="1">
        <a:lnSpc>
          <a:spcPct val="100000"/>
        </a:lnSpc>
        <a:spcBef>
          <a:spcPts val="500"/>
        </a:spcBef>
        <a:buClr>
          <a:schemeClr val="bg2"/>
        </a:buClr>
        <a:buFont typeface="Arial" panose="020B0604020202020204" pitchFamily="34" charset="0"/>
        <a:buNone/>
        <a:defRPr sz="2400" b="0" kern="1200">
          <a:solidFill>
            <a:schemeClr val="bg2"/>
          </a:solidFill>
          <a:latin typeface="+mj-lt"/>
          <a:ea typeface="+mn-ea"/>
          <a:cs typeface="+mn-cs"/>
        </a:defRPr>
      </a:lvl2pPr>
      <a:lvl3pPr marL="182889" indent="-182889" algn="l" defTabSz="914446" rtl="0" eaLnBrk="1" latinLnBrk="0" hangingPunct="1">
        <a:lnSpc>
          <a:spcPct val="100000"/>
        </a:lnSpc>
        <a:spcBef>
          <a:spcPts val="500"/>
        </a:spcBef>
        <a:buClr>
          <a:schemeClr val="bg2"/>
        </a:buClr>
        <a:buFont typeface="Arial" panose="020B0604020202020204" pitchFamily="34" charset="0"/>
        <a:buChar char="•"/>
        <a:defRPr sz="1900" kern="1200">
          <a:solidFill>
            <a:schemeClr val="bg2"/>
          </a:solidFill>
          <a:latin typeface="+mn-lt"/>
          <a:ea typeface="+mn-ea"/>
          <a:cs typeface="+mn-cs"/>
        </a:defRPr>
      </a:lvl3pPr>
      <a:lvl4pPr marL="365778" indent="-182889" algn="l" defTabSz="914446" rtl="0" eaLnBrk="1" latinLnBrk="0" hangingPunct="1">
        <a:lnSpc>
          <a:spcPct val="100000"/>
        </a:lnSpc>
        <a:spcBef>
          <a:spcPts val="500"/>
        </a:spcBef>
        <a:buClr>
          <a:schemeClr val="bg2"/>
        </a:buClr>
        <a:buFont typeface="Arial" panose="020B0604020202020204" pitchFamily="34" charset="0"/>
        <a:buChar char="•"/>
        <a:defRPr sz="1600" kern="1200">
          <a:solidFill>
            <a:schemeClr val="bg2"/>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5" name="Slide Number Placeholder 8">
            <a:extLst>
              <a:ext uri="{FF2B5EF4-FFF2-40B4-BE49-F238E27FC236}">
                <a16:creationId xmlns:a16="http://schemas.microsoft.com/office/drawing/2014/main" id="{49AB76D9-6D63-2248-BD7B-1FE3776C410E}"/>
              </a:ext>
            </a:extLst>
          </p:cNvPr>
          <p:cNvSpPr>
            <a:spLocks noGrp="1"/>
          </p:cNvSpPr>
          <p:nvPr>
            <p:ph type="sldNum" sz="quarter" idx="4"/>
          </p:nvPr>
        </p:nvSpPr>
        <p:spPr>
          <a:xfrm>
            <a:off x="10603992" y="6248400"/>
            <a:ext cx="1216152" cy="304800"/>
          </a:xfrm>
          <a:prstGeom prst="rect">
            <a:avLst/>
          </a:prstGeom>
          <a:noFill/>
        </p:spPr>
        <p:txBody>
          <a:bodyPr wrap="square" lIns="0" tIns="0" rIns="0" bIns="0" rtlCol="0" anchor="ctr">
            <a:noAutofit/>
          </a:bodyPr>
          <a:lstStyle>
            <a:lvl1pPr algn="r">
              <a:defRPr lang="uk-UA" sz="1200" b="0" i="0" smtClean="0">
                <a:solidFill>
                  <a:schemeClr val="bg1"/>
                </a:solidFill>
                <a:latin typeface="Calibri Light" panose="020F0302020204030204" pitchFamily="34" charset="0"/>
                <a:cs typeface="Calibri Light" panose="020F0302020204030204" pitchFamily="34" charset="0"/>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DD51D1C3-2EAF-9048-85DC-2FC981895B82}"/>
              </a:ext>
            </a:extLst>
          </p:cNvPr>
          <p:cNvSpPr>
            <a:spLocks noGrp="1"/>
          </p:cNvSpPr>
          <p:nvPr>
            <p:ph type="ftr" sz="quarter" idx="3"/>
          </p:nvPr>
        </p:nvSpPr>
        <p:spPr>
          <a:xfrm>
            <a:off x="685800" y="6248400"/>
            <a:ext cx="9918192" cy="304800"/>
          </a:xfrm>
          <a:prstGeom prst="rect">
            <a:avLst/>
          </a:prstGeom>
        </p:spPr>
        <p:txBody>
          <a:bodyPr vert="horz" lIns="0" tIns="0" rIns="0" bIns="0" rtlCol="0" anchor="ctr"/>
          <a:lstStyle>
            <a:lvl1pPr algn="l">
              <a:defRPr sz="1200">
                <a:solidFill>
                  <a:schemeClr val="tx1"/>
                </a:solidFill>
              </a:defRPr>
            </a:lvl1pPr>
          </a:lstStyle>
          <a:p>
            <a:r>
              <a:rPr lang="en-US"/>
              <a:t>Footer</a:t>
            </a:r>
          </a:p>
        </p:txBody>
      </p:sp>
    </p:spTree>
    <p:extLst>
      <p:ext uri="{BB962C8B-B14F-4D97-AF65-F5344CB8AC3E}">
        <p14:creationId xmlns:p14="http://schemas.microsoft.com/office/powerpoint/2010/main" val="4067558818"/>
      </p:ext>
    </p:extLst>
  </p:cSld>
  <p:clrMap bg1="lt1" tx1="dk1" bg2="lt2" tx2="dk2" accent1="accent1" accent2="accent2" accent3="accent3" accent4="accent4" accent5="accent5" accent6="accent6" hlink="hlink" folHlink="folHlink"/>
  <p:sldLayoutIdLst>
    <p:sldLayoutId id="2147484527" r:id="rId1"/>
    <p:sldLayoutId id="2147484546" r:id="rId2"/>
    <p:sldLayoutId id="2147484476" r:id="rId3"/>
    <p:sldLayoutId id="2147484474" r:id="rId4"/>
    <p:sldLayoutId id="2147484526" r:id="rId5"/>
    <p:sldLayoutId id="2147484473" r:id="rId6"/>
  </p:sldLayoutIdLst>
  <p:hf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9938039"/>
      </p:ext>
    </p:extLst>
  </p:cSld>
  <p:clrMap bg1="lt1" tx1="dk1" bg2="lt2" tx2="dk2" accent1="accent1" accent2="accent2" accent3="accent3" accent4="accent4" accent5="accent5" accent6="accent6" hlink="hlink" folHlink="folHlink"/>
  <p:sldLayoutIdLst>
    <p:sldLayoutId id="2147484321" r:id="rId1"/>
  </p:sldLayoutIdLst>
  <p:hf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0.xml"/><Relationship Id="rId1" Type="http://schemas.openxmlformats.org/officeDocument/2006/relationships/slideLayout" Target="../slideLayouts/slideLayout6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3.xml"/></Relationships>
</file>

<file path=ppt/slides/_rels/slide1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2.xml"/><Relationship Id="rId1" Type="http://schemas.openxmlformats.org/officeDocument/2006/relationships/slideLayout" Target="../slideLayouts/slideLayout17.xml"/><Relationship Id="rId5" Type="http://schemas.openxmlformats.org/officeDocument/2006/relationships/image" Target="../media/image62.emf"/><Relationship Id="rId4" Type="http://schemas.openxmlformats.org/officeDocument/2006/relationships/image" Target="../media/image61.emf"/></Relationships>
</file>

<file path=ppt/slides/_rels/slide13.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microsoft.com/office/2018/10/relationships/comments" Target="../comments/modernComment_AE9_11547AA8.xml"/><Relationship Id="rId2" Type="http://schemas.openxmlformats.org/officeDocument/2006/relationships/notesSlide" Target="../notesSlides/notesSlide16.xml"/><Relationship Id="rId1" Type="http://schemas.openxmlformats.org/officeDocument/2006/relationships/slideLayout" Target="../slideLayouts/slideLayout69.xml"/><Relationship Id="rId4" Type="http://schemas.openxmlformats.org/officeDocument/2006/relationships/image" Target="../media/image63.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xml"/><Relationship Id="rId1" Type="http://schemas.openxmlformats.org/officeDocument/2006/relationships/slideLayout" Target="../slideLayouts/slideLayout11.xml"/><Relationship Id="rId5" Type="http://schemas.openxmlformats.org/officeDocument/2006/relationships/image" Target="../media/image47.png"/><Relationship Id="rId4" Type="http://schemas.openxmlformats.org/officeDocument/2006/relationships/image" Target="../media/image46.jpeg"/></Relationships>
</file>

<file path=ppt/slides/_rels/slide2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microsoft.com/office/2018/10/relationships/comments" Target="../comments/modernComment_BF9_B34F9B68.xml"/><Relationship Id="rId2" Type="http://schemas.openxmlformats.org/officeDocument/2006/relationships/notesSlide" Target="../notesSlides/notesSlide21.xml"/><Relationship Id="rId1" Type="http://schemas.openxmlformats.org/officeDocument/2006/relationships/slideLayout" Target="../slideLayouts/slideLayout17.xml"/><Relationship Id="rId6" Type="http://schemas.openxmlformats.org/officeDocument/2006/relationships/image" Target="../media/image66.gif"/><Relationship Id="rId5" Type="http://schemas.openxmlformats.org/officeDocument/2006/relationships/image" Target="../media/image65.gif"/><Relationship Id="rId4" Type="http://schemas.openxmlformats.org/officeDocument/2006/relationships/image" Target="../media/image64.gif"/></Relationships>
</file>

<file path=ppt/slides/_rels/slide22.xml.rels><?xml version="1.0" encoding="UTF-8" standalone="yes"?>
<Relationships xmlns="http://schemas.openxmlformats.org/package/2006/relationships"><Relationship Id="rId3" Type="http://schemas.microsoft.com/office/2018/10/relationships/comments" Target="../comments/modernComment_BFB_C45B373E.xml"/><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67.gif"/><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4.xml"/><Relationship Id="rId1" Type="http://schemas.openxmlformats.org/officeDocument/2006/relationships/slideLayout" Target="../slideLayouts/slideLayout17.xml"/><Relationship Id="rId4" Type="http://schemas.openxmlformats.org/officeDocument/2006/relationships/chart" Target="../charts/char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4.xml"/></Relationships>
</file>

<file path=ppt/slides/_rels/slide2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6.xml"/><Relationship Id="rId1" Type="http://schemas.openxmlformats.org/officeDocument/2006/relationships/slideLayout" Target="../slideLayouts/slideLayout68.xml"/></Relationships>
</file>

<file path=ppt/slides/_rels/slide27.xml.rels><?xml version="1.0" encoding="UTF-8" standalone="yes"?>
<Relationships xmlns="http://schemas.openxmlformats.org/package/2006/relationships"><Relationship Id="rId3" Type="http://schemas.microsoft.com/office/2018/10/relationships/comments" Target="../comments/modernComment_AEF_498B8C5.xml"/><Relationship Id="rId2" Type="http://schemas.openxmlformats.org/officeDocument/2006/relationships/notesSlide" Target="../notesSlides/notesSlide27.xml"/><Relationship Id="rId1" Type="http://schemas.openxmlformats.org/officeDocument/2006/relationships/slideLayout" Target="../slideLayouts/slideLayout17.xml"/><Relationship Id="rId4" Type="http://schemas.openxmlformats.org/officeDocument/2006/relationships/image" Target="../media/image69.gif"/></Relationships>
</file>

<file path=ppt/slides/_rels/slide2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8" Type="http://schemas.openxmlformats.org/officeDocument/2006/relationships/image" Target="../media/image74.emf"/><Relationship Id="rId3" Type="http://schemas.microsoft.com/office/2018/10/relationships/comments" Target="../comments/modernComment_BFF_9E37B707.xml"/><Relationship Id="rId7" Type="http://schemas.openxmlformats.org/officeDocument/2006/relationships/image" Target="../media/image73.emf"/><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72.emf"/><Relationship Id="rId5" Type="http://schemas.openxmlformats.org/officeDocument/2006/relationships/image" Target="../media/image71.emf"/><Relationship Id="rId4" Type="http://schemas.openxmlformats.org/officeDocument/2006/relationships/image" Target="../media/image70.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2.xml"/><Relationship Id="rId1" Type="http://schemas.openxmlformats.org/officeDocument/2006/relationships/slideLayout" Target="../slideLayouts/slideLayout68.xml"/></Relationships>
</file>

<file path=ppt/slides/_rels/slide3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3.xml"/><Relationship Id="rId1" Type="http://schemas.openxmlformats.org/officeDocument/2006/relationships/slideLayout" Target="../slideLayouts/slideLayout17.xml"/><Relationship Id="rId5" Type="http://schemas.openxmlformats.org/officeDocument/2006/relationships/image" Target="../media/image78.png"/><Relationship Id="rId4" Type="http://schemas.openxmlformats.org/officeDocument/2006/relationships/image" Target="../media/image77.png"/></Relationships>
</file>

<file path=ppt/slides/_rels/slide3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microsoft.com/office/2018/10/relationships/comments" Target="../comments/modernComment_BEF_1F4ECDDE.xml"/><Relationship Id="rId2" Type="http://schemas.openxmlformats.org/officeDocument/2006/relationships/notesSlide" Target="../notesSlides/notesSlide35.xml"/><Relationship Id="rId1" Type="http://schemas.openxmlformats.org/officeDocument/2006/relationships/slideLayout" Target="../slideLayouts/slideLayout17.xml"/><Relationship Id="rId6" Type="http://schemas.openxmlformats.org/officeDocument/2006/relationships/image" Target="../media/image82.png"/><Relationship Id="rId5" Type="http://schemas.openxmlformats.org/officeDocument/2006/relationships/image" Target="../media/image81.jpeg"/><Relationship Id="rId4" Type="http://schemas.openxmlformats.org/officeDocument/2006/relationships/image" Target="../media/image80.jpeg"/></Relationships>
</file>

<file path=ppt/slides/_rels/slide36.xml.rels><?xml version="1.0" encoding="UTF-8" standalone="yes"?>
<Relationships xmlns="http://schemas.openxmlformats.org/package/2006/relationships"><Relationship Id="rId3" Type="http://schemas.microsoft.com/office/2018/10/relationships/comments" Target="../comments/modernComment_AF4_8DBC5C16.xml"/><Relationship Id="rId2" Type="http://schemas.openxmlformats.org/officeDocument/2006/relationships/notesSlide" Target="../notesSlides/notesSlide36.xml"/><Relationship Id="rId1" Type="http://schemas.openxmlformats.org/officeDocument/2006/relationships/slideLayout" Target="../slideLayouts/slideLayout17.xml"/><Relationship Id="rId4" Type="http://schemas.openxmlformats.org/officeDocument/2006/relationships/image" Target="../media/image83.png"/></Relationships>
</file>

<file path=ppt/slides/_rels/slide37.xml.rels><?xml version="1.0" encoding="UTF-8" standalone="yes"?>
<Relationships xmlns="http://schemas.openxmlformats.org/package/2006/relationships"><Relationship Id="rId3" Type="http://schemas.microsoft.com/office/2018/10/relationships/comments" Target="../comments/modernComment_BFC_78B29311.xml"/><Relationship Id="rId2" Type="http://schemas.openxmlformats.org/officeDocument/2006/relationships/notesSlide" Target="../notesSlides/notesSlide37.xml"/><Relationship Id="rId1" Type="http://schemas.openxmlformats.org/officeDocument/2006/relationships/slideLayout" Target="../slideLayouts/slideLayout17.xml"/><Relationship Id="rId5" Type="http://schemas.openxmlformats.org/officeDocument/2006/relationships/image" Target="../media/image85.png"/><Relationship Id="rId4" Type="http://schemas.openxmlformats.org/officeDocument/2006/relationships/image" Target="../media/image84.png"/></Relationships>
</file>

<file path=ppt/slides/_rels/slide3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8.xml"/><Relationship Id="rId1" Type="http://schemas.openxmlformats.org/officeDocument/2006/relationships/slideLayout" Target="../slideLayouts/slideLayout93.xml"/></Relationships>
</file>

<file path=ppt/slides/_rels/slide39.xml.rels><?xml version="1.0" encoding="UTF-8" standalone="yes"?>
<Relationships xmlns="http://schemas.openxmlformats.org/package/2006/relationships"><Relationship Id="rId8" Type="http://schemas.openxmlformats.org/officeDocument/2006/relationships/hyperlink" Target="https://www.forrester.com/blogs/predictions-2023-trust/" TargetMode="External"/><Relationship Id="rId3" Type="http://schemas.microsoft.com/office/2018/10/relationships/comments" Target="../comments/modernComment_AFB_C043DE02.xml"/><Relationship Id="rId7" Type="http://schemas.openxmlformats.org/officeDocument/2006/relationships/hyperlink" Target="https://deftresearch.com/aep-gut-check-study/" TargetMode="External"/><Relationship Id="rId2" Type="http://schemas.openxmlformats.org/officeDocument/2006/relationships/notesSlide" Target="../notesSlides/notesSlide39.xml"/><Relationship Id="rId1" Type="http://schemas.openxmlformats.org/officeDocument/2006/relationships/slideLayout" Target="../slideLayouts/slideLayout17.xml"/><Relationship Id="rId6" Type="http://schemas.openxmlformats.org/officeDocument/2006/relationships/hyperlink" Target="https://deftresearch.com/medicare-shopping-and-switching-study/" TargetMode="External"/><Relationship Id="rId5" Type="http://schemas.openxmlformats.org/officeDocument/2006/relationships/hyperlink" Target="https://www.pwc.com/us/en/services/consulting/library/consumer-intelligence-series/trust-new-business-currency.html" TargetMode="External"/><Relationship Id="rId4" Type="http://schemas.openxmlformats.org/officeDocument/2006/relationships/hyperlink" Target="https://blog.gwi.com/trends/consumer-confidence/"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xml"/><Relationship Id="rId1" Type="http://schemas.openxmlformats.org/officeDocument/2006/relationships/slideLayout" Target="../slideLayouts/slideLayout66.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85.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7.xml"/><Relationship Id="rId4" Type="http://schemas.openxmlformats.org/officeDocument/2006/relationships/image" Target="../media/image49.emf"/></Relationships>
</file>

<file path=ppt/slides/_rels/slide7.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gif"/><Relationship Id="rId7" Type="http://schemas.openxmlformats.org/officeDocument/2006/relationships/image" Target="../media/image54.png"/><Relationship Id="rId2" Type="http://schemas.openxmlformats.org/officeDocument/2006/relationships/notesSlide" Target="../notesSlides/notesSlide7.xml"/><Relationship Id="rId1" Type="http://schemas.openxmlformats.org/officeDocument/2006/relationships/slideLayout" Target="../slideLayouts/slideLayout17.xml"/><Relationship Id="rId6" Type="http://schemas.openxmlformats.org/officeDocument/2006/relationships/image" Target="../media/image53.png"/><Relationship Id="rId5" Type="http://schemas.openxmlformats.org/officeDocument/2006/relationships/image" Target="../media/image52.gif"/><Relationship Id="rId4" Type="http://schemas.openxmlformats.org/officeDocument/2006/relationships/image" Target="../media/image51.gif"/></Relationships>
</file>

<file path=ppt/slides/_rels/slide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57.gif"/><Relationship Id="rId2" Type="http://schemas.openxmlformats.org/officeDocument/2006/relationships/notesSlide" Target="../notesSlides/notesSlide9.xml"/><Relationship Id="rId1" Type="http://schemas.openxmlformats.org/officeDocument/2006/relationships/slideLayout" Target="../slideLayouts/slideLayout17.xml"/><Relationship Id="rId4" Type="http://schemas.openxmlformats.org/officeDocument/2006/relationships/image" Target="../media/image58.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6156D45-46C9-9440-A3BA-E69F45C023F3}"/>
              </a:ext>
            </a:extLst>
          </p:cNvPr>
          <p:cNvSpPr>
            <a:spLocks noGrp="1"/>
          </p:cNvSpPr>
          <p:nvPr>
            <p:ph type="body" sz="quarter" idx="14"/>
          </p:nvPr>
        </p:nvSpPr>
        <p:spPr/>
        <p:txBody>
          <a:bodyPr/>
          <a:lstStyle/>
          <a:p>
            <a:r>
              <a:rPr lang="en-US"/>
              <a:t>Someone They Can Count On</a:t>
            </a:r>
          </a:p>
          <a:p>
            <a:pPr lvl="1"/>
            <a:r>
              <a:rPr lang="en-US">
                <a:solidFill>
                  <a:srgbClr val="114A21"/>
                </a:solidFill>
              </a:rPr>
              <a:t>An agent’s guide to cultivating </a:t>
            </a:r>
            <a:br>
              <a:rPr lang="en-US">
                <a:solidFill>
                  <a:srgbClr val="114A21"/>
                </a:solidFill>
              </a:rPr>
            </a:br>
            <a:r>
              <a:rPr lang="en-US">
                <a:solidFill>
                  <a:srgbClr val="114A21"/>
                </a:solidFill>
              </a:rPr>
              <a:t>customer loyalty</a:t>
            </a:r>
          </a:p>
        </p:txBody>
      </p:sp>
      <p:pic>
        <p:nvPicPr>
          <p:cNvPr id="9" name="Picture Placeholder 8">
            <a:extLst>
              <a:ext uri="{FF2B5EF4-FFF2-40B4-BE49-F238E27FC236}">
                <a16:creationId xmlns:a16="http://schemas.microsoft.com/office/drawing/2014/main" id="{A92BE99C-8F9B-0243-BA7B-37AE71BD29E7}"/>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a:ext>
            </a:extLst>
          </a:blip>
          <a:srcRect/>
          <a:stretch/>
        </p:blipFill>
        <p:spPr>
          <a:xfrm>
            <a:off x="7329488" y="0"/>
            <a:ext cx="4862512" cy="6858000"/>
          </a:xfrm>
        </p:spPr>
      </p:pic>
      <p:sp>
        <p:nvSpPr>
          <p:cNvPr id="2" name="TextBox 1">
            <a:extLst>
              <a:ext uri="{FF2B5EF4-FFF2-40B4-BE49-F238E27FC236}">
                <a16:creationId xmlns:a16="http://schemas.microsoft.com/office/drawing/2014/main" id="{1BFAE28D-2FEE-6AAE-0B05-7EE93C6DD2BD}"/>
              </a:ext>
            </a:extLst>
          </p:cNvPr>
          <p:cNvSpPr txBox="1"/>
          <p:nvPr/>
        </p:nvSpPr>
        <p:spPr>
          <a:xfrm>
            <a:off x="2690142" y="-1170801"/>
            <a:ext cx="6811716"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rPr>
              <a:t>Alternative headlines:</a:t>
            </a:r>
          </a:p>
          <a:p>
            <a:pPr marL="285750" indent="-285750">
              <a:buFont typeface="Arial"/>
              <a:buChar char="•"/>
            </a:pPr>
            <a:r>
              <a:rPr lang="en-US">
                <a:cs typeface="Calibri"/>
              </a:rPr>
              <a:t>The Agent's Essential Guide to Building Trust and Loyalty</a:t>
            </a:r>
          </a:p>
          <a:p>
            <a:pPr marL="285750" indent="-285750">
              <a:buFont typeface="Arial"/>
              <a:buChar char="•"/>
            </a:pPr>
            <a:r>
              <a:rPr lang="en-US">
                <a:cs typeface="Calibri"/>
              </a:rPr>
              <a:t>The Keys to Cultivating Long-term Trust: An agent's how-to guide</a:t>
            </a:r>
          </a:p>
        </p:txBody>
      </p:sp>
    </p:spTree>
    <p:extLst>
      <p:ext uri="{BB962C8B-B14F-4D97-AF65-F5344CB8AC3E}">
        <p14:creationId xmlns:p14="http://schemas.microsoft.com/office/powerpoint/2010/main" val="24870458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78BE20"/>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p:txBody>
          <a:bodyPr/>
          <a:lstStyle/>
          <a:p>
            <a:r>
              <a:rPr lang="en-US">
                <a:solidFill>
                  <a:srgbClr val="114A21"/>
                </a:solidFill>
              </a:rPr>
              <a:t>Your roles as </a:t>
            </a:r>
            <a:br>
              <a:rPr lang="en-US">
                <a:solidFill>
                  <a:srgbClr val="114A21"/>
                </a:solidFill>
              </a:rPr>
            </a:br>
            <a:r>
              <a:rPr lang="en-US">
                <a:solidFill>
                  <a:srgbClr val="114A21"/>
                </a:solidFill>
              </a:rPr>
              <a:t>an agent</a:t>
            </a:r>
          </a:p>
        </p:txBody>
      </p:sp>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a:ext>
            </a:extLst>
          </a:blip>
          <a:srcRect/>
          <a:stretch/>
        </p:blipFill>
        <p:spPr>
          <a:xfrm>
            <a:off x="7329488" y="0"/>
            <a:ext cx="4862512" cy="6858000"/>
          </a:xfrm>
        </p:spPr>
      </p:pic>
    </p:spTree>
    <p:extLst>
      <p:ext uri="{BB962C8B-B14F-4D97-AF65-F5344CB8AC3E}">
        <p14:creationId xmlns:p14="http://schemas.microsoft.com/office/powerpoint/2010/main" val="15215063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A7E977-8046-06AA-9B26-C6641DFB94B8}"/>
              </a:ext>
            </a:extLst>
          </p:cNvPr>
          <p:cNvSpPr>
            <a:spLocks noGrp="1"/>
          </p:cNvSpPr>
          <p:nvPr>
            <p:ph type="body" sz="quarter" idx="10"/>
          </p:nvPr>
        </p:nvSpPr>
        <p:spPr>
          <a:xfrm>
            <a:off x="2812716" y="1339134"/>
            <a:ext cx="8747136" cy="1885013"/>
          </a:xfrm>
          <a:prstGeom prst="roundRect">
            <a:avLst>
              <a:gd name="adj" fmla="val 6338"/>
            </a:avLst>
          </a:prstGeom>
          <a:noFill/>
          <a:ln>
            <a:noFill/>
          </a:ln>
        </p:spPr>
        <p:txBody>
          <a:bodyPr anchor="ctr" anchorCtr="0"/>
          <a:lstStyle/>
          <a:p>
            <a:pPr algn="ctr"/>
            <a:r>
              <a:rPr lang="en-US" sz="3600" b="1">
                <a:solidFill>
                  <a:schemeClr val="tx2"/>
                </a:solidFill>
              </a:rPr>
              <a:t>What is your favorite role to play as a licensed sales agent or which role do you </a:t>
            </a:r>
            <a:br>
              <a:rPr lang="en-US" sz="3600" b="1">
                <a:solidFill>
                  <a:schemeClr val="tx2"/>
                </a:solidFill>
              </a:rPr>
            </a:br>
            <a:r>
              <a:rPr lang="en-US" sz="3600" b="1">
                <a:solidFill>
                  <a:schemeClr val="tx2"/>
                </a:solidFill>
              </a:rPr>
              <a:t>feel is most helpful to consumers?</a:t>
            </a:r>
          </a:p>
        </p:txBody>
      </p:sp>
      <p:sp>
        <p:nvSpPr>
          <p:cNvPr id="2" name="Title 1">
            <a:extLst>
              <a:ext uri="{FF2B5EF4-FFF2-40B4-BE49-F238E27FC236}">
                <a16:creationId xmlns:a16="http://schemas.microsoft.com/office/drawing/2014/main" id="{DE18DAEF-38DF-F52E-6137-B5F6AFF3CF7F}"/>
              </a:ext>
            </a:extLst>
          </p:cNvPr>
          <p:cNvSpPr>
            <a:spLocks noGrp="1"/>
          </p:cNvSpPr>
          <p:nvPr>
            <p:ph type="title" idx="4294967295"/>
          </p:nvPr>
        </p:nvSpPr>
        <p:spPr>
          <a:xfrm>
            <a:off x="3797705" y="977956"/>
            <a:ext cx="6777158" cy="451118"/>
          </a:xfrm>
          <a:prstGeom prst="rect">
            <a:avLst/>
          </a:prstGeom>
          <a:noFill/>
          <a:ln>
            <a:noFill/>
          </a:ln>
        </p:spPr>
        <p:txBody>
          <a:bodyPr/>
          <a:lstStyle/>
          <a:p>
            <a:pPr algn="ctr"/>
            <a:r>
              <a:rPr lang="en-US" sz="2800" b="1">
                <a:solidFill>
                  <a:schemeClr val="accent2"/>
                </a:solidFill>
                <a:latin typeface="+mn-lt"/>
              </a:rPr>
              <a:t>Poll 2:</a:t>
            </a:r>
            <a:r>
              <a:rPr lang="en-US" sz="2800" b="1">
                <a:solidFill>
                  <a:schemeClr val="accent2"/>
                </a:solidFill>
              </a:rPr>
              <a:t> </a:t>
            </a:r>
            <a:r>
              <a:rPr lang="en-US" sz="2800"/>
              <a:t>Your role as an agent</a:t>
            </a:r>
            <a:endParaRPr lang="en-US" sz="2800">
              <a:solidFill>
                <a:schemeClr val="accent2"/>
              </a:solidFill>
            </a:endParaRPr>
          </a:p>
        </p:txBody>
      </p:sp>
      <p:sp>
        <p:nvSpPr>
          <p:cNvPr id="9" name="Slide Number Placeholder 3">
            <a:extLst>
              <a:ext uri="{FF2B5EF4-FFF2-40B4-BE49-F238E27FC236}">
                <a16:creationId xmlns:a16="http://schemas.microsoft.com/office/drawing/2014/main" id="{86058D77-754F-F7DD-F6AF-096CA80D6E7C}"/>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11</a:t>
            </a:fld>
            <a:endParaRPr lang="en-US" sz="1200"/>
          </a:p>
        </p:txBody>
      </p:sp>
      <p:sp>
        <p:nvSpPr>
          <p:cNvPr id="6" name="TextBox 5">
            <a:extLst>
              <a:ext uri="{FF2B5EF4-FFF2-40B4-BE49-F238E27FC236}">
                <a16:creationId xmlns:a16="http://schemas.microsoft.com/office/drawing/2014/main" id="{F607774B-6577-C4D7-6D79-C06ED98C6BE2}"/>
              </a:ext>
            </a:extLst>
          </p:cNvPr>
          <p:cNvSpPr txBox="1"/>
          <p:nvPr/>
        </p:nvSpPr>
        <p:spPr>
          <a:xfrm>
            <a:off x="3001406" y="3566765"/>
            <a:ext cx="4185502" cy="1534786"/>
          </a:xfrm>
          <a:prstGeom prst="rect">
            <a:avLst/>
          </a:prstGeom>
          <a:noFill/>
        </p:spPr>
        <p:txBody>
          <a:bodyPr wrap="square" numCol="1">
            <a:noAutofit/>
          </a:bodyPr>
          <a:lstStyle/>
          <a:p>
            <a:pPr>
              <a:lnSpc>
                <a:spcPct val="200000"/>
              </a:lnSpc>
              <a:spcBef>
                <a:spcPts val="2400"/>
              </a:spcBef>
            </a:pPr>
            <a:r>
              <a:rPr lang="en-US" sz="2400" b="1"/>
              <a:t>A)</a:t>
            </a:r>
            <a:r>
              <a:rPr lang="en-US" sz="2400"/>
              <a:t>   Medicare expert</a:t>
            </a:r>
          </a:p>
          <a:p>
            <a:pPr>
              <a:lnSpc>
                <a:spcPct val="200000"/>
              </a:lnSpc>
              <a:spcBef>
                <a:spcPts val="2400"/>
              </a:spcBef>
            </a:pPr>
            <a:r>
              <a:rPr lang="en-US" sz="2400" b="1"/>
              <a:t>B)</a:t>
            </a:r>
            <a:r>
              <a:rPr lang="en-US" sz="2400"/>
              <a:t>   Health insurance educator</a:t>
            </a:r>
            <a:endParaRPr lang="en-US" sz="2400">
              <a:cs typeface="Calibri"/>
            </a:endParaRPr>
          </a:p>
        </p:txBody>
      </p:sp>
      <p:sp>
        <p:nvSpPr>
          <p:cNvPr id="7" name="TextBox 6">
            <a:extLst>
              <a:ext uri="{FF2B5EF4-FFF2-40B4-BE49-F238E27FC236}">
                <a16:creationId xmlns:a16="http://schemas.microsoft.com/office/drawing/2014/main" id="{48050DB8-09B3-7140-0404-0CDBCC90A01F}"/>
              </a:ext>
            </a:extLst>
          </p:cNvPr>
          <p:cNvSpPr txBox="1"/>
          <p:nvPr/>
        </p:nvSpPr>
        <p:spPr>
          <a:xfrm>
            <a:off x="7402926" y="3566765"/>
            <a:ext cx="4185502" cy="1534786"/>
          </a:xfrm>
          <a:prstGeom prst="rect">
            <a:avLst/>
          </a:prstGeom>
          <a:noFill/>
        </p:spPr>
        <p:txBody>
          <a:bodyPr wrap="square" numCol="1">
            <a:noAutofit/>
          </a:bodyPr>
          <a:lstStyle/>
          <a:p>
            <a:pPr>
              <a:lnSpc>
                <a:spcPct val="200000"/>
              </a:lnSpc>
              <a:spcBef>
                <a:spcPts val="2400"/>
              </a:spcBef>
            </a:pPr>
            <a:r>
              <a:rPr lang="en-US" sz="2400" b="1"/>
              <a:t>C)</a:t>
            </a:r>
            <a:r>
              <a:rPr lang="en-US" sz="2400"/>
              <a:t>   Health insurance advocate</a:t>
            </a:r>
          </a:p>
          <a:p>
            <a:pPr>
              <a:lnSpc>
                <a:spcPct val="200000"/>
              </a:lnSpc>
              <a:spcBef>
                <a:spcPts val="2400"/>
              </a:spcBef>
            </a:pPr>
            <a:r>
              <a:rPr lang="en-US" sz="2400" b="1"/>
              <a:t>D)</a:t>
            </a:r>
            <a:r>
              <a:rPr lang="en-US" sz="2400"/>
              <a:t>   </a:t>
            </a:r>
            <a:r>
              <a:rPr lang="en-US" sz="2400">
                <a:cs typeface="Calibri"/>
              </a:rPr>
              <a:t>All of the above</a:t>
            </a:r>
          </a:p>
        </p:txBody>
      </p:sp>
      <p:sp>
        <p:nvSpPr>
          <p:cNvPr id="4" name="TextBox 3">
            <a:extLst>
              <a:ext uri="{FF2B5EF4-FFF2-40B4-BE49-F238E27FC236}">
                <a16:creationId xmlns:a16="http://schemas.microsoft.com/office/drawing/2014/main" id="{B9D7E3EB-FC53-0E9E-ADE3-A13B812C31D8}"/>
              </a:ext>
            </a:extLst>
          </p:cNvPr>
          <p:cNvSpPr txBox="1"/>
          <p:nvPr/>
        </p:nvSpPr>
        <p:spPr>
          <a:xfrm>
            <a:off x="2812716" y="6414700"/>
            <a:ext cx="4401520" cy="276999"/>
          </a:xfrm>
          <a:prstGeom prst="rect">
            <a:avLst/>
          </a:prstGeom>
          <a:noFill/>
        </p:spPr>
        <p:txBody>
          <a:bodyPr wrap="square" rtlCol="0">
            <a:spAutoFit/>
          </a:bodyPr>
          <a:lstStyle/>
          <a:p>
            <a:r>
              <a:rPr lang="en-US" sz="1200"/>
              <a:t>For agent use only. Confidential and proprietary. Do not distribute.</a:t>
            </a:r>
          </a:p>
        </p:txBody>
      </p:sp>
    </p:spTree>
    <p:extLst>
      <p:ext uri="{BB962C8B-B14F-4D97-AF65-F5344CB8AC3E}">
        <p14:creationId xmlns:p14="http://schemas.microsoft.com/office/powerpoint/2010/main" val="34060651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solidFill>
                  <a:srgbClr val="5C9A1B"/>
                </a:solidFill>
              </a:rPr>
              <a:t>What do we mean by trust?</a:t>
            </a:r>
          </a:p>
        </p:txBody>
      </p:sp>
      <p:sp>
        <p:nvSpPr>
          <p:cNvPr id="2" name="TextBox 1">
            <a:extLst>
              <a:ext uri="{FF2B5EF4-FFF2-40B4-BE49-F238E27FC236}">
                <a16:creationId xmlns:a16="http://schemas.microsoft.com/office/drawing/2014/main" id="{FDEE47DC-3F75-4E9F-FCB8-923F5EA7B8D9}"/>
              </a:ext>
            </a:extLst>
          </p:cNvPr>
          <p:cNvSpPr txBox="1"/>
          <p:nvPr/>
        </p:nvSpPr>
        <p:spPr>
          <a:xfrm>
            <a:off x="755558" y="1318799"/>
            <a:ext cx="5879892" cy="1200329"/>
          </a:xfrm>
          <a:prstGeom prst="rect">
            <a:avLst/>
          </a:prstGeom>
          <a:noFill/>
        </p:spPr>
        <p:txBody>
          <a:bodyPr wrap="square" rtlCol="0">
            <a:spAutoFit/>
          </a:bodyPr>
          <a:lstStyle/>
          <a:p>
            <a:r>
              <a:rPr lang="en-US" sz="3600" b="1">
                <a:solidFill>
                  <a:schemeClr val="accent2"/>
                </a:solidFill>
              </a:rPr>
              <a:t>Consumers need to be able to count on you to play 3 roles:</a:t>
            </a:r>
          </a:p>
        </p:txBody>
      </p:sp>
      <p:sp>
        <p:nvSpPr>
          <p:cNvPr id="5" name="TextBox 4">
            <a:extLst>
              <a:ext uri="{FF2B5EF4-FFF2-40B4-BE49-F238E27FC236}">
                <a16:creationId xmlns:a16="http://schemas.microsoft.com/office/drawing/2014/main" id="{4D5E0881-CAFF-5359-6994-C444F52ECDA6}"/>
              </a:ext>
            </a:extLst>
          </p:cNvPr>
          <p:cNvSpPr txBox="1"/>
          <p:nvPr/>
        </p:nvSpPr>
        <p:spPr>
          <a:xfrm>
            <a:off x="1274734" y="-923125"/>
            <a:ext cx="1700942" cy="400110"/>
          </a:xfrm>
          <a:prstGeom prst="rect">
            <a:avLst/>
          </a:prstGeom>
          <a:noFill/>
        </p:spPr>
        <p:txBody>
          <a:bodyPr wrap="square" rtlCol="0">
            <a:spAutoFit/>
          </a:bodyPr>
          <a:lstStyle/>
          <a:p>
            <a:r>
              <a:rPr lang="en-US" sz="2000">
                <a:solidFill>
                  <a:schemeClr val="tx2"/>
                </a:solidFill>
              </a:rPr>
              <a:t>Expert</a:t>
            </a:r>
          </a:p>
        </p:txBody>
      </p:sp>
      <p:sp>
        <p:nvSpPr>
          <p:cNvPr id="6" name="TextBox 5">
            <a:extLst>
              <a:ext uri="{FF2B5EF4-FFF2-40B4-BE49-F238E27FC236}">
                <a16:creationId xmlns:a16="http://schemas.microsoft.com/office/drawing/2014/main" id="{620F1F7F-7B68-A68A-915E-F12D5371ED7E}"/>
              </a:ext>
            </a:extLst>
          </p:cNvPr>
          <p:cNvSpPr txBox="1"/>
          <p:nvPr/>
        </p:nvSpPr>
        <p:spPr>
          <a:xfrm>
            <a:off x="5404025" y="-918174"/>
            <a:ext cx="1700942" cy="400110"/>
          </a:xfrm>
          <a:prstGeom prst="rect">
            <a:avLst/>
          </a:prstGeom>
          <a:noFill/>
        </p:spPr>
        <p:txBody>
          <a:bodyPr wrap="square" rtlCol="0">
            <a:spAutoFit/>
          </a:bodyPr>
          <a:lstStyle/>
          <a:p>
            <a:r>
              <a:rPr lang="en-US" sz="2000">
                <a:solidFill>
                  <a:schemeClr val="tx2"/>
                </a:solidFill>
              </a:rPr>
              <a:t>Educator</a:t>
            </a:r>
          </a:p>
        </p:txBody>
      </p:sp>
      <p:sp>
        <p:nvSpPr>
          <p:cNvPr id="7" name="TextBox 6">
            <a:extLst>
              <a:ext uri="{FF2B5EF4-FFF2-40B4-BE49-F238E27FC236}">
                <a16:creationId xmlns:a16="http://schemas.microsoft.com/office/drawing/2014/main" id="{C1A8A4F3-00B0-F5A6-C4F7-54386106167D}"/>
              </a:ext>
            </a:extLst>
          </p:cNvPr>
          <p:cNvSpPr txBox="1"/>
          <p:nvPr/>
        </p:nvSpPr>
        <p:spPr>
          <a:xfrm>
            <a:off x="9216324" y="-923125"/>
            <a:ext cx="1700942" cy="400110"/>
          </a:xfrm>
          <a:prstGeom prst="rect">
            <a:avLst/>
          </a:prstGeom>
          <a:noFill/>
        </p:spPr>
        <p:txBody>
          <a:bodyPr wrap="square" rtlCol="0">
            <a:spAutoFit/>
          </a:bodyPr>
          <a:lstStyle/>
          <a:p>
            <a:r>
              <a:rPr lang="en-US" sz="2000">
                <a:solidFill>
                  <a:schemeClr val="tx2"/>
                </a:solidFill>
              </a:rPr>
              <a:t>Advocate</a:t>
            </a:r>
          </a:p>
        </p:txBody>
      </p:sp>
      <p:sp>
        <p:nvSpPr>
          <p:cNvPr id="10" name="Slide Number Placeholder 3">
            <a:extLst>
              <a:ext uri="{FF2B5EF4-FFF2-40B4-BE49-F238E27FC236}">
                <a16:creationId xmlns:a16="http://schemas.microsoft.com/office/drawing/2014/main" id="{B722D0BA-AE98-B192-7B12-8CC9D0F60FB8}"/>
              </a:ext>
            </a:extLst>
          </p:cNvPr>
          <p:cNvSpPr>
            <a:spLocks noGrp="1"/>
          </p:cNvSpPr>
          <p:nvPr>
            <p:ph type="sldNum" sz="quarter" idx="15"/>
          </p:nvPr>
        </p:nvSpPr>
        <p:spPr>
          <a:xfrm>
            <a:off x="10771632" y="640080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12</a:t>
            </a:fld>
            <a:endParaRPr lang="en-US">
              <a:solidFill>
                <a:schemeClr val="tx1"/>
              </a:solidFill>
            </a:endParaRP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sp>
        <p:nvSpPr>
          <p:cNvPr id="4" name="TextBox 3">
            <a:extLst>
              <a:ext uri="{FF2B5EF4-FFF2-40B4-BE49-F238E27FC236}">
                <a16:creationId xmlns:a16="http://schemas.microsoft.com/office/drawing/2014/main" id="{F26758EF-E56D-B91F-B2C4-46F996C9CA1F}"/>
              </a:ext>
            </a:extLst>
          </p:cNvPr>
          <p:cNvSpPr txBox="1"/>
          <p:nvPr/>
        </p:nvSpPr>
        <p:spPr>
          <a:xfrm>
            <a:off x="499240" y="4704409"/>
            <a:ext cx="6369249" cy="525963"/>
          </a:xfrm>
          <a:prstGeom prst="rect">
            <a:avLst/>
          </a:prstGeom>
          <a:noFill/>
        </p:spPr>
        <p:txBody>
          <a:bodyPr wrap="square" numCol="3" rtlCol="0">
            <a:noAutofit/>
          </a:bodyPr>
          <a:lstStyle/>
          <a:p>
            <a:pPr algn="ctr"/>
            <a:r>
              <a:rPr lang="en-US" sz="2400" b="1">
                <a:solidFill>
                  <a:schemeClr val="tx2"/>
                </a:solidFill>
              </a:rPr>
              <a:t>Expert</a:t>
            </a:r>
          </a:p>
          <a:p>
            <a:pPr algn="ctr"/>
            <a:r>
              <a:rPr lang="en-US" sz="2400" b="1">
                <a:solidFill>
                  <a:schemeClr val="tx2"/>
                </a:solidFill>
              </a:rPr>
              <a:t>Educator</a:t>
            </a:r>
          </a:p>
          <a:p>
            <a:pPr algn="ctr"/>
            <a:r>
              <a:rPr lang="en-US" sz="2400" b="1">
                <a:solidFill>
                  <a:schemeClr val="tx2"/>
                </a:solidFill>
              </a:rPr>
              <a:t>Advocate</a:t>
            </a:r>
          </a:p>
        </p:txBody>
      </p:sp>
      <p:sp>
        <p:nvSpPr>
          <p:cNvPr id="8" name="TextBox 7">
            <a:extLst>
              <a:ext uri="{FF2B5EF4-FFF2-40B4-BE49-F238E27FC236}">
                <a16:creationId xmlns:a16="http://schemas.microsoft.com/office/drawing/2014/main" id="{7BCF0B8E-A8A4-5519-F22B-6BD01C1EC9A4}"/>
              </a:ext>
            </a:extLst>
          </p:cNvPr>
          <p:cNvSpPr txBox="1"/>
          <p:nvPr/>
        </p:nvSpPr>
        <p:spPr>
          <a:xfrm>
            <a:off x="7792345" y="1321369"/>
            <a:ext cx="3749299" cy="1200329"/>
          </a:xfrm>
          <a:prstGeom prst="rect">
            <a:avLst/>
          </a:prstGeom>
          <a:noFill/>
        </p:spPr>
        <p:txBody>
          <a:bodyPr wrap="square" rtlCol="0">
            <a:spAutoFit/>
          </a:bodyPr>
          <a:lstStyle/>
          <a:p>
            <a:r>
              <a:rPr lang="en-US" sz="3600" b="1">
                <a:solidFill>
                  <a:schemeClr val="accent2"/>
                </a:solidFill>
              </a:rPr>
              <a:t>When? </a:t>
            </a:r>
            <a:br>
              <a:rPr lang="en-US" sz="3600" b="1">
                <a:solidFill>
                  <a:schemeClr val="accent2"/>
                </a:solidFill>
              </a:rPr>
            </a:br>
            <a:r>
              <a:rPr lang="en-US" sz="3600" b="1">
                <a:solidFill>
                  <a:schemeClr val="accent2"/>
                </a:solidFill>
              </a:rPr>
              <a:t>Consistently.</a:t>
            </a:r>
          </a:p>
        </p:txBody>
      </p:sp>
      <p:sp>
        <p:nvSpPr>
          <p:cNvPr id="9" name="TextBox 8">
            <a:extLst>
              <a:ext uri="{FF2B5EF4-FFF2-40B4-BE49-F238E27FC236}">
                <a16:creationId xmlns:a16="http://schemas.microsoft.com/office/drawing/2014/main" id="{E3405A9E-B6B5-1056-3FDD-471651E72AF0}"/>
              </a:ext>
            </a:extLst>
          </p:cNvPr>
          <p:cNvSpPr txBox="1"/>
          <p:nvPr/>
        </p:nvSpPr>
        <p:spPr>
          <a:xfrm>
            <a:off x="7939315" y="2786018"/>
            <a:ext cx="3749299" cy="2554545"/>
          </a:xfrm>
          <a:prstGeom prst="rect">
            <a:avLst/>
          </a:prstGeom>
          <a:noFill/>
        </p:spPr>
        <p:txBody>
          <a:bodyPr wrap="square" rtlCol="0">
            <a:spAutoFit/>
          </a:bodyPr>
          <a:lstStyle/>
          <a:p>
            <a:pPr marL="342900" indent="-342900">
              <a:spcBef>
                <a:spcPts val="1800"/>
              </a:spcBef>
              <a:buFont typeface="Arial" panose="020B0604020202020204" pitchFamily="34" charset="0"/>
              <a:buChar char="•"/>
            </a:pPr>
            <a:r>
              <a:rPr lang="en-US" sz="2000"/>
              <a:t>During the awareness stage</a:t>
            </a:r>
          </a:p>
          <a:p>
            <a:pPr marL="342900" indent="-342900">
              <a:spcBef>
                <a:spcPts val="1800"/>
              </a:spcBef>
              <a:buFont typeface="Arial" panose="020B0604020202020204" pitchFamily="34" charset="0"/>
              <a:buChar char="•"/>
            </a:pPr>
            <a:r>
              <a:rPr lang="en-US" sz="2000"/>
              <a:t>Pre-sale</a:t>
            </a:r>
          </a:p>
          <a:p>
            <a:pPr marL="342900" indent="-342900">
              <a:spcBef>
                <a:spcPts val="1800"/>
              </a:spcBef>
              <a:buFont typeface="Arial" panose="020B0604020202020204" pitchFamily="34" charset="0"/>
              <a:buChar char="•"/>
            </a:pPr>
            <a:r>
              <a:rPr lang="en-US" sz="2000"/>
              <a:t>Throughout the sales process</a:t>
            </a:r>
          </a:p>
          <a:p>
            <a:pPr marL="342900" indent="-342900">
              <a:spcBef>
                <a:spcPts val="1800"/>
              </a:spcBef>
              <a:buFont typeface="Arial" panose="020B0604020202020204" pitchFamily="34" charset="0"/>
              <a:buChar char="•"/>
            </a:pPr>
            <a:r>
              <a:rPr lang="en-US" sz="2000"/>
              <a:t>Post-sale</a:t>
            </a:r>
          </a:p>
          <a:p>
            <a:pPr marL="342900" indent="-342900">
              <a:spcBef>
                <a:spcPts val="1800"/>
              </a:spcBef>
              <a:buFont typeface="Arial" panose="020B0604020202020204" pitchFamily="34" charset="0"/>
              <a:buChar char="•"/>
            </a:pPr>
            <a:r>
              <a:rPr lang="en-US" sz="2000"/>
              <a:t>For years into the future</a:t>
            </a:r>
          </a:p>
        </p:txBody>
      </p:sp>
      <p:cxnSp>
        <p:nvCxnSpPr>
          <p:cNvPr id="16" name="Straight Connector 15">
            <a:extLst>
              <a:ext uri="{FF2B5EF4-FFF2-40B4-BE49-F238E27FC236}">
                <a16:creationId xmlns:a16="http://schemas.microsoft.com/office/drawing/2014/main" id="{24BB8ACC-6E36-7BFB-0D04-85315708BCC0}"/>
              </a:ext>
            </a:extLst>
          </p:cNvPr>
          <p:cNvCxnSpPr/>
          <p:nvPr/>
        </p:nvCxnSpPr>
        <p:spPr>
          <a:xfrm>
            <a:off x="7227422" y="1244184"/>
            <a:ext cx="0" cy="4512039"/>
          </a:xfrm>
          <a:prstGeom prst="line">
            <a:avLst/>
          </a:prstGeom>
          <a:ln w="25400" cap="rnd">
            <a:solidFill>
              <a:schemeClr val="accent1"/>
            </a:solidFill>
            <a:round/>
            <a:headEnd type="none"/>
            <a:tailEnd type="none"/>
          </a:ln>
        </p:spPr>
        <p:style>
          <a:lnRef idx="1">
            <a:schemeClr val="accent1"/>
          </a:lnRef>
          <a:fillRef idx="0">
            <a:schemeClr val="accent1"/>
          </a:fillRef>
          <a:effectRef idx="0">
            <a:schemeClr val="accent1"/>
          </a:effectRef>
          <a:fontRef idx="minor">
            <a:schemeClr val="tx1"/>
          </a:fontRef>
        </p:style>
      </p:cxnSp>
      <p:pic>
        <p:nvPicPr>
          <p:cNvPr id="25" name="Picture Placeholder 70">
            <a:extLst>
              <a:ext uri="{FF2B5EF4-FFF2-40B4-BE49-F238E27FC236}">
                <a16:creationId xmlns:a16="http://schemas.microsoft.com/office/drawing/2014/main" id="{DFD735C2-A74E-4DEE-DA6B-366590A92A40}"/>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2898776" y="2840588"/>
            <a:ext cx="1570175" cy="1570175"/>
          </a:xfrm>
          <a:prstGeom prst="rect">
            <a:avLst/>
          </a:prstGeom>
        </p:spPr>
      </p:pic>
      <p:pic>
        <p:nvPicPr>
          <p:cNvPr id="28" name="Picture 27">
            <a:extLst>
              <a:ext uri="{FF2B5EF4-FFF2-40B4-BE49-F238E27FC236}">
                <a16:creationId xmlns:a16="http://schemas.microsoft.com/office/drawing/2014/main" id="{CED751CB-1083-2197-74DF-3C2E8DEEDEED}"/>
              </a:ext>
            </a:extLst>
          </p:cNvPr>
          <p:cNvPicPr>
            <a:picLocks noChangeAspect="1"/>
          </p:cNvPicPr>
          <p:nvPr/>
        </p:nvPicPr>
        <p:blipFill>
          <a:blip r:embed="rId4"/>
          <a:stretch>
            <a:fillRect/>
          </a:stretch>
        </p:blipFill>
        <p:spPr>
          <a:xfrm>
            <a:off x="4964579" y="2812773"/>
            <a:ext cx="1504751" cy="1570175"/>
          </a:xfrm>
          <a:prstGeom prst="rect">
            <a:avLst/>
          </a:prstGeom>
        </p:spPr>
      </p:pic>
      <p:pic>
        <p:nvPicPr>
          <p:cNvPr id="29" name="Picture 28">
            <a:extLst>
              <a:ext uri="{FF2B5EF4-FFF2-40B4-BE49-F238E27FC236}">
                <a16:creationId xmlns:a16="http://schemas.microsoft.com/office/drawing/2014/main" id="{092B52E0-E0D6-F8C5-2573-4B209F6E00F3}"/>
              </a:ext>
            </a:extLst>
          </p:cNvPr>
          <p:cNvPicPr>
            <a:picLocks noChangeAspect="1"/>
          </p:cNvPicPr>
          <p:nvPr/>
        </p:nvPicPr>
        <p:blipFill>
          <a:blip r:embed="rId5"/>
          <a:stretch>
            <a:fillRect/>
          </a:stretch>
        </p:blipFill>
        <p:spPr>
          <a:xfrm>
            <a:off x="832974" y="2672393"/>
            <a:ext cx="1570174" cy="1766445"/>
          </a:xfrm>
          <a:prstGeom prst="rect">
            <a:avLst/>
          </a:prstGeom>
        </p:spPr>
      </p:pic>
    </p:spTree>
    <p:extLst>
      <p:ext uri="{BB962C8B-B14F-4D97-AF65-F5344CB8AC3E}">
        <p14:creationId xmlns:p14="http://schemas.microsoft.com/office/powerpoint/2010/main" val="27728789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solidFill>
                  <a:srgbClr val="5C9A1B"/>
                </a:solidFill>
              </a:rPr>
              <a:t>Medicare expert</a:t>
            </a:r>
          </a:p>
        </p:txBody>
      </p:sp>
      <p:sp>
        <p:nvSpPr>
          <p:cNvPr id="5" name="TextBox 4">
            <a:extLst>
              <a:ext uri="{FF2B5EF4-FFF2-40B4-BE49-F238E27FC236}">
                <a16:creationId xmlns:a16="http://schemas.microsoft.com/office/drawing/2014/main" id="{B7CCFE23-D364-87D8-6B5B-48B06396CD59}"/>
              </a:ext>
            </a:extLst>
          </p:cNvPr>
          <p:cNvSpPr txBox="1"/>
          <p:nvPr/>
        </p:nvSpPr>
        <p:spPr>
          <a:xfrm>
            <a:off x="5287861" y="1212798"/>
            <a:ext cx="6224146" cy="4431983"/>
          </a:xfrm>
          <a:prstGeom prst="rect">
            <a:avLst/>
          </a:prstGeom>
          <a:noFill/>
        </p:spPr>
        <p:txBody>
          <a:bodyPr wrap="square" rtlCol="0">
            <a:spAutoFit/>
          </a:bodyPr>
          <a:lstStyle/>
          <a:p>
            <a:r>
              <a:rPr lang="en-US" sz="3600" b="1">
                <a:solidFill>
                  <a:schemeClr val="accent2"/>
                </a:solidFill>
              </a:rPr>
              <a:t>What consumers can </a:t>
            </a:r>
            <a:br>
              <a:rPr lang="en-US" sz="3600" b="1">
                <a:solidFill>
                  <a:schemeClr val="accent2"/>
                </a:solidFill>
              </a:rPr>
            </a:br>
            <a:r>
              <a:rPr lang="en-US" sz="3600" b="1">
                <a:solidFill>
                  <a:schemeClr val="accent2"/>
                </a:solidFill>
              </a:rPr>
              <a:t>count on you to do:</a:t>
            </a:r>
            <a:endParaRPr lang="en-US" sz="2000">
              <a:solidFill>
                <a:schemeClr val="tx2"/>
              </a:solidFill>
            </a:endParaRPr>
          </a:p>
          <a:p>
            <a:pPr marL="471488" indent="-309563">
              <a:spcBef>
                <a:spcPts val="1800"/>
              </a:spcBef>
              <a:buFont typeface="Arial" panose="020B0604020202020204" pitchFamily="34" charset="0"/>
              <a:buChar char="•"/>
            </a:pPr>
            <a:r>
              <a:rPr lang="en-US" sz="2000"/>
              <a:t>Know how Medicare works</a:t>
            </a:r>
          </a:p>
          <a:p>
            <a:pPr marL="471488" indent="-309563">
              <a:spcBef>
                <a:spcPts val="600"/>
              </a:spcBef>
              <a:buFont typeface="Arial" panose="020B0604020202020204" pitchFamily="34" charset="0"/>
              <a:buChar char="•"/>
            </a:pPr>
            <a:r>
              <a:rPr lang="en-US" sz="2000"/>
              <a:t>Understand plan types, benefits and other details</a:t>
            </a:r>
          </a:p>
          <a:p>
            <a:pPr marL="471488" indent="-309563">
              <a:spcBef>
                <a:spcPts val="600"/>
              </a:spcBef>
              <a:buFont typeface="Arial" panose="020B0604020202020204" pitchFamily="34" charset="0"/>
              <a:buChar char="•"/>
            </a:pPr>
            <a:r>
              <a:rPr lang="en-US" sz="2000"/>
              <a:t>Get to know them and their needs</a:t>
            </a:r>
          </a:p>
          <a:p>
            <a:pPr marL="471488" indent="-309563">
              <a:spcBef>
                <a:spcPts val="600"/>
              </a:spcBef>
              <a:buFont typeface="Arial" panose="020B0604020202020204" pitchFamily="34" charset="0"/>
              <a:buChar char="•"/>
            </a:pPr>
            <a:r>
              <a:rPr lang="en-US" sz="2000"/>
              <a:t>Understand how plans will affect consumers</a:t>
            </a:r>
          </a:p>
          <a:p>
            <a:pPr marL="471488" indent="-309563">
              <a:spcBef>
                <a:spcPts val="600"/>
              </a:spcBef>
              <a:buFont typeface="Arial" panose="020B0604020202020204" pitchFamily="34" charset="0"/>
              <a:buChar char="•"/>
            </a:pPr>
            <a:r>
              <a:rPr lang="en-US" sz="2000"/>
              <a:t>Help narrow down their choices </a:t>
            </a:r>
          </a:p>
          <a:p>
            <a:pPr marL="471488" indent="-309563">
              <a:spcBef>
                <a:spcPts val="600"/>
              </a:spcBef>
              <a:buFont typeface="Arial" panose="020B0604020202020204" pitchFamily="34" charset="0"/>
              <a:buChar char="•"/>
            </a:pPr>
            <a:r>
              <a:rPr lang="en-US" sz="2000"/>
              <a:t>Recommend best options for their needs</a:t>
            </a:r>
          </a:p>
          <a:p>
            <a:pPr marL="471488" indent="-309563">
              <a:spcBef>
                <a:spcPts val="600"/>
              </a:spcBef>
              <a:buFont typeface="Arial" panose="020B0604020202020204" pitchFamily="34" charset="0"/>
              <a:buChar char="•"/>
            </a:pPr>
            <a:r>
              <a:rPr lang="en-US" sz="2000"/>
              <a:t>Help them weigh their options</a:t>
            </a:r>
          </a:p>
          <a:p>
            <a:pPr marL="471488" indent="-309563">
              <a:spcBef>
                <a:spcPts val="600"/>
              </a:spcBef>
              <a:buFont typeface="Arial" panose="020B0604020202020204" pitchFamily="34" charset="0"/>
              <a:buChar char="•"/>
            </a:pPr>
            <a:r>
              <a:rPr lang="en-US" sz="2000"/>
              <a:t>Help find a plan that meets their needs and budgets</a:t>
            </a:r>
          </a:p>
        </p:txBody>
      </p:sp>
      <p:sp>
        <p:nvSpPr>
          <p:cNvPr id="7" name="Slide Number Placeholder 3">
            <a:extLst>
              <a:ext uri="{FF2B5EF4-FFF2-40B4-BE49-F238E27FC236}">
                <a16:creationId xmlns:a16="http://schemas.microsoft.com/office/drawing/2014/main" id="{A9B090F2-3D5D-4C0A-E8A6-E35743099BD6}"/>
              </a:ext>
            </a:extLst>
          </p:cNvPr>
          <p:cNvSpPr>
            <a:spLocks noGrp="1"/>
          </p:cNvSpPr>
          <p:nvPr>
            <p:ph type="sldNum" sz="quarter" idx="15"/>
          </p:nvPr>
        </p:nvSpPr>
        <p:spPr>
          <a:xfrm>
            <a:off x="10771632" y="640080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13</a:t>
            </a:fld>
            <a:endParaRPr lang="en-US">
              <a:solidFill>
                <a:schemeClr val="tx1"/>
              </a:solidFill>
            </a:endParaRPr>
          </a:p>
        </p:txBody>
      </p:sp>
      <p:sp>
        <p:nvSpPr>
          <p:cNvPr id="8" name="TextBox 7">
            <a:extLst>
              <a:ext uri="{FF2B5EF4-FFF2-40B4-BE49-F238E27FC236}">
                <a16:creationId xmlns:a16="http://schemas.microsoft.com/office/drawing/2014/main" id="{A08C1F17-0631-FCB5-A029-91AFA4927ADC}"/>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pic>
        <p:nvPicPr>
          <p:cNvPr id="4" name="Picture 3">
            <a:extLst>
              <a:ext uri="{FF2B5EF4-FFF2-40B4-BE49-F238E27FC236}">
                <a16:creationId xmlns:a16="http://schemas.microsoft.com/office/drawing/2014/main" id="{345328CC-6927-1F98-FEC3-35E7F9F54996}"/>
              </a:ext>
            </a:extLst>
          </p:cNvPr>
          <p:cNvPicPr>
            <a:picLocks noChangeAspect="1"/>
          </p:cNvPicPr>
          <p:nvPr/>
        </p:nvPicPr>
        <p:blipFill>
          <a:blip r:embed="rId3"/>
          <a:stretch>
            <a:fillRect/>
          </a:stretch>
        </p:blipFill>
        <p:spPr>
          <a:xfrm>
            <a:off x="1002448" y="1334611"/>
            <a:ext cx="3722984" cy="4188355"/>
          </a:xfrm>
          <a:prstGeom prst="rect">
            <a:avLst/>
          </a:prstGeom>
        </p:spPr>
      </p:pic>
    </p:spTree>
    <p:extLst>
      <p:ext uri="{BB962C8B-B14F-4D97-AF65-F5344CB8AC3E}">
        <p14:creationId xmlns:p14="http://schemas.microsoft.com/office/powerpoint/2010/main" val="37343305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solidFill>
                  <a:srgbClr val="5C9A1B"/>
                </a:solidFill>
              </a:rPr>
              <a:t>Educator</a:t>
            </a:r>
          </a:p>
        </p:txBody>
      </p:sp>
      <p:sp>
        <p:nvSpPr>
          <p:cNvPr id="7" name="Slide Number Placeholder 3">
            <a:extLst>
              <a:ext uri="{FF2B5EF4-FFF2-40B4-BE49-F238E27FC236}">
                <a16:creationId xmlns:a16="http://schemas.microsoft.com/office/drawing/2014/main" id="{D24E0AE3-3109-D536-52FC-0CA627EB196E}"/>
              </a:ext>
            </a:extLst>
          </p:cNvPr>
          <p:cNvSpPr>
            <a:spLocks noGrp="1"/>
          </p:cNvSpPr>
          <p:nvPr>
            <p:ph type="sldNum" sz="quarter" idx="15"/>
          </p:nvPr>
        </p:nvSpPr>
        <p:spPr>
          <a:xfrm>
            <a:off x="10771632" y="640080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14</a:t>
            </a:fld>
            <a:endParaRPr lang="en-US">
              <a:solidFill>
                <a:schemeClr val="tx1"/>
              </a:solidFill>
            </a:endParaRPr>
          </a:p>
        </p:txBody>
      </p:sp>
      <p:sp>
        <p:nvSpPr>
          <p:cNvPr id="8" name="TextBox 7">
            <a:extLst>
              <a:ext uri="{FF2B5EF4-FFF2-40B4-BE49-F238E27FC236}">
                <a16:creationId xmlns:a16="http://schemas.microsoft.com/office/drawing/2014/main" id="{7D55CF08-8503-25A1-D7CF-F0855E69B483}"/>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sp>
        <p:nvSpPr>
          <p:cNvPr id="9" name="TextBox 8">
            <a:extLst>
              <a:ext uri="{FF2B5EF4-FFF2-40B4-BE49-F238E27FC236}">
                <a16:creationId xmlns:a16="http://schemas.microsoft.com/office/drawing/2014/main" id="{272C9C0F-1973-8F18-761B-38292B16E09D}"/>
              </a:ext>
            </a:extLst>
          </p:cNvPr>
          <p:cNvSpPr txBox="1"/>
          <p:nvPr/>
        </p:nvSpPr>
        <p:spPr>
          <a:xfrm>
            <a:off x="5287861" y="1559257"/>
            <a:ext cx="6224146" cy="3739485"/>
          </a:xfrm>
          <a:prstGeom prst="rect">
            <a:avLst/>
          </a:prstGeom>
          <a:noFill/>
        </p:spPr>
        <p:txBody>
          <a:bodyPr wrap="square" rtlCol="0">
            <a:spAutoFit/>
          </a:bodyPr>
          <a:lstStyle/>
          <a:p>
            <a:r>
              <a:rPr lang="en-US" sz="3600" b="1">
                <a:solidFill>
                  <a:schemeClr val="accent2"/>
                </a:solidFill>
              </a:rPr>
              <a:t>What consumers can </a:t>
            </a:r>
            <a:br>
              <a:rPr lang="en-US" sz="3600" b="1">
                <a:solidFill>
                  <a:schemeClr val="accent2"/>
                </a:solidFill>
              </a:rPr>
            </a:br>
            <a:r>
              <a:rPr lang="en-US" sz="3600" b="1">
                <a:solidFill>
                  <a:schemeClr val="accent2"/>
                </a:solidFill>
              </a:rPr>
              <a:t>count on you to do:</a:t>
            </a:r>
            <a:endParaRPr lang="en-US" sz="2000">
              <a:solidFill>
                <a:schemeClr val="tx2"/>
              </a:solidFill>
            </a:endParaRPr>
          </a:p>
          <a:p>
            <a:pPr marL="471488" indent="-309563">
              <a:spcBef>
                <a:spcPts val="1800"/>
              </a:spcBef>
              <a:buFont typeface="Arial" panose="020B0604020202020204" pitchFamily="34" charset="0"/>
              <a:buChar char="•"/>
            </a:pPr>
            <a:r>
              <a:rPr lang="en-US" sz="2000"/>
              <a:t>Share your expertise in a way that </a:t>
            </a:r>
            <a:br>
              <a:rPr lang="en-US" sz="2000"/>
            </a:br>
            <a:r>
              <a:rPr lang="en-US" sz="2000"/>
              <a:t>makes sense to them</a:t>
            </a:r>
          </a:p>
          <a:p>
            <a:pPr marL="471488" indent="-309563">
              <a:spcBef>
                <a:spcPts val="1800"/>
              </a:spcBef>
              <a:buFont typeface="Arial" panose="020B0604020202020204" pitchFamily="34" charset="0"/>
              <a:buChar char="•"/>
            </a:pPr>
            <a:r>
              <a:rPr lang="en-US" sz="2000"/>
              <a:t>Help them understand health insurance, </a:t>
            </a:r>
            <a:br>
              <a:rPr lang="en-US" sz="2000"/>
            </a:br>
            <a:r>
              <a:rPr lang="en-US" sz="2000"/>
              <a:t>Medicare and plans</a:t>
            </a:r>
          </a:p>
          <a:p>
            <a:pPr marL="471488" indent="-309563">
              <a:spcBef>
                <a:spcPts val="1800"/>
              </a:spcBef>
              <a:buFont typeface="Arial" panose="020B0604020202020204" pitchFamily="34" charset="0"/>
              <a:buChar char="•"/>
            </a:pPr>
            <a:r>
              <a:rPr lang="en-US" sz="2000"/>
              <a:t>Empower them to make their own </a:t>
            </a:r>
            <a:br>
              <a:rPr lang="en-US" sz="2000"/>
            </a:br>
            <a:r>
              <a:rPr lang="en-US" sz="2000"/>
              <a:t>informed decisions</a:t>
            </a:r>
          </a:p>
        </p:txBody>
      </p:sp>
      <p:pic>
        <p:nvPicPr>
          <p:cNvPr id="4" name="Picture Placeholder 70">
            <a:extLst>
              <a:ext uri="{FF2B5EF4-FFF2-40B4-BE49-F238E27FC236}">
                <a16:creationId xmlns:a16="http://schemas.microsoft.com/office/drawing/2014/main" id="{1F465413-DCEC-F423-BA7C-8FA02E7F89DD}"/>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679993" y="1194523"/>
            <a:ext cx="4468951" cy="4468951"/>
          </a:xfrm>
          <a:prstGeom prst="rect">
            <a:avLst/>
          </a:prstGeom>
        </p:spPr>
      </p:pic>
    </p:spTree>
    <p:extLst>
      <p:ext uri="{BB962C8B-B14F-4D97-AF65-F5344CB8AC3E}">
        <p14:creationId xmlns:p14="http://schemas.microsoft.com/office/powerpoint/2010/main" val="32867748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t>Advocate</a:t>
            </a:r>
            <a:endParaRPr lang="en-US">
              <a:solidFill>
                <a:srgbClr val="5C9A1B"/>
              </a:solidFill>
            </a:endParaRPr>
          </a:p>
        </p:txBody>
      </p:sp>
      <p:sp>
        <p:nvSpPr>
          <p:cNvPr id="7" name="Slide Number Placeholder 3">
            <a:extLst>
              <a:ext uri="{FF2B5EF4-FFF2-40B4-BE49-F238E27FC236}">
                <a16:creationId xmlns:a16="http://schemas.microsoft.com/office/drawing/2014/main" id="{D5B55646-FCCD-697D-A9D1-AAC1E790D68B}"/>
              </a:ext>
            </a:extLst>
          </p:cNvPr>
          <p:cNvSpPr>
            <a:spLocks noGrp="1"/>
          </p:cNvSpPr>
          <p:nvPr>
            <p:ph type="sldNum" sz="quarter" idx="15"/>
          </p:nvPr>
        </p:nvSpPr>
        <p:spPr>
          <a:xfrm>
            <a:off x="10771632" y="640080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15</a:t>
            </a:fld>
            <a:endParaRPr lang="en-US">
              <a:solidFill>
                <a:schemeClr val="tx1"/>
              </a:solidFill>
            </a:endParaRPr>
          </a:p>
        </p:txBody>
      </p:sp>
      <p:sp>
        <p:nvSpPr>
          <p:cNvPr id="8" name="TextBox 7">
            <a:extLst>
              <a:ext uri="{FF2B5EF4-FFF2-40B4-BE49-F238E27FC236}">
                <a16:creationId xmlns:a16="http://schemas.microsoft.com/office/drawing/2014/main" id="{1C3793C9-13BB-27BC-8BF1-54F6521EBDB1}"/>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sp>
        <p:nvSpPr>
          <p:cNvPr id="10" name="TextBox 9">
            <a:extLst>
              <a:ext uri="{FF2B5EF4-FFF2-40B4-BE49-F238E27FC236}">
                <a16:creationId xmlns:a16="http://schemas.microsoft.com/office/drawing/2014/main" id="{FF57AB41-B55C-0F5E-29EA-B4FA2FAA645E}"/>
              </a:ext>
            </a:extLst>
          </p:cNvPr>
          <p:cNvSpPr txBox="1"/>
          <p:nvPr/>
        </p:nvSpPr>
        <p:spPr>
          <a:xfrm>
            <a:off x="5287861" y="1174536"/>
            <a:ext cx="6073228" cy="4816703"/>
          </a:xfrm>
          <a:prstGeom prst="rect">
            <a:avLst/>
          </a:prstGeom>
          <a:noFill/>
        </p:spPr>
        <p:txBody>
          <a:bodyPr wrap="square" rtlCol="0">
            <a:spAutoFit/>
          </a:bodyPr>
          <a:lstStyle/>
          <a:p>
            <a:r>
              <a:rPr lang="en-US" sz="3600" b="1">
                <a:solidFill>
                  <a:schemeClr val="accent2"/>
                </a:solidFill>
              </a:rPr>
              <a:t>What consumers can </a:t>
            </a:r>
            <a:br>
              <a:rPr lang="en-US" sz="3600" b="1">
                <a:solidFill>
                  <a:schemeClr val="accent2"/>
                </a:solidFill>
              </a:rPr>
            </a:br>
            <a:r>
              <a:rPr lang="en-US" sz="3600" b="1">
                <a:solidFill>
                  <a:schemeClr val="accent2"/>
                </a:solidFill>
              </a:rPr>
              <a:t>count on you to do:</a:t>
            </a:r>
            <a:endParaRPr lang="en-US" sz="2000">
              <a:solidFill>
                <a:schemeClr val="tx2"/>
              </a:solidFill>
            </a:endParaRPr>
          </a:p>
          <a:p>
            <a:pPr marL="471488" indent="-309563">
              <a:spcBef>
                <a:spcPts val="1800"/>
              </a:spcBef>
              <a:buFont typeface="Arial" panose="020B0604020202020204" pitchFamily="34" charset="0"/>
              <a:buChar char="•"/>
            </a:pPr>
            <a:r>
              <a:rPr lang="en-US" sz="2000"/>
              <a:t>Empower them to solve their own problems</a:t>
            </a:r>
          </a:p>
          <a:p>
            <a:pPr marL="471488" indent="-309563">
              <a:spcBef>
                <a:spcPts val="1800"/>
              </a:spcBef>
              <a:buFont typeface="Arial" panose="020B0604020202020204" pitchFamily="34" charset="0"/>
              <a:buChar char="•"/>
            </a:pPr>
            <a:r>
              <a:rPr lang="en-US" sz="2000"/>
              <a:t>Help them solve the problems they can’t solve themselves</a:t>
            </a:r>
          </a:p>
          <a:p>
            <a:pPr marL="471488" indent="-309563">
              <a:spcBef>
                <a:spcPts val="1800"/>
              </a:spcBef>
              <a:buFont typeface="Arial" panose="020B0604020202020204" pitchFamily="34" charset="0"/>
              <a:buChar char="•"/>
            </a:pPr>
            <a:r>
              <a:rPr lang="en-US" sz="2000"/>
              <a:t>Find the person who can solve their problems </a:t>
            </a:r>
            <a:br>
              <a:rPr lang="en-US" sz="2000"/>
            </a:br>
            <a:r>
              <a:rPr lang="en-US" sz="2000"/>
              <a:t>for them</a:t>
            </a:r>
          </a:p>
          <a:p>
            <a:pPr marL="471488" indent="-309563">
              <a:spcBef>
                <a:spcPts val="1800"/>
              </a:spcBef>
              <a:buFont typeface="Arial" panose="020B0604020202020204" pitchFamily="34" charset="0"/>
              <a:buChar char="•"/>
            </a:pPr>
            <a:r>
              <a:rPr lang="en-US" sz="2000"/>
              <a:t>Answer questions, introduce them to tools, explain </a:t>
            </a:r>
            <a:br>
              <a:rPr lang="en-US" sz="2000"/>
            </a:br>
            <a:r>
              <a:rPr lang="en-US" sz="2000"/>
              <a:t>plan information, share resources and more</a:t>
            </a:r>
          </a:p>
          <a:p>
            <a:pPr marL="471488" indent="-309563">
              <a:spcBef>
                <a:spcPts val="1800"/>
              </a:spcBef>
              <a:buFont typeface="Arial" panose="020B0604020202020204" pitchFamily="34" charset="0"/>
              <a:buChar char="•"/>
            </a:pPr>
            <a:r>
              <a:rPr lang="en-US" sz="2000"/>
              <a:t>Take prompt action and be proactive</a:t>
            </a:r>
          </a:p>
        </p:txBody>
      </p:sp>
      <p:pic>
        <p:nvPicPr>
          <p:cNvPr id="4" name="Picture 3">
            <a:extLst>
              <a:ext uri="{FF2B5EF4-FFF2-40B4-BE49-F238E27FC236}">
                <a16:creationId xmlns:a16="http://schemas.microsoft.com/office/drawing/2014/main" id="{11207B82-D334-1532-0960-FD64AF0D2841}"/>
              </a:ext>
            </a:extLst>
          </p:cNvPr>
          <p:cNvPicPr>
            <a:picLocks noChangeAspect="1"/>
          </p:cNvPicPr>
          <p:nvPr/>
        </p:nvPicPr>
        <p:blipFill>
          <a:blip r:embed="rId3"/>
          <a:stretch>
            <a:fillRect/>
          </a:stretch>
        </p:blipFill>
        <p:spPr>
          <a:xfrm>
            <a:off x="830912" y="1270285"/>
            <a:ext cx="4137536" cy="4317429"/>
          </a:xfrm>
          <a:prstGeom prst="rect">
            <a:avLst/>
          </a:prstGeom>
        </p:spPr>
      </p:pic>
    </p:spTree>
    <p:extLst>
      <p:ext uri="{BB962C8B-B14F-4D97-AF65-F5344CB8AC3E}">
        <p14:creationId xmlns:p14="http://schemas.microsoft.com/office/powerpoint/2010/main" val="31651841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rotWithShape="1">
          <a:blip r:embed="rId4">
            <a:extLst>
              <a:ext uri="{28A0092B-C50C-407E-A947-70E740481C1C}">
                <a14:useLocalDpi xmlns:a14="http://schemas.microsoft.com/office/drawing/2010/main"/>
              </a:ext>
            </a:extLst>
          </a:blip>
          <a:srcRect/>
          <a:stretch/>
        </p:blipFill>
        <p:spPr>
          <a:xfrm>
            <a:off x="7329488" y="0"/>
            <a:ext cx="4862512" cy="6858000"/>
          </a:xfrm>
        </p:spPr>
      </p:pic>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p:txBody>
          <a:bodyPr/>
          <a:lstStyle/>
          <a:p>
            <a:r>
              <a:rPr lang="en-US">
                <a:solidFill>
                  <a:schemeClr val="accent1"/>
                </a:solidFill>
              </a:rPr>
              <a:t>Prove your reliability</a:t>
            </a:r>
          </a:p>
        </p:txBody>
      </p:sp>
    </p:spTree>
    <p:extLst>
      <p:ext uri="{BB962C8B-B14F-4D97-AF65-F5344CB8AC3E}">
        <p14:creationId xmlns:p14="http://schemas.microsoft.com/office/powerpoint/2010/main" val="290749096"/>
      </p:ext>
    </p:extLst>
  </p:cSld>
  <p:clrMapOvr>
    <a:masterClrMapping/>
  </p:clrMapOvr>
  <p:extLst>
    <p:ext uri="{6950BFC3-D8DA-4A85-94F7-54DA5524770B}">
      <p188:commentRel xmlns:p188="http://schemas.microsoft.com/office/powerpoint/2018/8/main" r:id="rId3"/>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A7E977-8046-06AA-9B26-C6641DFB94B8}"/>
              </a:ext>
            </a:extLst>
          </p:cNvPr>
          <p:cNvSpPr>
            <a:spLocks noGrp="1"/>
          </p:cNvSpPr>
          <p:nvPr>
            <p:ph type="body" sz="quarter" idx="10"/>
          </p:nvPr>
        </p:nvSpPr>
        <p:spPr>
          <a:xfrm>
            <a:off x="2812716" y="1339134"/>
            <a:ext cx="8747136" cy="1885013"/>
          </a:xfrm>
          <a:prstGeom prst="roundRect">
            <a:avLst>
              <a:gd name="adj" fmla="val 6338"/>
            </a:avLst>
          </a:prstGeom>
          <a:noFill/>
          <a:ln>
            <a:noFill/>
          </a:ln>
        </p:spPr>
        <p:txBody>
          <a:bodyPr anchor="ctr" anchorCtr="0"/>
          <a:lstStyle/>
          <a:p>
            <a:pPr algn="ctr"/>
            <a:r>
              <a:rPr lang="en-US" sz="3600" b="1">
                <a:solidFill>
                  <a:schemeClr val="tx2"/>
                </a:solidFill>
                <a:latin typeface="+mn-lt"/>
              </a:rPr>
              <a:t>We recently conducted interviews with </a:t>
            </a:r>
            <a:br>
              <a:rPr lang="en-US" sz="3600" b="1">
                <a:solidFill>
                  <a:schemeClr val="tx2"/>
                </a:solidFill>
                <a:latin typeface="+mn-lt"/>
              </a:rPr>
            </a:br>
            <a:r>
              <a:rPr lang="en-US" sz="3600" b="1">
                <a:solidFill>
                  <a:schemeClr val="tx2"/>
                </a:solidFill>
                <a:latin typeface="+mn-lt"/>
              </a:rPr>
              <a:t>top-selling agents. Which of these pieces of your advice do you think is most important </a:t>
            </a:r>
            <a:br>
              <a:rPr lang="en-US" sz="3600" b="1">
                <a:solidFill>
                  <a:schemeClr val="tx2"/>
                </a:solidFill>
                <a:latin typeface="+mn-lt"/>
              </a:rPr>
            </a:br>
            <a:r>
              <a:rPr lang="en-US" sz="3600" b="1">
                <a:solidFill>
                  <a:schemeClr val="tx2"/>
                </a:solidFill>
                <a:latin typeface="+mn-lt"/>
              </a:rPr>
              <a:t>for providing reliable service to consumers?</a:t>
            </a:r>
          </a:p>
        </p:txBody>
      </p:sp>
      <p:sp>
        <p:nvSpPr>
          <p:cNvPr id="2" name="Title 1">
            <a:extLst>
              <a:ext uri="{FF2B5EF4-FFF2-40B4-BE49-F238E27FC236}">
                <a16:creationId xmlns:a16="http://schemas.microsoft.com/office/drawing/2014/main" id="{DE18DAEF-38DF-F52E-6137-B5F6AFF3CF7F}"/>
              </a:ext>
            </a:extLst>
          </p:cNvPr>
          <p:cNvSpPr>
            <a:spLocks noGrp="1"/>
          </p:cNvSpPr>
          <p:nvPr>
            <p:ph type="title" idx="4294967295"/>
          </p:nvPr>
        </p:nvSpPr>
        <p:spPr>
          <a:xfrm>
            <a:off x="1589636" y="699950"/>
            <a:ext cx="11137392" cy="603504"/>
          </a:xfrm>
          <a:prstGeom prst="rect">
            <a:avLst/>
          </a:prstGeom>
          <a:noFill/>
          <a:ln>
            <a:noFill/>
          </a:ln>
        </p:spPr>
        <p:txBody>
          <a:bodyPr vert="horz" lIns="0" tIns="0" rIns="0" bIns="0" rtlCol="0" anchor="t">
            <a:no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pPr algn="ctr"/>
            <a:r>
              <a:rPr lang="en-US" sz="2800" b="1">
                <a:latin typeface="+mn-lt"/>
              </a:rPr>
              <a:t>Poll 3</a:t>
            </a:r>
            <a:endParaRPr lang="en-US" sz="2400" b="1">
              <a:solidFill>
                <a:schemeClr val="accent2"/>
              </a:solidFill>
              <a:latin typeface="+mn-lt"/>
            </a:endParaRPr>
          </a:p>
        </p:txBody>
      </p:sp>
      <p:sp>
        <p:nvSpPr>
          <p:cNvPr id="9" name="Slide Number Placeholder 3">
            <a:extLst>
              <a:ext uri="{FF2B5EF4-FFF2-40B4-BE49-F238E27FC236}">
                <a16:creationId xmlns:a16="http://schemas.microsoft.com/office/drawing/2014/main" id="{86058D77-754F-F7DD-F6AF-096CA80D6E7C}"/>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17</a:t>
            </a:fld>
            <a:endParaRPr lang="en-US" sz="1200"/>
          </a:p>
        </p:txBody>
      </p:sp>
      <p:sp>
        <p:nvSpPr>
          <p:cNvPr id="12" name="TextBox 11">
            <a:extLst>
              <a:ext uri="{FF2B5EF4-FFF2-40B4-BE49-F238E27FC236}">
                <a16:creationId xmlns:a16="http://schemas.microsoft.com/office/drawing/2014/main" id="{F129C9CB-EB2D-09FE-570F-B1BB9EEC57A8}"/>
              </a:ext>
            </a:extLst>
          </p:cNvPr>
          <p:cNvSpPr txBox="1"/>
          <p:nvPr/>
        </p:nvSpPr>
        <p:spPr>
          <a:xfrm>
            <a:off x="2812716" y="6414700"/>
            <a:ext cx="4401520" cy="276999"/>
          </a:xfrm>
          <a:prstGeom prst="rect">
            <a:avLst/>
          </a:prstGeom>
          <a:noFill/>
        </p:spPr>
        <p:txBody>
          <a:bodyPr wrap="square" rtlCol="0">
            <a:spAutoFit/>
          </a:bodyPr>
          <a:lstStyle/>
          <a:p>
            <a:r>
              <a:rPr lang="en-US" sz="1200"/>
              <a:t>For agent use only. Confidential and proprietary. Do not distribute.</a:t>
            </a:r>
          </a:p>
        </p:txBody>
      </p:sp>
      <p:sp>
        <p:nvSpPr>
          <p:cNvPr id="6" name="TextBox 5">
            <a:extLst>
              <a:ext uri="{FF2B5EF4-FFF2-40B4-BE49-F238E27FC236}">
                <a16:creationId xmlns:a16="http://schemas.microsoft.com/office/drawing/2014/main" id="{F607774B-6577-C4D7-6D79-C06ED98C6BE2}"/>
              </a:ext>
            </a:extLst>
          </p:cNvPr>
          <p:cNvSpPr txBox="1"/>
          <p:nvPr/>
        </p:nvSpPr>
        <p:spPr>
          <a:xfrm>
            <a:off x="3720188" y="3561578"/>
            <a:ext cx="6876288" cy="1957287"/>
          </a:xfrm>
          <a:prstGeom prst="rect">
            <a:avLst/>
          </a:prstGeom>
          <a:noFill/>
        </p:spPr>
        <p:txBody>
          <a:bodyPr wrap="square" numCol="1">
            <a:noAutofit/>
          </a:bodyPr>
          <a:lstStyle/>
          <a:p>
            <a:pPr>
              <a:spcBef>
                <a:spcPts val="2400"/>
              </a:spcBef>
            </a:pPr>
            <a:r>
              <a:rPr lang="en-US" sz="2400" b="1"/>
              <a:t>A)</a:t>
            </a:r>
            <a:r>
              <a:rPr lang="en-US" sz="2400"/>
              <a:t>   Avoid being pushy or salesy</a:t>
            </a:r>
          </a:p>
          <a:p>
            <a:pPr>
              <a:spcBef>
                <a:spcPts val="2400"/>
              </a:spcBef>
            </a:pPr>
            <a:r>
              <a:rPr lang="en-US" sz="2400" b="1"/>
              <a:t>B)</a:t>
            </a:r>
            <a:r>
              <a:rPr lang="en-US" sz="2400"/>
              <a:t> </a:t>
            </a:r>
            <a:r>
              <a:rPr lang="en-US" sz="2400" b="1"/>
              <a:t>  </a:t>
            </a:r>
            <a:r>
              <a:rPr lang="en-US" sz="2400"/>
              <a:t>Adopt a long-term mindset</a:t>
            </a:r>
          </a:p>
          <a:p>
            <a:pPr marL="471488" indent="-471488">
              <a:spcBef>
                <a:spcPts val="2400"/>
              </a:spcBef>
            </a:pPr>
            <a:r>
              <a:rPr lang="en-US" sz="2400" b="1"/>
              <a:t>C)</a:t>
            </a:r>
            <a:r>
              <a:rPr lang="en-US" sz="2400"/>
              <a:t>   Answer your phone when customers call</a:t>
            </a:r>
          </a:p>
          <a:p>
            <a:pPr>
              <a:spcBef>
                <a:spcPts val="2400"/>
              </a:spcBef>
            </a:pPr>
            <a:r>
              <a:rPr lang="en-US" sz="2400" b="1"/>
              <a:t>D)</a:t>
            </a:r>
            <a:r>
              <a:rPr lang="en-US" sz="2400"/>
              <a:t>   </a:t>
            </a:r>
            <a:r>
              <a:rPr lang="en-US" sz="2400">
                <a:solidFill>
                  <a:schemeClr val="tx1"/>
                </a:solidFill>
              </a:rPr>
              <a:t>Meet with members in person when possible</a:t>
            </a:r>
            <a:endParaRPr lang="en-US" sz="2400">
              <a:solidFill>
                <a:schemeClr val="tx1"/>
              </a:solidFill>
              <a:cs typeface="Calibri"/>
            </a:endParaRPr>
          </a:p>
        </p:txBody>
      </p:sp>
    </p:spTree>
    <p:extLst>
      <p:ext uri="{BB962C8B-B14F-4D97-AF65-F5344CB8AC3E}">
        <p14:creationId xmlns:p14="http://schemas.microsoft.com/office/powerpoint/2010/main" val="25345697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solidFill>
                  <a:srgbClr val="5C9A1B"/>
                </a:solidFill>
              </a:rPr>
              <a:t>Take a long-term mindset</a:t>
            </a:r>
          </a:p>
        </p:txBody>
      </p:sp>
      <p:sp>
        <p:nvSpPr>
          <p:cNvPr id="5" name="TextBox 4">
            <a:extLst>
              <a:ext uri="{FF2B5EF4-FFF2-40B4-BE49-F238E27FC236}">
                <a16:creationId xmlns:a16="http://schemas.microsoft.com/office/drawing/2014/main" id="{2EC75655-FBE4-007E-6001-0019C68AF52B}"/>
              </a:ext>
            </a:extLst>
          </p:cNvPr>
          <p:cNvSpPr txBox="1"/>
          <p:nvPr/>
        </p:nvSpPr>
        <p:spPr>
          <a:xfrm>
            <a:off x="857266" y="1430977"/>
            <a:ext cx="5304443" cy="4324261"/>
          </a:xfrm>
          <a:prstGeom prst="rect">
            <a:avLst/>
          </a:prstGeom>
          <a:noFill/>
        </p:spPr>
        <p:txBody>
          <a:bodyPr wrap="square" rtlCol="0">
            <a:spAutoFit/>
          </a:bodyPr>
          <a:lstStyle/>
          <a:p>
            <a:r>
              <a:rPr lang="en-US" sz="2400" b="1">
                <a:solidFill>
                  <a:schemeClr val="accent2"/>
                </a:solidFill>
              </a:rPr>
              <a:t>“The agents that come into Medicare and try to stack up as many enrollees as possible without long-term nurturing or value propositions, a lot of times they end up getting out of the business, because it’s a long-term business.”</a:t>
            </a:r>
          </a:p>
          <a:p>
            <a:endParaRPr lang="en-US" sz="2000"/>
          </a:p>
          <a:p>
            <a:r>
              <a:rPr lang="en-US" sz="2400"/>
              <a:t>— Justin Brock</a:t>
            </a:r>
          </a:p>
          <a:p>
            <a:pPr marL="354013">
              <a:spcBef>
                <a:spcPts val="600"/>
              </a:spcBef>
            </a:pPr>
            <a:r>
              <a:rPr lang="en-US" i="1"/>
              <a:t>Licensed sales agent with Humana</a:t>
            </a:r>
          </a:p>
          <a:p>
            <a:pPr marL="354013">
              <a:spcBef>
                <a:spcPts val="600"/>
              </a:spcBef>
            </a:pPr>
            <a:r>
              <a:rPr lang="en-US" i="1">
                <a:effectLst/>
              </a:rPr>
              <a:t>President and CEO of Bobby Brock Insurance​</a:t>
            </a:r>
          </a:p>
          <a:p>
            <a:pPr marL="354013">
              <a:spcBef>
                <a:spcPts val="600"/>
              </a:spcBef>
            </a:pPr>
            <a:r>
              <a:rPr lang="en-US" i="1">
                <a:effectLst/>
              </a:rPr>
              <a:t>Founder of </a:t>
            </a:r>
            <a:r>
              <a:rPr lang="en-US" i="1" err="1">
                <a:effectLst/>
              </a:rPr>
              <a:t>MedicareCon</a:t>
            </a:r>
            <a:r>
              <a:rPr lang="en-US" i="1">
                <a:effectLst/>
              </a:rPr>
              <a:t>—conference for​ </a:t>
            </a:r>
            <a:br>
              <a:rPr lang="en-US" i="1">
                <a:effectLst/>
              </a:rPr>
            </a:br>
            <a:r>
              <a:rPr lang="en-US" i="1">
                <a:effectLst/>
              </a:rPr>
              <a:t>Medicare and health insurance agents</a:t>
            </a:r>
          </a:p>
        </p:txBody>
      </p:sp>
      <p:sp>
        <p:nvSpPr>
          <p:cNvPr id="7" name="Slide Number Placeholder 3">
            <a:extLst>
              <a:ext uri="{FF2B5EF4-FFF2-40B4-BE49-F238E27FC236}">
                <a16:creationId xmlns:a16="http://schemas.microsoft.com/office/drawing/2014/main" id="{4DEB4A5A-FEA9-4A51-FCD4-F98EFA42B7A0}"/>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18</a:t>
            </a:fld>
            <a:endParaRPr lang="en-US" sz="1200"/>
          </a:p>
        </p:txBody>
      </p:sp>
      <p:sp>
        <p:nvSpPr>
          <p:cNvPr id="8" name="TextBox 7">
            <a:extLst>
              <a:ext uri="{FF2B5EF4-FFF2-40B4-BE49-F238E27FC236}">
                <a16:creationId xmlns:a16="http://schemas.microsoft.com/office/drawing/2014/main" id="{0AD14340-2121-8CEB-6789-D6C0F0CB7871}"/>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grpSp>
        <p:nvGrpSpPr>
          <p:cNvPr id="52" name="Group 51">
            <a:extLst>
              <a:ext uri="{FF2B5EF4-FFF2-40B4-BE49-F238E27FC236}">
                <a16:creationId xmlns:a16="http://schemas.microsoft.com/office/drawing/2014/main" id="{EB44B270-786F-34FB-3295-6C18CAD36D81}"/>
              </a:ext>
            </a:extLst>
          </p:cNvPr>
          <p:cNvGrpSpPr/>
          <p:nvPr/>
        </p:nvGrpSpPr>
        <p:grpSpPr>
          <a:xfrm>
            <a:off x="7680464" y="3453463"/>
            <a:ext cx="973849" cy="336584"/>
            <a:chOff x="7512824" y="1643349"/>
            <a:chExt cx="973849" cy="336584"/>
          </a:xfrm>
        </p:grpSpPr>
        <p:cxnSp>
          <p:nvCxnSpPr>
            <p:cNvPr id="53" name="Straight Connector 52">
              <a:extLst>
                <a:ext uri="{FF2B5EF4-FFF2-40B4-BE49-F238E27FC236}">
                  <a16:creationId xmlns:a16="http://schemas.microsoft.com/office/drawing/2014/main" id="{A0E55459-CA76-D86A-E03F-7A7A13CCFEE9}"/>
                </a:ext>
              </a:extLst>
            </p:cNvPr>
            <p:cNvCxnSpPr>
              <a:cxnSpLocks/>
            </p:cNvCxnSpPr>
            <p:nvPr/>
          </p:nvCxnSpPr>
          <p:spPr>
            <a:xfrm>
              <a:off x="7512824" y="1811641"/>
              <a:ext cx="756533" cy="0"/>
            </a:xfrm>
            <a:prstGeom prst="line">
              <a:avLst/>
            </a:prstGeom>
            <a:ln w="38100" cap="sq">
              <a:solidFill>
                <a:schemeClr val="accent2"/>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54" name="Oval 53">
              <a:extLst>
                <a:ext uri="{FF2B5EF4-FFF2-40B4-BE49-F238E27FC236}">
                  <a16:creationId xmlns:a16="http://schemas.microsoft.com/office/drawing/2014/main" id="{8989488C-D5BB-E3A0-7288-DE40C18CE197}"/>
                </a:ext>
              </a:extLst>
            </p:cNvPr>
            <p:cNvSpPr/>
            <p:nvPr/>
          </p:nvSpPr>
          <p:spPr>
            <a:xfrm>
              <a:off x="8150089" y="1643349"/>
              <a:ext cx="336584" cy="336584"/>
            </a:xfrm>
            <a:prstGeom prst="ellipse">
              <a:avLst/>
            </a:prstGeom>
            <a:solidFill>
              <a:schemeClr val="bg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17" name="TextBox 16">
            <a:extLst>
              <a:ext uri="{FF2B5EF4-FFF2-40B4-BE49-F238E27FC236}">
                <a16:creationId xmlns:a16="http://schemas.microsoft.com/office/drawing/2014/main" id="{0EB626CD-6AC9-2F49-9F26-446E1ED3FC5B}"/>
              </a:ext>
            </a:extLst>
          </p:cNvPr>
          <p:cNvSpPr txBox="1"/>
          <p:nvPr/>
        </p:nvSpPr>
        <p:spPr>
          <a:xfrm>
            <a:off x="8757875" y="2960035"/>
            <a:ext cx="3232957" cy="1323439"/>
          </a:xfrm>
          <a:prstGeom prst="rect">
            <a:avLst/>
          </a:prstGeom>
          <a:noFill/>
        </p:spPr>
        <p:txBody>
          <a:bodyPr wrap="square">
            <a:spAutoFit/>
          </a:bodyPr>
          <a:lstStyle/>
          <a:p>
            <a:pPr lvl="0"/>
            <a:r>
              <a:rPr lang="en-US" sz="2000"/>
              <a:t>Help customers make </a:t>
            </a:r>
            <a:br>
              <a:rPr lang="en-US" sz="2000"/>
            </a:br>
            <a:r>
              <a:rPr lang="en-US" sz="2000"/>
              <a:t>the choice that’s right </a:t>
            </a:r>
            <a:br>
              <a:rPr lang="en-US" sz="2000"/>
            </a:br>
            <a:r>
              <a:rPr lang="en-US" sz="2000"/>
              <a:t>for them—even if it </a:t>
            </a:r>
            <a:br>
              <a:rPr lang="en-US" sz="2000"/>
            </a:br>
            <a:r>
              <a:rPr lang="en-US" sz="2000"/>
              <a:t>doesn’t result in a sale</a:t>
            </a:r>
          </a:p>
        </p:txBody>
      </p:sp>
      <p:sp>
        <p:nvSpPr>
          <p:cNvPr id="10" name="Chevron 9">
            <a:extLst>
              <a:ext uri="{FF2B5EF4-FFF2-40B4-BE49-F238E27FC236}">
                <a16:creationId xmlns:a16="http://schemas.microsoft.com/office/drawing/2014/main" id="{6352741E-455A-9AE9-CBED-69D6A6440AFB}"/>
              </a:ext>
            </a:extLst>
          </p:cNvPr>
          <p:cNvSpPr/>
          <p:nvPr/>
        </p:nvSpPr>
        <p:spPr>
          <a:xfrm rot="16200000">
            <a:off x="6498570" y="2917245"/>
            <a:ext cx="1543012" cy="1251240"/>
          </a:xfrm>
          <a:prstGeom prst="chevron">
            <a:avLst>
              <a:gd name="adj" fmla="val 19519"/>
            </a:avLst>
          </a:prstGeom>
          <a:solidFill>
            <a:schemeClr val="accent2"/>
          </a:solidFill>
          <a:ln w="38100"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 wrap="square" lIns="91440" tIns="45720" rIns="91440" bIns="45720" numCol="1" spcCol="0" rtlCol="0" fromWordArt="0" anchor="ctr" anchorCtr="0" forceAA="0" compatLnSpc="1">
            <a:prstTxWarp prst="textNoShape">
              <a:avLst/>
            </a:prstTxWarp>
            <a:noAutofit/>
          </a:bodyPr>
          <a:lstStyle/>
          <a:p>
            <a:pPr algn="ctr"/>
            <a:endParaRPr lang="en-US" sz="7200" b="1">
              <a:solidFill>
                <a:schemeClr val="accent2"/>
              </a:solidFill>
            </a:endParaRPr>
          </a:p>
        </p:txBody>
      </p:sp>
      <p:grpSp>
        <p:nvGrpSpPr>
          <p:cNvPr id="29" name="Group 495" title="Like icon">
            <a:extLst>
              <a:ext uri="{FF2B5EF4-FFF2-40B4-BE49-F238E27FC236}">
                <a16:creationId xmlns:a16="http://schemas.microsoft.com/office/drawing/2014/main" id="{C08ECF80-B19F-8B0A-DE02-87785773D451}"/>
              </a:ext>
            </a:extLst>
          </p:cNvPr>
          <p:cNvGrpSpPr>
            <a:grpSpLocks noChangeAspect="1"/>
          </p:cNvGrpSpPr>
          <p:nvPr/>
        </p:nvGrpSpPr>
        <p:grpSpPr bwMode="auto">
          <a:xfrm>
            <a:off x="6828569" y="3043053"/>
            <a:ext cx="894314" cy="859568"/>
            <a:chOff x="4566" y="5577"/>
            <a:chExt cx="592" cy="569"/>
          </a:xfrm>
          <a:solidFill>
            <a:schemeClr val="bg2"/>
          </a:solidFill>
        </p:grpSpPr>
        <p:sp>
          <p:nvSpPr>
            <p:cNvPr id="30" name="Freeform 496">
              <a:extLst>
                <a:ext uri="{FF2B5EF4-FFF2-40B4-BE49-F238E27FC236}">
                  <a16:creationId xmlns:a16="http://schemas.microsoft.com/office/drawing/2014/main" id="{917207F1-7755-B5C7-AA4C-74A099E7F3DB}"/>
                </a:ext>
              </a:extLst>
            </p:cNvPr>
            <p:cNvSpPr>
              <a:spLocks noEditPoints="1"/>
            </p:cNvSpPr>
            <p:nvPr/>
          </p:nvSpPr>
          <p:spPr bwMode="auto">
            <a:xfrm>
              <a:off x="4744" y="5577"/>
              <a:ext cx="414" cy="569"/>
            </a:xfrm>
            <a:custGeom>
              <a:avLst/>
              <a:gdLst>
                <a:gd name="T0" fmla="*/ 73 w 139"/>
                <a:gd name="T1" fmla="*/ 191 h 191"/>
                <a:gd name="T2" fmla="*/ 71 w 139"/>
                <a:gd name="T3" fmla="*/ 191 h 191"/>
                <a:gd name="T4" fmla="*/ 1 w 139"/>
                <a:gd name="T5" fmla="*/ 168 h 191"/>
                <a:gd name="T6" fmla="*/ 0 w 139"/>
                <a:gd name="T7" fmla="*/ 166 h 191"/>
                <a:gd name="T8" fmla="*/ 0 w 139"/>
                <a:gd name="T9" fmla="*/ 84 h 191"/>
                <a:gd name="T10" fmla="*/ 1 w 139"/>
                <a:gd name="T11" fmla="*/ 81 h 191"/>
                <a:gd name="T12" fmla="*/ 55 w 139"/>
                <a:gd name="T13" fmla="*/ 11 h 191"/>
                <a:gd name="T14" fmla="*/ 71 w 139"/>
                <a:gd name="T15" fmla="*/ 2 h 191"/>
                <a:gd name="T16" fmla="*/ 86 w 139"/>
                <a:gd name="T17" fmla="*/ 39 h 191"/>
                <a:gd name="T18" fmla="*/ 75 w 139"/>
                <a:gd name="T19" fmla="*/ 68 h 191"/>
                <a:gd name="T20" fmla="*/ 120 w 139"/>
                <a:gd name="T21" fmla="*/ 68 h 191"/>
                <a:gd name="T22" fmla="*/ 139 w 139"/>
                <a:gd name="T23" fmla="*/ 86 h 191"/>
                <a:gd name="T24" fmla="*/ 132 w 139"/>
                <a:gd name="T25" fmla="*/ 99 h 191"/>
                <a:gd name="T26" fmla="*/ 139 w 139"/>
                <a:gd name="T27" fmla="*/ 113 h 191"/>
                <a:gd name="T28" fmla="*/ 132 w 139"/>
                <a:gd name="T29" fmla="*/ 127 h 191"/>
                <a:gd name="T30" fmla="*/ 139 w 139"/>
                <a:gd name="T31" fmla="*/ 140 h 191"/>
                <a:gd name="T32" fmla="*/ 131 w 139"/>
                <a:gd name="T33" fmla="*/ 155 h 191"/>
                <a:gd name="T34" fmla="*/ 131 w 139"/>
                <a:gd name="T35" fmla="*/ 155 h 191"/>
                <a:gd name="T36" fmla="*/ 137 w 139"/>
                <a:gd name="T37" fmla="*/ 169 h 191"/>
                <a:gd name="T38" fmla="*/ 73 w 139"/>
                <a:gd name="T39" fmla="*/ 191 h 191"/>
                <a:gd name="T40" fmla="*/ 8 w 139"/>
                <a:gd name="T41" fmla="*/ 165 h 191"/>
                <a:gd name="T42" fmla="*/ 71 w 139"/>
                <a:gd name="T43" fmla="*/ 184 h 191"/>
                <a:gd name="T44" fmla="*/ 73 w 139"/>
                <a:gd name="T45" fmla="*/ 184 h 191"/>
                <a:gd name="T46" fmla="*/ 129 w 139"/>
                <a:gd name="T47" fmla="*/ 168 h 191"/>
                <a:gd name="T48" fmla="*/ 126 w 139"/>
                <a:gd name="T49" fmla="*/ 161 h 191"/>
                <a:gd name="T50" fmla="*/ 120 w 139"/>
                <a:gd name="T51" fmla="*/ 158 h 191"/>
                <a:gd name="T52" fmla="*/ 116 w 139"/>
                <a:gd name="T53" fmla="*/ 154 h 191"/>
                <a:gd name="T54" fmla="*/ 120 w 139"/>
                <a:gd name="T55" fmla="*/ 150 h 191"/>
                <a:gd name="T56" fmla="*/ 131 w 139"/>
                <a:gd name="T57" fmla="*/ 140 h 191"/>
                <a:gd name="T58" fmla="*/ 120 w 139"/>
                <a:gd name="T59" fmla="*/ 131 h 191"/>
                <a:gd name="T60" fmla="*/ 116 w 139"/>
                <a:gd name="T61" fmla="*/ 127 h 191"/>
                <a:gd name="T62" fmla="*/ 120 w 139"/>
                <a:gd name="T63" fmla="*/ 123 h 191"/>
                <a:gd name="T64" fmla="*/ 131 w 139"/>
                <a:gd name="T65" fmla="*/ 113 h 191"/>
                <a:gd name="T66" fmla="*/ 120 w 139"/>
                <a:gd name="T67" fmla="*/ 103 h 191"/>
                <a:gd name="T68" fmla="*/ 116 w 139"/>
                <a:gd name="T69" fmla="*/ 99 h 191"/>
                <a:gd name="T70" fmla="*/ 120 w 139"/>
                <a:gd name="T71" fmla="*/ 96 h 191"/>
                <a:gd name="T72" fmla="*/ 131 w 139"/>
                <a:gd name="T73" fmla="*/ 86 h 191"/>
                <a:gd name="T74" fmla="*/ 120 w 139"/>
                <a:gd name="T75" fmla="*/ 76 h 191"/>
                <a:gd name="T76" fmla="*/ 69 w 139"/>
                <a:gd name="T77" fmla="*/ 76 h 191"/>
                <a:gd name="T78" fmla="*/ 66 w 139"/>
                <a:gd name="T79" fmla="*/ 74 h 191"/>
                <a:gd name="T80" fmla="*/ 65 w 139"/>
                <a:gd name="T81" fmla="*/ 70 h 191"/>
                <a:gd name="T82" fmla="*/ 78 w 139"/>
                <a:gd name="T83" fmla="*/ 37 h 191"/>
                <a:gd name="T84" fmla="*/ 69 w 139"/>
                <a:gd name="T85" fmla="*/ 10 h 191"/>
                <a:gd name="T86" fmla="*/ 62 w 139"/>
                <a:gd name="T87" fmla="*/ 13 h 191"/>
                <a:gd name="T88" fmla="*/ 8 w 139"/>
                <a:gd name="T89" fmla="*/ 85 h 191"/>
                <a:gd name="T90" fmla="*/ 8 w 139"/>
                <a:gd name="T91" fmla="*/ 16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9" h="191">
                  <a:moveTo>
                    <a:pt x="73" y="191"/>
                  </a:moveTo>
                  <a:cubicBezTo>
                    <a:pt x="72" y="191"/>
                    <a:pt x="71" y="191"/>
                    <a:pt x="71" y="191"/>
                  </a:cubicBezTo>
                  <a:cubicBezTo>
                    <a:pt x="14" y="191"/>
                    <a:pt x="1" y="169"/>
                    <a:pt x="1" y="168"/>
                  </a:cubicBezTo>
                  <a:cubicBezTo>
                    <a:pt x="0" y="168"/>
                    <a:pt x="0" y="167"/>
                    <a:pt x="0" y="166"/>
                  </a:cubicBezTo>
                  <a:cubicBezTo>
                    <a:pt x="0" y="84"/>
                    <a:pt x="0" y="84"/>
                    <a:pt x="0" y="84"/>
                  </a:cubicBezTo>
                  <a:cubicBezTo>
                    <a:pt x="0" y="82"/>
                    <a:pt x="1" y="81"/>
                    <a:pt x="1" y="81"/>
                  </a:cubicBezTo>
                  <a:cubicBezTo>
                    <a:pt x="2" y="80"/>
                    <a:pt x="42" y="47"/>
                    <a:pt x="55" y="11"/>
                  </a:cubicBezTo>
                  <a:cubicBezTo>
                    <a:pt x="57" y="4"/>
                    <a:pt x="64" y="0"/>
                    <a:pt x="71" y="2"/>
                  </a:cubicBezTo>
                  <a:cubicBezTo>
                    <a:pt x="82" y="6"/>
                    <a:pt x="90" y="19"/>
                    <a:pt x="86" y="39"/>
                  </a:cubicBezTo>
                  <a:cubicBezTo>
                    <a:pt x="84" y="47"/>
                    <a:pt x="79" y="58"/>
                    <a:pt x="75" y="68"/>
                  </a:cubicBezTo>
                  <a:cubicBezTo>
                    <a:pt x="120" y="68"/>
                    <a:pt x="120" y="68"/>
                    <a:pt x="120" y="68"/>
                  </a:cubicBezTo>
                  <a:cubicBezTo>
                    <a:pt x="130" y="68"/>
                    <a:pt x="139" y="76"/>
                    <a:pt x="139" y="86"/>
                  </a:cubicBezTo>
                  <a:cubicBezTo>
                    <a:pt x="139" y="91"/>
                    <a:pt x="136" y="96"/>
                    <a:pt x="132" y="99"/>
                  </a:cubicBezTo>
                  <a:cubicBezTo>
                    <a:pt x="136" y="103"/>
                    <a:pt x="139" y="108"/>
                    <a:pt x="139" y="113"/>
                  </a:cubicBezTo>
                  <a:cubicBezTo>
                    <a:pt x="139" y="119"/>
                    <a:pt x="136" y="124"/>
                    <a:pt x="132" y="127"/>
                  </a:cubicBezTo>
                  <a:cubicBezTo>
                    <a:pt x="136" y="130"/>
                    <a:pt x="139" y="135"/>
                    <a:pt x="139" y="140"/>
                  </a:cubicBezTo>
                  <a:cubicBezTo>
                    <a:pt x="139" y="146"/>
                    <a:pt x="136" y="152"/>
                    <a:pt x="131" y="155"/>
                  </a:cubicBezTo>
                  <a:cubicBezTo>
                    <a:pt x="131" y="155"/>
                    <a:pt x="131" y="155"/>
                    <a:pt x="131" y="155"/>
                  </a:cubicBezTo>
                  <a:cubicBezTo>
                    <a:pt x="135" y="159"/>
                    <a:pt x="137" y="164"/>
                    <a:pt x="137" y="169"/>
                  </a:cubicBezTo>
                  <a:cubicBezTo>
                    <a:pt x="136" y="177"/>
                    <a:pt x="127" y="191"/>
                    <a:pt x="73" y="191"/>
                  </a:cubicBezTo>
                  <a:close/>
                  <a:moveTo>
                    <a:pt x="8" y="165"/>
                  </a:moveTo>
                  <a:cubicBezTo>
                    <a:pt x="10" y="169"/>
                    <a:pt x="25" y="183"/>
                    <a:pt x="71" y="184"/>
                  </a:cubicBezTo>
                  <a:cubicBezTo>
                    <a:pt x="72" y="184"/>
                    <a:pt x="72" y="184"/>
                    <a:pt x="73" y="184"/>
                  </a:cubicBezTo>
                  <a:cubicBezTo>
                    <a:pt x="127" y="184"/>
                    <a:pt x="129" y="170"/>
                    <a:pt x="129" y="168"/>
                  </a:cubicBezTo>
                  <a:cubicBezTo>
                    <a:pt x="129" y="166"/>
                    <a:pt x="128" y="163"/>
                    <a:pt x="126" y="161"/>
                  </a:cubicBezTo>
                  <a:cubicBezTo>
                    <a:pt x="124" y="159"/>
                    <a:pt x="122" y="158"/>
                    <a:pt x="120" y="158"/>
                  </a:cubicBezTo>
                  <a:cubicBezTo>
                    <a:pt x="118" y="158"/>
                    <a:pt x="116" y="156"/>
                    <a:pt x="116" y="154"/>
                  </a:cubicBezTo>
                  <a:cubicBezTo>
                    <a:pt x="116" y="152"/>
                    <a:pt x="118" y="150"/>
                    <a:pt x="120" y="150"/>
                  </a:cubicBezTo>
                  <a:cubicBezTo>
                    <a:pt x="126" y="150"/>
                    <a:pt x="131" y="146"/>
                    <a:pt x="131" y="140"/>
                  </a:cubicBezTo>
                  <a:cubicBezTo>
                    <a:pt x="131" y="135"/>
                    <a:pt x="126" y="131"/>
                    <a:pt x="120" y="131"/>
                  </a:cubicBezTo>
                  <a:cubicBezTo>
                    <a:pt x="118" y="131"/>
                    <a:pt x="116" y="129"/>
                    <a:pt x="116" y="127"/>
                  </a:cubicBezTo>
                  <a:cubicBezTo>
                    <a:pt x="116" y="125"/>
                    <a:pt x="118" y="123"/>
                    <a:pt x="120" y="123"/>
                  </a:cubicBezTo>
                  <a:cubicBezTo>
                    <a:pt x="126" y="123"/>
                    <a:pt x="131" y="119"/>
                    <a:pt x="131" y="113"/>
                  </a:cubicBezTo>
                  <a:cubicBezTo>
                    <a:pt x="131" y="108"/>
                    <a:pt x="126" y="103"/>
                    <a:pt x="120" y="103"/>
                  </a:cubicBezTo>
                  <a:cubicBezTo>
                    <a:pt x="118" y="103"/>
                    <a:pt x="116" y="101"/>
                    <a:pt x="116" y="99"/>
                  </a:cubicBezTo>
                  <a:cubicBezTo>
                    <a:pt x="116" y="97"/>
                    <a:pt x="118" y="96"/>
                    <a:pt x="120" y="96"/>
                  </a:cubicBezTo>
                  <a:cubicBezTo>
                    <a:pt x="126" y="96"/>
                    <a:pt x="131" y="91"/>
                    <a:pt x="131" y="86"/>
                  </a:cubicBezTo>
                  <a:cubicBezTo>
                    <a:pt x="131" y="80"/>
                    <a:pt x="126" y="76"/>
                    <a:pt x="120" y="76"/>
                  </a:cubicBezTo>
                  <a:cubicBezTo>
                    <a:pt x="69" y="76"/>
                    <a:pt x="69" y="76"/>
                    <a:pt x="69" y="76"/>
                  </a:cubicBezTo>
                  <a:cubicBezTo>
                    <a:pt x="68" y="76"/>
                    <a:pt x="66" y="75"/>
                    <a:pt x="66" y="74"/>
                  </a:cubicBezTo>
                  <a:cubicBezTo>
                    <a:pt x="65" y="73"/>
                    <a:pt x="65" y="72"/>
                    <a:pt x="65" y="70"/>
                  </a:cubicBezTo>
                  <a:cubicBezTo>
                    <a:pt x="70" y="60"/>
                    <a:pt x="76" y="46"/>
                    <a:pt x="78" y="37"/>
                  </a:cubicBezTo>
                  <a:cubicBezTo>
                    <a:pt x="82" y="20"/>
                    <a:pt x="75" y="11"/>
                    <a:pt x="69" y="10"/>
                  </a:cubicBezTo>
                  <a:cubicBezTo>
                    <a:pt x="67" y="9"/>
                    <a:pt x="63" y="9"/>
                    <a:pt x="62" y="13"/>
                  </a:cubicBezTo>
                  <a:cubicBezTo>
                    <a:pt x="50" y="48"/>
                    <a:pt x="15" y="79"/>
                    <a:pt x="8" y="85"/>
                  </a:cubicBezTo>
                  <a:lnTo>
                    <a:pt x="8"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1" name="Freeform 497">
              <a:extLst>
                <a:ext uri="{FF2B5EF4-FFF2-40B4-BE49-F238E27FC236}">
                  <a16:creationId xmlns:a16="http://schemas.microsoft.com/office/drawing/2014/main" id="{48626FD0-F207-1BC4-781B-6AD2332BDE58}"/>
                </a:ext>
              </a:extLst>
            </p:cNvPr>
            <p:cNvSpPr>
              <a:spLocks noEditPoints="1"/>
            </p:cNvSpPr>
            <p:nvPr/>
          </p:nvSpPr>
          <p:spPr bwMode="auto">
            <a:xfrm>
              <a:off x="4566" y="5818"/>
              <a:ext cx="155" cy="271"/>
            </a:xfrm>
            <a:custGeom>
              <a:avLst/>
              <a:gdLst>
                <a:gd name="T0" fmla="*/ 44 w 52"/>
                <a:gd name="T1" fmla="*/ 91 h 91"/>
                <a:gd name="T2" fmla="*/ 9 w 52"/>
                <a:gd name="T3" fmla="*/ 91 h 91"/>
                <a:gd name="T4" fmla="*/ 0 w 52"/>
                <a:gd name="T5" fmla="*/ 83 h 91"/>
                <a:gd name="T6" fmla="*/ 0 w 52"/>
                <a:gd name="T7" fmla="*/ 8 h 91"/>
                <a:gd name="T8" fmla="*/ 9 w 52"/>
                <a:gd name="T9" fmla="*/ 0 h 91"/>
                <a:gd name="T10" fmla="*/ 44 w 52"/>
                <a:gd name="T11" fmla="*/ 0 h 91"/>
                <a:gd name="T12" fmla="*/ 52 w 52"/>
                <a:gd name="T13" fmla="*/ 8 h 91"/>
                <a:gd name="T14" fmla="*/ 52 w 52"/>
                <a:gd name="T15" fmla="*/ 83 h 91"/>
                <a:gd name="T16" fmla="*/ 44 w 52"/>
                <a:gd name="T17" fmla="*/ 91 h 91"/>
                <a:gd name="T18" fmla="*/ 9 w 52"/>
                <a:gd name="T19" fmla="*/ 8 h 91"/>
                <a:gd name="T20" fmla="*/ 8 w 52"/>
                <a:gd name="T21" fmla="*/ 8 h 91"/>
                <a:gd name="T22" fmla="*/ 8 w 52"/>
                <a:gd name="T23" fmla="*/ 83 h 91"/>
                <a:gd name="T24" fmla="*/ 9 w 52"/>
                <a:gd name="T25" fmla="*/ 83 h 91"/>
                <a:gd name="T26" fmla="*/ 44 w 52"/>
                <a:gd name="T27" fmla="*/ 83 h 91"/>
                <a:gd name="T28" fmla="*/ 44 w 52"/>
                <a:gd name="T29" fmla="*/ 83 h 91"/>
                <a:gd name="T30" fmla="*/ 44 w 52"/>
                <a:gd name="T31" fmla="*/ 8 h 91"/>
                <a:gd name="T32" fmla="*/ 44 w 52"/>
                <a:gd name="T33" fmla="*/ 8 h 91"/>
                <a:gd name="T34" fmla="*/ 9 w 52"/>
                <a:gd name="T35" fmla="*/ 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91">
                  <a:moveTo>
                    <a:pt x="44" y="91"/>
                  </a:moveTo>
                  <a:cubicBezTo>
                    <a:pt x="9" y="91"/>
                    <a:pt x="9" y="91"/>
                    <a:pt x="9" y="91"/>
                  </a:cubicBezTo>
                  <a:cubicBezTo>
                    <a:pt x="4" y="91"/>
                    <a:pt x="0" y="87"/>
                    <a:pt x="0" y="83"/>
                  </a:cubicBezTo>
                  <a:cubicBezTo>
                    <a:pt x="0" y="8"/>
                    <a:pt x="0" y="8"/>
                    <a:pt x="0" y="8"/>
                  </a:cubicBezTo>
                  <a:cubicBezTo>
                    <a:pt x="0" y="4"/>
                    <a:pt x="4" y="0"/>
                    <a:pt x="9" y="0"/>
                  </a:cubicBezTo>
                  <a:cubicBezTo>
                    <a:pt x="44" y="0"/>
                    <a:pt x="44" y="0"/>
                    <a:pt x="44" y="0"/>
                  </a:cubicBezTo>
                  <a:cubicBezTo>
                    <a:pt x="48" y="0"/>
                    <a:pt x="52" y="4"/>
                    <a:pt x="52" y="8"/>
                  </a:cubicBezTo>
                  <a:cubicBezTo>
                    <a:pt x="52" y="83"/>
                    <a:pt x="52" y="83"/>
                    <a:pt x="52" y="83"/>
                  </a:cubicBezTo>
                  <a:cubicBezTo>
                    <a:pt x="52" y="87"/>
                    <a:pt x="48" y="91"/>
                    <a:pt x="44" y="91"/>
                  </a:cubicBezTo>
                  <a:close/>
                  <a:moveTo>
                    <a:pt x="9" y="8"/>
                  </a:moveTo>
                  <a:cubicBezTo>
                    <a:pt x="8" y="8"/>
                    <a:pt x="8" y="8"/>
                    <a:pt x="8" y="8"/>
                  </a:cubicBezTo>
                  <a:cubicBezTo>
                    <a:pt x="8" y="83"/>
                    <a:pt x="8" y="83"/>
                    <a:pt x="8" y="83"/>
                  </a:cubicBezTo>
                  <a:cubicBezTo>
                    <a:pt x="8" y="83"/>
                    <a:pt x="8" y="83"/>
                    <a:pt x="9" y="83"/>
                  </a:cubicBezTo>
                  <a:cubicBezTo>
                    <a:pt x="44" y="83"/>
                    <a:pt x="44" y="83"/>
                    <a:pt x="44" y="83"/>
                  </a:cubicBezTo>
                  <a:cubicBezTo>
                    <a:pt x="44" y="83"/>
                    <a:pt x="44" y="83"/>
                    <a:pt x="44" y="83"/>
                  </a:cubicBezTo>
                  <a:cubicBezTo>
                    <a:pt x="44" y="8"/>
                    <a:pt x="44" y="8"/>
                    <a:pt x="44" y="8"/>
                  </a:cubicBezTo>
                  <a:cubicBezTo>
                    <a:pt x="44" y="8"/>
                    <a:pt x="44" y="8"/>
                    <a:pt x="44"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51" name="Group 50">
            <a:extLst>
              <a:ext uri="{FF2B5EF4-FFF2-40B4-BE49-F238E27FC236}">
                <a16:creationId xmlns:a16="http://schemas.microsoft.com/office/drawing/2014/main" id="{2CE049C8-A06D-FCD7-49BC-8624D0014571}"/>
              </a:ext>
            </a:extLst>
          </p:cNvPr>
          <p:cNvGrpSpPr/>
          <p:nvPr/>
        </p:nvGrpSpPr>
        <p:grpSpPr>
          <a:xfrm>
            <a:off x="7680464" y="1851128"/>
            <a:ext cx="973849" cy="336584"/>
            <a:chOff x="7512824" y="1643349"/>
            <a:chExt cx="973849" cy="336584"/>
          </a:xfrm>
        </p:grpSpPr>
        <p:cxnSp>
          <p:nvCxnSpPr>
            <p:cNvPr id="49" name="Straight Connector 48">
              <a:extLst>
                <a:ext uri="{FF2B5EF4-FFF2-40B4-BE49-F238E27FC236}">
                  <a16:creationId xmlns:a16="http://schemas.microsoft.com/office/drawing/2014/main" id="{81F2F89D-7EC7-49B2-9881-7CAD958712D5}"/>
                </a:ext>
              </a:extLst>
            </p:cNvPr>
            <p:cNvCxnSpPr>
              <a:cxnSpLocks/>
            </p:cNvCxnSpPr>
            <p:nvPr/>
          </p:nvCxnSpPr>
          <p:spPr>
            <a:xfrm>
              <a:off x="7512824" y="1811641"/>
              <a:ext cx="756533" cy="0"/>
            </a:xfrm>
            <a:prstGeom prst="line">
              <a:avLst/>
            </a:prstGeom>
            <a:ln w="381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50" name="Oval 49">
              <a:extLst>
                <a:ext uri="{FF2B5EF4-FFF2-40B4-BE49-F238E27FC236}">
                  <a16:creationId xmlns:a16="http://schemas.microsoft.com/office/drawing/2014/main" id="{BF6D6E74-F414-7C9D-B8FC-851C4903390A}"/>
                </a:ext>
              </a:extLst>
            </p:cNvPr>
            <p:cNvSpPr/>
            <p:nvPr/>
          </p:nvSpPr>
          <p:spPr>
            <a:xfrm>
              <a:off x="8150089" y="1643349"/>
              <a:ext cx="336584" cy="336584"/>
            </a:xfrm>
            <a:prstGeom prst="ellipse">
              <a:avLst/>
            </a:prstGeom>
            <a:solidFill>
              <a:schemeClr val="bg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13" name="TextBox 12">
            <a:extLst>
              <a:ext uri="{FF2B5EF4-FFF2-40B4-BE49-F238E27FC236}">
                <a16:creationId xmlns:a16="http://schemas.microsoft.com/office/drawing/2014/main" id="{0F317D47-215C-0149-6626-7084DEF4D212}"/>
              </a:ext>
            </a:extLst>
          </p:cNvPr>
          <p:cNvSpPr txBox="1"/>
          <p:nvPr/>
        </p:nvSpPr>
        <p:spPr>
          <a:xfrm>
            <a:off x="8757875" y="1513621"/>
            <a:ext cx="3044301" cy="1015663"/>
          </a:xfrm>
          <a:prstGeom prst="rect">
            <a:avLst/>
          </a:prstGeom>
          <a:noFill/>
        </p:spPr>
        <p:txBody>
          <a:bodyPr wrap="square">
            <a:spAutoFit/>
          </a:bodyPr>
          <a:lstStyle/>
          <a:p>
            <a:pPr lvl="0"/>
            <a:r>
              <a:rPr lang="en-US" sz="2000"/>
              <a:t>Long-term customer trust </a:t>
            </a:r>
            <a:br>
              <a:rPr lang="en-US" sz="2000"/>
            </a:br>
            <a:r>
              <a:rPr lang="en-US" sz="2000"/>
              <a:t>could lead to sales, loyalty </a:t>
            </a:r>
            <a:br>
              <a:rPr lang="en-US" sz="2000"/>
            </a:br>
            <a:r>
              <a:rPr lang="en-US" sz="2000"/>
              <a:t>and referrals</a:t>
            </a:r>
          </a:p>
        </p:txBody>
      </p:sp>
      <p:sp>
        <p:nvSpPr>
          <p:cNvPr id="9" name="Chevron 8">
            <a:extLst>
              <a:ext uri="{FF2B5EF4-FFF2-40B4-BE49-F238E27FC236}">
                <a16:creationId xmlns:a16="http://schemas.microsoft.com/office/drawing/2014/main" id="{AC772400-9BD5-E89D-BC77-DE099D538229}"/>
              </a:ext>
            </a:extLst>
          </p:cNvPr>
          <p:cNvSpPr/>
          <p:nvPr/>
        </p:nvSpPr>
        <p:spPr>
          <a:xfrm rot="16200000">
            <a:off x="6498570" y="1398169"/>
            <a:ext cx="1543013" cy="1251240"/>
          </a:xfrm>
          <a:prstGeom prst="chevron">
            <a:avLst>
              <a:gd name="adj" fmla="val 19519"/>
            </a:avLst>
          </a:prstGeom>
          <a:solidFill>
            <a:schemeClr val="accent1"/>
          </a:solidFill>
          <a:ln w="381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 wrap="square" lIns="91440" tIns="45720" rIns="91440" bIns="45720" numCol="1" spcCol="0" rtlCol="0" fromWordArt="0" anchor="ctr" anchorCtr="0" forceAA="0" compatLnSpc="1">
            <a:prstTxWarp prst="textNoShape">
              <a:avLst/>
            </a:prstTxWarp>
            <a:noAutofit/>
          </a:bodyPr>
          <a:lstStyle/>
          <a:p>
            <a:pPr algn="ctr"/>
            <a:endParaRPr lang="en-US" sz="7200" b="1">
              <a:solidFill>
                <a:schemeClr val="accent2"/>
              </a:solidFill>
            </a:endParaRPr>
          </a:p>
        </p:txBody>
      </p:sp>
      <p:grpSp>
        <p:nvGrpSpPr>
          <p:cNvPr id="32" name="Group 200" title="Handshake Heart icon">
            <a:extLst>
              <a:ext uri="{FF2B5EF4-FFF2-40B4-BE49-F238E27FC236}">
                <a16:creationId xmlns:a16="http://schemas.microsoft.com/office/drawing/2014/main" id="{73453DF1-8967-D954-E06C-3669AFF446C5}"/>
              </a:ext>
            </a:extLst>
          </p:cNvPr>
          <p:cNvGrpSpPr>
            <a:grpSpLocks noChangeAspect="1"/>
          </p:cNvGrpSpPr>
          <p:nvPr/>
        </p:nvGrpSpPr>
        <p:grpSpPr bwMode="auto">
          <a:xfrm>
            <a:off x="6828318" y="1592147"/>
            <a:ext cx="943388" cy="840414"/>
            <a:chOff x="1707" y="3510"/>
            <a:chExt cx="568" cy="506"/>
          </a:xfrm>
          <a:solidFill>
            <a:schemeClr val="bg2"/>
          </a:solidFill>
        </p:grpSpPr>
        <p:sp>
          <p:nvSpPr>
            <p:cNvPr id="33" name="Freeform 201">
              <a:extLst>
                <a:ext uri="{FF2B5EF4-FFF2-40B4-BE49-F238E27FC236}">
                  <a16:creationId xmlns:a16="http://schemas.microsoft.com/office/drawing/2014/main" id="{33F5596A-C9BE-FBE3-EC6D-B9C5B9E9F460}"/>
                </a:ext>
              </a:extLst>
            </p:cNvPr>
            <p:cNvSpPr>
              <a:spLocks noEditPoints="1"/>
            </p:cNvSpPr>
            <p:nvPr/>
          </p:nvSpPr>
          <p:spPr bwMode="auto">
            <a:xfrm>
              <a:off x="1871" y="3522"/>
              <a:ext cx="404" cy="277"/>
            </a:xfrm>
            <a:custGeom>
              <a:avLst/>
              <a:gdLst>
                <a:gd name="T0" fmla="*/ 114 w 136"/>
                <a:gd name="T1" fmla="*/ 93 h 93"/>
                <a:gd name="T2" fmla="*/ 111 w 136"/>
                <a:gd name="T3" fmla="*/ 92 h 93"/>
                <a:gd name="T4" fmla="*/ 61 w 136"/>
                <a:gd name="T5" fmla="*/ 42 h 93"/>
                <a:gd name="T6" fmla="*/ 39 w 136"/>
                <a:gd name="T7" fmla="*/ 63 h 93"/>
                <a:gd name="T8" fmla="*/ 24 w 136"/>
                <a:gd name="T9" fmla="*/ 70 h 93"/>
                <a:gd name="T10" fmla="*/ 1 w 136"/>
                <a:gd name="T11" fmla="*/ 59 h 93"/>
                <a:gd name="T12" fmla="*/ 1 w 136"/>
                <a:gd name="T13" fmla="*/ 53 h 93"/>
                <a:gd name="T14" fmla="*/ 38 w 136"/>
                <a:gd name="T15" fmla="*/ 17 h 93"/>
                <a:gd name="T16" fmla="*/ 80 w 136"/>
                <a:gd name="T17" fmla="*/ 0 h 93"/>
                <a:gd name="T18" fmla="*/ 117 w 136"/>
                <a:gd name="T19" fmla="*/ 14 h 93"/>
                <a:gd name="T20" fmla="*/ 136 w 136"/>
                <a:gd name="T21" fmla="*/ 56 h 93"/>
                <a:gd name="T22" fmla="*/ 115 w 136"/>
                <a:gd name="T23" fmla="*/ 93 h 93"/>
                <a:gd name="T24" fmla="*/ 114 w 136"/>
                <a:gd name="T25" fmla="*/ 93 h 93"/>
                <a:gd name="T26" fmla="*/ 61 w 136"/>
                <a:gd name="T27" fmla="*/ 32 h 93"/>
                <a:gd name="T28" fmla="*/ 63 w 136"/>
                <a:gd name="T29" fmla="*/ 34 h 93"/>
                <a:gd name="T30" fmla="*/ 114 w 136"/>
                <a:gd name="T31" fmla="*/ 85 h 93"/>
                <a:gd name="T32" fmla="*/ 128 w 136"/>
                <a:gd name="T33" fmla="*/ 56 h 93"/>
                <a:gd name="T34" fmla="*/ 80 w 136"/>
                <a:gd name="T35" fmla="*/ 7 h 93"/>
                <a:gd name="T36" fmla="*/ 44 w 136"/>
                <a:gd name="T37" fmla="*/ 23 h 93"/>
                <a:gd name="T38" fmla="*/ 10 w 136"/>
                <a:gd name="T39" fmla="*/ 56 h 93"/>
                <a:gd name="T40" fmla="*/ 24 w 136"/>
                <a:gd name="T41" fmla="*/ 62 h 93"/>
                <a:gd name="T42" fmla="*/ 34 w 136"/>
                <a:gd name="T43" fmla="*/ 57 h 93"/>
                <a:gd name="T44" fmla="*/ 58 w 136"/>
                <a:gd name="T45" fmla="*/ 34 h 93"/>
                <a:gd name="T46" fmla="*/ 61 w 136"/>
                <a:gd name="T47" fmla="*/ 3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93">
                  <a:moveTo>
                    <a:pt x="114" y="93"/>
                  </a:moveTo>
                  <a:cubicBezTo>
                    <a:pt x="113" y="93"/>
                    <a:pt x="112" y="93"/>
                    <a:pt x="111" y="92"/>
                  </a:cubicBezTo>
                  <a:cubicBezTo>
                    <a:pt x="61" y="42"/>
                    <a:pt x="61" y="42"/>
                    <a:pt x="61" y="42"/>
                  </a:cubicBezTo>
                  <a:cubicBezTo>
                    <a:pt x="39" y="63"/>
                    <a:pt x="39" y="63"/>
                    <a:pt x="39" y="63"/>
                  </a:cubicBezTo>
                  <a:cubicBezTo>
                    <a:pt x="39" y="63"/>
                    <a:pt x="33" y="69"/>
                    <a:pt x="24" y="70"/>
                  </a:cubicBezTo>
                  <a:cubicBezTo>
                    <a:pt x="16" y="70"/>
                    <a:pt x="9" y="66"/>
                    <a:pt x="1" y="59"/>
                  </a:cubicBezTo>
                  <a:cubicBezTo>
                    <a:pt x="0" y="57"/>
                    <a:pt x="0" y="55"/>
                    <a:pt x="1" y="53"/>
                  </a:cubicBezTo>
                  <a:cubicBezTo>
                    <a:pt x="38" y="17"/>
                    <a:pt x="38" y="17"/>
                    <a:pt x="38" y="17"/>
                  </a:cubicBezTo>
                  <a:cubicBezTo>
                    <a:pt x="39" y="16"/>
                    <a:pt x="57" y="0"/>
                    <a:pt x="80" y="0"/>
                  </a:cubicBezTo>
                  <a:cubicBezTo>
                    <a:pt x="93" y="0"/>
                    <a:pt x="107" y="5"/>
                    <a:pt x="117" y="14"/>
                  </a:cubicBezTo>
                  <a:cubicBezTo>
                    <a:pt x="126" y="21"/>
                    <a:pt x="136" y="35"/>
                    <a:pt x="136" y="56"/>
                  </a:cubicBezTo>
                  <a:cubicBezTo>
                    <a:pt x="136" y="57"/>
                    <a:pt x="136" y="83"/>
                    <a:pt x="115" y="93"/>
                  </a:cubicBezTo>
                  <a:cubicBezTo>
                    <a:pt x="115" y="93"/>
                    <a:pt x="114" y="93"/>
                    <a:pt x="114" y="93"/>
                  </a:cubicBezTo>
                  <a:close/>
                  <a:moveTo>
                    <a:pt x="61" y="32"/>
                  </a:moveTo>
                  <a:cubicBezTo>
                    <a:pt x="62" y="32"/>
                    <a:pt x="63" y="33"/>
                    <a:pt x="63" y="34"/>
                  </a:cubicBezTo>
                  <a:cubicBezTo>
                    <a:pt x="114" y="85"/>
                    <a:pt x="114" y="85"/>
                    <a:pt x="114" y="85"/>
                  </a:cubicBezTo>
                  <a:cubicBezTo>
                    <a:pt x="128" y="76"/>
                    <a:pt x="128" y="56"/>
                    <a:pt x="128" y="56"/>
                  </a:cubicBezTo>
                  <a:cubicBezTo>
                    <a:pt x="128" y="24"/>
                    <a:pt x="100" y="7"/>
                    <a:pt x="80" y="7"/>
                  </a:cubicBezTo>
                  <a:cubicBezTo>
                    <a:pt x="60" y="7"/>
                    <a:pt x="44" y="22"/>
                    <a:pt x="44" y="23"/>
                  </a:cubicBezTo>
                  <a:cubicBezTo>
                    <a:pt x="10" y="56"/>
                    <a:pt x="10" y="56"/>
                    <a:pt x="10" y="56"/>
                  </a:cubicBezTo>
                  <a:cubicBezTo>
                    <a:pt x="14" y="60"/>
                    <a:pt x="19" y="62"/>
                    <a:pt x="24" y="62"/>
                  </a:cubicBezTo>
                  <a:cubicBezTo>
                    <a:pt x="30" y="62"/>
                    <a:pt x="34" y="58"/>
                    <a:pt x="34" y="57"/>
                  </a:cubicBezTo>
                  <a:cubicBezTo>
                    <a:pt x="58" y="34"/>
                    <a:pt x="58" y="34"/>
                    <a:pt x="58" y="34"/>
                  </a:cubicBezTo>
                  <a:cubicBezTo>
                    <a:pt x="59" y="33"/>
                    <a:pt x="60" y="32"/>
                    <a:pt x="6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4" name="Freeform 202">
              <a:extLst>
                <a:ext uri="{FF2B5EF4-FFF2-40B4-BE49-F238E27FC236}">
                  <a16:creationId xmlns:a16="http://schemas.microsoft.com/office/drawing/2014/main" id="{65FABCC5-2759-67CC-E122-E1EE863F407C}"/>
                </a:ext>
              </a:extLst>
            </p:cNvPr>
            <p:cNvSpPr>
              <a:spLocks/>
            </p:cNvSpPr>
            <p:nvPr/>
          </p:nvSpPr>
          <p:spPr bwMode="auto">
            <a:xfrm>
              <a:off x="1707" y="3510"/>
              <a:ext cx="306" cy="336"/>
            </a:xfrm>
            <a:custGeom>
              <a:avLst/>
              <a:gdLst>
                <a:gd name="T0" fmla="*/ 33 w 103"/>
                <a:gd name="T1" fmla="*/ 113 h 113"/>
                <a:gd name="T2" fmla="*/ 31 w 103"/>
                <a:gd name="T3" fmla="*/ 113 h 113"/>
                <a:gd name="T4" fmla="*/ 0 w 103"/>
                <a:gd name="T5" fmla="*/ 60 h 113"/>
                <a:gd name="T6" fmla="*/ 59 w 103"/>
                <a:gd name="T7" fmla="*/ 0 h 113"/>
                <a:gd name="T8" fmla="*/ 102 w 103"/>
                <a:gd name="T9" fmla="*/ 18 h 113"/>
                <a:gd name="T10" fmla="*/ 102 w 103"/>
                <a:gd name="T11" fmla="*/ 24 h 113"/>
                <a:gd name="T12" fmla="*/ 96 w 103"/>
                <a:gd name="T13" fmla="*/ 24 h 113"/>
                <a:gd name="T14" fmla="*/ 59 w 103"/>
                <a:gd name="T15" fmla="*/ 8 h 113"/>
                <a:gd name="T16" fmla="*/ 7 w 103"/>
                <a:gd name="T17" fmla="*/ 60 h 113"/>
                <a:gd name="T18" fmla="*/ 35 w 103"/>
                <a:gd name="T19" fmla="*/ 106 h 113"/>
                <a:gd name="T20" fmla="*/ 37 w 103"/>
                <a:gd name="T21" fmla="*/ 111 h 113"/>
                <a:gd name="T22" fmla="*/ 33 w 103"/>
                <a:gd name="T23"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 h="113">
                  <a:moveTo>
                    <a:pt x="33" y="113"/>
                  </a:moveTo>
                  <a:cubicBezTo>
                    <a:pt x="33" y="113"/>
                    <a:pt x="32" y="113"/>
                    <a:pt x="31" y="113"/>
                  </a:cubicBezTo>
                  <a:cubicBezTo>
                    <a:pt x="12" y="102"/>
                    <a:pt x="0" y="82"/>
                    <a:pt x="0" y="60"/>
                  </a:cubicBezTo>
                  <a:cubicBezTo>
                    <a:pt x="0" y="27"/>
                    <a:pt x="26" y="0"/>
                    <a:pt x="59" y="0"/>
                  </a:cubicBezTo>
                  <a:cubicBezTo>
                    <a:pt x="75" y="0"/>
                    <a:pt x="90" y="7"/>
                    <a:pt x="102" y="18"/>
                  </a:cubicBezTo>
                  <a:cubicBezTo>
                    <a:pt x="103" y="20"/>
                    <a:pt x="103" y="22"/>
                    <a:pt x="102" y="24"/>
                  </a:cubicBezTo>
                  <a:cubicBezTo>
                    <a:pt x="100" y="25"/>
                    <a:pt x="98" y="25"/>
                    <a:pt x="96" y="24"/>
                  </a:cubicBezTo>
                  <a:cubicBezTo>
                    <a:pt x="86" y="14"/>
                    <a:pt x="73" y="8"/>
                    <a:pt x="59" y="8"/>
                  </a:cubicBezTo>
                  <a:cubicBezTo>
                    <a:pt x="30" y="8"/>
                    <a:pt x="7" y="31"/>
                    <a:pt x="7" y="60"/>
                  </a:cubicBezTo>
                  <a:cubicBezTo>
                    <a:pt x="7" y="79"/>
                    <a:pt x="18" y="97"/>
                    <a:pt x="35" y="106"/>
                  </a:cubicBezTo>
                  <a:cubicBezTo>
                    <a:pt x="37" y="107"/>
                    <a:pt x="38" y="109"/>
                    <a:pt x="37" y="111"/>
                  </a:cubicBezTo>
                  <a:cubicBezTo>
                    <a:pt x="36" y="112"/>
                    <a:pt x="35" y="113"/>
                    <a:pt x="3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5" name="Freeform 203">
              <a:extLst>
                <a:ext uri="{FF2B5EF4-FFF2-40B4-BE49-F238E27FC236}">
                  <a16:creationId xmlns:a16="http://schemas.microsoft.com/office/drawing/2014/main" id="{D45A3F52-0D6C-75CF-52D9-85BA6753C6A3}"/>
                </a:ext>
              </a:extLst>
            </p:cNvPr>
            <p:cNvSpPr>
              <a:spLocks noEditPoints="1"/>
            </p:cNvSpPr>
            <p:nvPr/>
          </p:nvSpPr>
          <p:spPr bwMode="auto">
            <a:xfrm>
              <a:off x="1793" y="3739"/>
              <a:ext cx="131" cy="131"/>
            </a:xfrm>
            <a:custGeom>
              <a:avLst/>
              <a:gdLst>
                <a:gd name="T0" fmla="*/ 15 w 44"/>
                <a:gd name="T1" fmla="*/ 44 h 44"/>
                <a:gd name="T2" fmla="*/ 4 w 44"/>
                <a:gd name="T3" fmla="*/ 39 h 44"/>
                <a:gd name="T4" fmla="*/ 0 w 44"/>
                <a:gd name="T5" fmla="*/ 28 h 44"/>
                <a:gd name="T6" fmla="*/ 4 w 44"/>
                <a:gd name="T7" fmla="*/ 18 h 44"/>
                <a:gd name="T8" fmla="*/ 16 w 44"/>
                <a:gd name="T9" fmla="*/ 6 h 44"/>
                <a:gd name="T10" fmla="*/ 38 w 44"/>
                <a:gd name="T11" fmla="*/ 6 h 44"/>
                <a:gd name="T12" fmla="*/ 38 w 44"/>
                <a:gd name="T13" fmla="*/ 27 h 44"/>
                <a:gd name="T14" fmla="*/ 26 w 44"/>
                <a:gd name="T15" fmla="*/ 39 h 44"/>
                <a:gd name="T16" fmla="*/ 15 w 44"/>
                <a:gd name="T17" fmla="*/ 44 h 44"/>
                <a:gd name="T18" fmla="*/ 27 w 44"/>
                <a:gd name="T19" fmla="*/ 9 h 44"/>
                <a:gd name="T20" fmla="*/ 22 w 44"/>
                <a:gd name="T21" fmla="*/ 11 h 44"/>
                <a:gd name="T22" fmla="*/ 10 w 44"/>
                <a:gd name="T23" fmla="*/ 23 h 44"/>
                <a:gd name="T24" fmla="*/ 7 w 44"/>
                <a:gd name="T25" fmla="*/ 28 h 44"/>
                <a:gd name="T26" fmla="*/ 10 w 44"/>
                <a:gd name="T27" fmla="*/ 34 h 44"/>
                <a:gd name="T28" fmla="*/ 21 w 44"/>
                <a:gd name="T29" fmla="*/ 34 h 44"/>
                <a:gd name="T30" fmla="*/ 33 w 44"/>
                <a:gd name="T31" fmla="*/ 22 h 44"/>
                <a:gd name="T32" fmla="*/ 33 w 44"/>
                <a:gd name="T33" fmla="*/ 11 h 44"/>
                <a:gd name="T34" fmla="*/ 27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5" y="44"/>
                  </a:moveTo>
                  <a:cubicBezTo>
                    <a:pt x="11" y="44"/>
                    <a:pt x="7" y="42"/>
                    <a:pt x="4" y="39"/>
                  </a:cubicBezTo>
                  <a:cubicBezTo>
                    <a:pt x="1" y="36"/>
                    <a:pt x="0" y="32"/>
                    <a:pt x="0" y="28"/>
                  </a:cubicBezTo>
                  <a:cubicBezTo>
                    <a:pt x="0" y="24"/>
                    <a:pt x="1" y="21"/>
                    <a:pt x="4" y="18"/>
                  </a:cubicBezTo>
                  <a:cubicBezTo>
                    <a:pt x="16" y="6"/>
                    <a:pt x="16" y="6"/>
                    <a:pt x="16" y="6"/>
                  </a:cubicBezTo>
                  <a:cubicBezTo>
                    <a:pt x="22" y="0"/>
                    <a:pt x="32" y="0"/>
                    <a:pt x="38" y="6"/>
                  </a:cubicBezTo>
                  <a:cubicBezTo>
                    <a:pt x="44" y="12"/>
                    <a:pt x="44" y="21"/>
                    <a:pt x="38" y="27"/>
                  </a:cubicBezTo>
                  <a:cubicBezTo>
                    <a:pt x="26" y="39"/>
                    <a:pt x="26" y="39"/>
                    <a:pt x="26" y="39"/>
                  </a:cubicBezTo>
                  <a:cubicBezTo>
                    <a:pt x="23" y="42"/>
                    <a:pt x="19" y="44"/>
                    <a:pt x="15" y="44"/>
                  </a:cubicBezTo>
                  <a:close/>
                  <a:moveTo>
                    <a:pt x="27" y="9"/>
                  </a:moveTo>
                  <a:cubicBezTo>
                    <a:pt x="25" y="9"/>
                    <a:pt x="23" y="10"/>
                    <a:pt x="22" y="11"/>
                  </a:cubicBezTo>
                  <a:cubicBezTo>
                    <a:pt x="10" y="23"/>
                    <a:pt x="10" y="23"/>
                    <a:pt x="10" y="23"/>
                  </a:cubicBezTo>
                  <a:cubicBezTo>
                    <a:pt x="8" y="24"/>
                    <a:pt x="7" y="26"/>
                    <a:pt x="7" y="28"/>
                  </a:cubicBezTo>
                  <a:cubicBezTo>
                    <a:pt x="7" y="30"/>
                    <a:pt x="8" y="32"/>
                    <a:pt x="10" y="34"/>
                  </a:cubicBezTo>
                  <a:cubicBezTo>
                    <a:pt x="13" y="37"/>
                    <a:pt x="18" y="37"/>
                    <a:pt x="21" y="34"/>
                  </a:cubicBezTo>
                  <a:cubicBezTo>
                    <a:pt x="33" y="22"/>
                    <a:pt x="33" y="22"/>
                    <a:pt x="33" y="22"/>
                  </a:cubicBezTo>
                  <a:cubicBezTo>
                    <a:pt x="35" y="19"/>
                    <a:pt x="35" y="14"/>
                    <a:pt x="33" y="11"/>
                  </a:cubicBezTo>
                  <a:cubicBezTo>
                    <a:pt x="31" y="10"/>
                    <a:pt x="29" y="9"/>
                    <a:pt x="2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6" name="Freeform 204">
              <a:extLst>
                <a:ext uri="{FF2B5EF4-FFF2-40B4-BE49-F238E27FC236}">
                  <a16:creationId xmlns:a16="http://schemas.microsoft.com/office/drawing/2014/main" id="{F11F9E2B-D98E-4A5A-93EB-181E78E46974}"/>
                </a:ext>
              </a:extLst>
            </p:cNvPr>
            <p:cNvSpPr>
              <a:spLocks noEditPoints="1"/>
            </p:cNvSpPr>
            <p:nvPr/>
          </p:nvSpPr>
          <p:spPr bwMode="auto">
            <a:xfrm>
              <a:off x="1841" y="3787"/>
              <a:ext cx="128" cy="131"/>
            </a:xfrm>
            <a:custGeom>
              <a:avLst/>
              <a:gdLst>
                <a:gd name="T0" fmla="*/ 16 w 43"/>
                <a:gd name="T1" fmla="*/ 44 h 44"/>
                <a:gd name="T2" fmla="*/ 5 w 43"/>
                <a:gd name="T3" fmla="*/ 40 h 44"/>
                <a:gd name="T4" fmla="*/ 0 w 43"/>
                <a:gd name="T5" fmla="*/ 29 h 44"/>
                <a:gd name="T6" fmla="*/ 5 w 43"/>
                <a:gd name="T7" fmla="*/ 18 h 44"/>
                <a:gd name="T8" fmla="*/ 17 w 43"/>
                <a:gd name="T9" fmla="*/ 6 h 44"/>
                <a:gd name="T10" fmla="*/ 17 w 43"/>
                <a:gd name="T11" fmla="*/ 6 h 44"/>
                <a:gd name="T12" fmla="*/ 38 w 43"/>
                <a:gd name="T13" fmla="*/ 6 h 44"/>
                <a:gd name="T14" fmla="*/ 43 w 43"/>
                <a:gd name="T15" fmla="*/ 17 h 44"/>
                <a:gd name="T16" fmla="*/ 38 w 43"/>
                <a:gd name="T17" fmla="*/ 28 h 44"/>
                <a:gd name="T18" fmla="*/ 26 w 43"/>
                <a:gd name="T19" fmla="*/ 40 h 44"/>
                <a:gd name="T20" fmla="*/ 16 w 43"/>
                <a:gd name="T21" fmla="*/ 44 h 44"/>
                <a:gd name="T22" fmla="*/ 22 w 43"/>
                <a:gd name="T23" fmla="*/ 11 h 44"/>
                <a:gd name="T24" fmla="*/ 10 w 43"/>
                <a:gd name="T25" fmla="*/ 23 h 44"/>
                <a:gd name="T26" fmla="*/ 8 w 43"/>
                <a:gd name="T27" fmla="*/ 29 h 44"/>
                <a:gd name="T28" fmla="*/ 10 w 43"/>
                <a:gd name="T29" fmla="*/ 34 h 44"/>
                <a:gd name="T30" fmla="*/ 21 w 43"/>
                <a:gd name="T31" fmla="*/ 34 h 44"/>
                <a:gd name="T32" fmla="*/ 33 w 43"/>
                <a:gd name="T33" fmla="*/ 22 h 44"/>
                <a:gd name="T34" fmla="*/ 35 w 43"/>
                <a:gd name="T35" fmla="*/ 17 h 44"/>
                <a:gd name="T36" fmla="*/ 33 w 43"/>
                <a:gd name="T37" fmla="*/ 12 h 44"/>
                <a:gd name="T38" fmla="*/ 22 w 43"/>
                <a:gd name="T39" fmla="*/ 1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4">
                  <a:moveTo>
                    <a:pt x="16" y="44"/>
                  </a:moveTo>
                  <a:cubicBezTo>
                    <a:pt x="11" y="44"/>
                    <a:pt x="8" y="43"/>
                    <a:pt x="5" y="40"/>
                  </a:cubicBezTo>
                  <a:cubicBezTo>
                    <a:pt x="2" y="37"/>
                    <a:pt x="0" y="33"/>
                    <a:pt x="0" y="29"/>
                  </a:cubicBezTo>
                  <a:cubicBezTo>
                    <a:pt x="0" y="25"/>
                    <a:pt x="2" y="21"/>
                    <a:pt x="5" y="18"/>
                  </a:cubicBezTo>
                  <a:cubicBezTo>
                    <a:pt x="17" y="6"/>
                    <a:pt x="17" y="6"/>
                    <a:pt x="17" y="6"/>
                  </a:cubicBezTo>
                  <a:cubicBezTo>
                    <a:pt x="17" y="6"/>
                    <a:pt x="17" y="6"/>
                    <a:pt x="17" y="6"/>
                  </a:cubicBezTo>
                  <a:cubicBezTo>
                    <a:pt x="22" y="0"/>
                    <a:pt x="32" y="0"/>
                    <a:pt x="38" y="6"/>
                  </a:cubicBezTo>
                  <a:cubicBezTo>
                    <a:pt x="41" y="9"/>
                    <a:pt x="43" y="13"/>
                    <a:pt x="43" y="17"/>
                  </a:cubicBezTo>
                  <a:cubicBezTo>
                    <a:pt x="43" y="21"/>
                    <a:pt x="41" y="25"/>
                    <a:pt x="38" y="28"/>
                  </a:cubicBezTo>
                  <a:cubicBezTo>
                    <a:pt x="26" y="40"/>
                    <a:pt x="26" y="40"/>
                    <a:pt x="26" y="40"/>
                  </a:cubicBezTo>
                  <a:cubicBezTo>
                    <a:pt x="23" y="43"/>
                    <a:pt x="20" y="44"/>
                    <a:pt x="16" y="44"/>
                  </a:cubicBezTo>
                  <a:close/>
                  <a:moveTo>
                    <a:pt x="22" y="11"/>
                  </a:moveTo>
                  <a:cubicBezTo>
                    <a:pt x="10" y="23"/>
                    <a:pt x="10" y="23"/>
                    <a:pt x="10" y="23"/>
                  </a:cubicBezTo>
                  <a:cubicBezTo>
                    <a:pt x="9" y="25"/>
                    <a:pt x="8" y="27"/>
                    <a:pt x="8" y="29"/>
                  </a:cubicBezTo>
                  <a:cubicBezTo>
                    <a:pt x="8" y="31"/>
                    <a:pt x="9" y="33"/>
                    <a:pt x="10" y="34"/>
                  </a:cubicBezTo>
                  <a:cubicBezTo>
                    <a:pt x="13" y="37"/>
                    <a:pt x="18" y="37"/>
                    <a:pt x="21" y="34"/>
                  </a:cubicBezTo>
                  <a:cubicBezTo>
                    <a:pt x="33" y="22"/>
                    <a:pt x="33" y="22"/>
                    <a:pt x="33" y="22"/>
                  </a:cubicBezTo>
                  <a:cubicBezTo>
                    <a:pt x="34" y="21"/>
                    <a:pt x="35" y="19"/>
                    <a:pt x="35" y="17"/>
                  </a:cubicBezTo>
                  <a:cubicBezTo>
                    <a:pt x="35" y="15"/>
                    <a:pt x="34" y="13"/>
                    <a:pt x="33" y="12"/>
                  </a:cubicBezTo>
                  <a:cubicBezTo>
                    <a:pt x="30" y="8"/>
                    <a:pt x="25" y="9"/>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7" name="Freeform 205">
              <a:extLst>
                <a:ext uri="{FF2B5EF4-FFF2-40B4-BE49-F238E27FC236}">
                  <a16:creationId xmlns:a16="http://schemas.microsoft.com/office/drawing/2014/main" id="{752AA19C-99F4-577D-E575-29D83942A36C}"/>
                </a:ext>
              </a:extLst>
            </p:cNvPr>
            <p:cNvSpPr>
              <a:spLocks noEditPoints="1"/>
            </p:cNvSpPr>
            <p:nvPr/>
          </p:nvSpPr>
          <p:spPr bwMode="auto">
            <a:xfrm>
              <a:off x="1888" y="3837"/>
              <a:ext cx="128" cy="128"/>
            </a:xfrm>
            <a:custGeom>
              <a:avLst/>
              <a:gdLst>
                <a:gd name="T0" fmla="*/ 16 w 43"/>
                <a:gd name="T1" fmla="*/ 43 h 43"/>
                <a:gd name="T2" fmla="*/ 5 w 43"/>
                <a:gd name="T3" fmla="*/ 39 h 43"/>
                <a:gd name="T4" fmla="*/ 0 w 43"/>
                <a:gd name="T5" fmla="*/ 28 h 43"/>
                <a:gd name="T6" fmla="*/ 5 w 43"/>
                <a:gd name="T7" fmla="*/ 17 h 43"/>
                <a:gd name="T8" fmla="*/ 17 w 43"/>
                <a:gd name="T9" fmla="*/ 5 h 43"/>
                <a:gd name="T10" fmla="*/ 17 w 43"/>
                <a:gd name="T11" fmla="*/ 5 h 43"/>
                <a:gd name="T12" fmla="*/ 38 w 43"/>
                <a:gd name="T13" fmla="*/ 5 h 43"/>
                <a:gd name="T14" fmla="*/ 43 w 43"/>
                <a:gd name="T15" fmla="*/ 16 h 43"/>
                <a:gd name="T16" fmla="*/ 39 w 43"/>
                <a:gd name="T17" fmla="*/ 27 h 43"/>
                <a:gd name="T18" fmla="*/ 27 w 43"/>
                <a:gd name="T19" fmla="*/ 39 h 43"/>
                <a:gd name="T20" fmla="*/ 16 w 43"/>
                <a:gd name="T21" fmla="*/ 43 h 43"/>
                <a:gd name="T22" fmla="*/ 22 w 43"/>
                <a:gd name="T23" fmla="*/ 11 h 43"/>
                <a:gd name="T24" fmla="*/ 10 w 43"/>
                <a:gd name="T25" fmla="*/ 23 h 43"/>
                <a:gd name="T26" fmla="*/ 8 w 43"/>
                <a:gd name="T27" fmla="*/ 28 h 43"/>
                <a:gd name="T28" fmla="*/ 10 w 43"/>
                <a:gd name="T29" fmla="*/ 33 h 43"/>
                <a:gd name="T30" fmla="*/ 21 w 43"/>
                <a:gd name="T31" fmla="*/ 34 h 43"/>
                <a:gd name="T32" fmla="*/ 33 w 43"/>
                <a:gd name="T33" fmla="*/ 22 h 43"/>
                <a:gd name="T34" fmla="*/ 35 w 43"/>
                <a:gd name="T35" fmla="*/ 16 h 43"/>
                <a:gd name="T36" fmla="*/ 33 w 43"/>
                <a:gd name="T37" fmla="*/ 11 h 43"/>
                <a:gd name="T38" fmla="*/ 22 w 43"/>
                <a:gd name="T39"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3">
                  <a:moveTo>
                    <a:pt x="16" y="43"/>
                  </a:moveTo>
                  <a:cubicBezTo>
                    <a:pt x="12" y="43"/>
                    <a:pt x="8" y="42"/>
                    <a:pt x="5" y="39"/>
                  </a:cubicBezTo>
                  <a:cubicBezTo>
                    <a:pt x="2" y="36"/>
                    <a:pt x="0" y="32"/>
                    <a:pt x="0" y="28"/>
                  </a:cubicBezTo>
                  <a:cubicBezTo>
                    <a:pt x="0" y="24"/>
                    <a:pt x="2" y="20"/>
                    <a:pt x="5" y="17"/>
                  </a:cubicBezTo>
                  <a:cubicBezTo>
                    <a:pt x="17" y="5"/>
                    <a:pt x="17" y="5"/>
                    <a:pt x="17" y="5"/>
                  </a:cubicBezTo>
                  <a:cubicBezTo>
                    <a:pt x="17" y="5"/>
                    <a:pt x="17" y="5"/>
                    <a:pt x="17" y="5"/>
                  </a:cubicBezTo>
                  <a:cubicBezTo>
                    <a:pt x="23" y="0"/>
                    <a:pt x="33" y="0"/>
                    <a:pt x="38" y="5"/>
                  </a:cubicBezTo>
                  <a:cubicBezTo>
                    <a:pt x="41" y="8"/>
                    <a:pt x="43" y="12"/>
                    <a:pt x="43" y="16"/>
                  </a:cubicBezTo>
                  <a:cubicBezTo>
                    <a:pt x="43" y="20"/>
                    <a:pt x="41" y="24"/>
                    <a:pt x="39" y="27"/>
                  </a:cubicBezTo>
                  <a:cubicBezTo>
                    <a:pt x="27" y="39"/>
                    <a:pt x="27" y="39"/>
                    <a:pt x="27" y="39"/>
                  </a:cubicBezTo>
                  <a:cubicBezTo>
                    <a:pt x="24" y="42"/>
                    <a:pt x="20" y="43"/>
                    <a:pt x="16" y="43"/>
                  </a:cubicBezTo>
                  <a:close/>
                  <a:moveTo>
                    <a:pt x="22" y="11"/>
                  </a:moveTo>
                  <a:cubicBezTo>
                    <a:pt x="10" y="23"/>
                    <a:pt x="10" y="23"/>
                    <a:pt x="10" y="23"/>
                  </a:cubicBezTo>
                  <a:cubicBezTo>
                    <a:pt x="9" y="24"/>
                    <a:pt x="8" y="26"/>
                    <a:pt x="8" y="28"/>
                  </a:cubicBezTo>
                  <a:cubicBezTo>
                    <a:pt x="8" y="30"/>
                    <a:pt x="9" y="32"/>
                    <a:pt x="10" y="33"/>
                  </a:cubicBezTo>
                  <a:cubicBezTo>
                    <a:pt x="13" y="37"/>
                    <a:pt x="18" y="36"/>
                    <a:pt x="21" y="34"/>
                  </a:cubicBezTo>
                  <a:cubicBezTo>
                    <a:pt x="33" y="22"/>
                    <a:pt x="33" y="22"/>
                    <a:pt x="33" y="22"/>
                  </a:cubicBezTo>
                  <a:cubicBezTo>
                    <a:pt x="35" y="20"/>
                    <a:pt x="35" y="18"/>
                    <a:pt x="35" y="16"/>
                  </a:cubicBezTo>
                  <a:cubicBezTo>
                    <a:pt x="35" y="14"/>
                    <a:pt x="35" y="12"/>
                    <a:pt x="33" y="11"/>
                  </a:cubicBezTo>
                  <a:cubicBezTo>
                    <a:pt x="30" y="8"/>
                    <a:pt x="25" y="8"/>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8" name="Freeform 206">
              <a:extLst>
                <a:ext uri="{FF2B5EF4-FFF2-40B4-BE49-F238E27FC236}">
                  <a16:creationId xmlns:a16="http://schemas.microsoft.com/office/drawing/2014/main" id="{859B2D43-2282-4E03-028D-BAF12D2FF3C0}"/>
                </a:ext>
              </a:extLst>
            </p:cNvPr>
            <p:cNvSpPr>
              <a:spLocks noEditPoints="1"/>
            </p:cNvSpPr>
            <p:nvPr/>
          </p:nvSpPr>
          <p:spPr bwMode="auto">
            <a:xfrm>
              <a:off x="1933" y="3885"/>
              <a:ext cx="131" cy="131"/>
            </a:xfrm>
            <a:custGeom>
              <a:avLst/>
              <a:gdLst>
                <a:gd name="T0" fmla="*/ 17 w 44"/>
                <a:gd name="T1" fmla="*/ 44 h 44"/>
                <a:gd name="T2" fmla="*/ 6 w 44"/>
                <a:gd name="T3" fmla="*/ 39 h 44"/>
                <a:gd name="T4" fmla="*/ 6 w 44"/>
                <a:gd name="T5" fmla="*/ 18 h 44"/>
                <a:gd name="T6" fmla="*/ 18 w 44"/>
                <a:gd name="T7" fmla="*/ 6 h 44"/>
                <a:gd name="T8" fmla="*/ 40 w 44"/>
                <a:gd name="T9" fmla="*/ 6 h 44"/>
                <a:gd name="T10" fmla="*/ 44 w 44"/>
                <a:gd name="T11" fmla="*/ 17 h 44"/>
                <a:gd name="T12" fmla="*/ 40 w 44"/>
                <a:gd name="T13" fmla="*/ 27 h 44"/>
                <a:gd name="T14" fmla="*/ 28 w 44"/>
                <a:gd name="T15" fmla="*/ 39 h 44"/>
                <a:gd name="T16" fmla="*/ 17 w 44"/>
                <a:gd name="T17" fmla="*/ 44 h 44"/>
                <a:gd name="T18" fmla="*/ 29 w 44"/>
                <a:gd name="T19" fmla="*/ 9 h 44"/>
                <a:gd name="T20" fmla="*/ 23 w 44"/>
                <a:gd name="T21" fmla="*/ 11 h 44"/>
                <a:gd name="T22" fmla="*/ 12 w 44"/>
                <a:gd name="T23" fmla="*/ 23 h 44"/>
                <a:gd name="T24" fmla="*/ 12 w 44"/>
                <a:gd name="T25" fmla="*/ 34 h 44"/>
                <a:gd name="T26" fmla="*/ 22 w 44"/>
                <a:gd name="T27" fmla="*/ 34 h 44"/>
                <a:gd name="T28" fmla="*/ 34 w 44"/>
                <a:gd name="T29" fmla="*/ 22 h 44"/>
                <a:gd name="T30" fmla="*/ 37 w 44"/>
                <a:gd name="T31" fmla="*/ 17 h 44"/>
                <a:gd name="T32" fmla="*/ 34 w 44"/>
                <a:gd name="T33" fmla="*/ 11 h 44"/>
                <a:gd name="T34" fmla="*/ 29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7" y="44"/>
                  </a:moveTo>
                  <a:cubicBezTo>
                    <a:pt x="13" y="44"/>
                    <a:pt x="9" y="42"/>
                    <a:pt x="6" y="39"/>
                  </a:cubicBezTo>
                  <a:cubicBezTo>
                    <a:pt x="0" y="33"/>
                    <a:pt x="0" y="23"/>
                    <a:pt x="6" y="18"/>
                  </a:cubicBezTo>
                  <a:cubicBezTo>
                    <a:pt x="18" y="6"/>
                    <a:pt x="18" y="6"/>
                    <a:pt x="18" y="6"/>
                  </a:cubicBezTo>
                  <a:cubicBezTo>
                    <a:pt x="24" y="0"/>
                    <a:pt x="34" y="0"/>
                    <a:pt x="40" y="6"/>
                  </a:cubicBezTo>
                  <a:cubicBezTo>
                    <a:pt x="43" y="9"/>
                    <a:pt x="44" y="12"/>
                    <a:pt x="44" y="17"/>
                  </a:cubicBezTo>
                  <a:cubicBezTo>
                    <a:pt x="44" y="21"/>
                    <a:pt x="43" y="24"/>
                    <a:pt x="40" y="27"/>
                  </a:cubicBezTo>
                  <a:cubicBezTo>
                    <a:pt x="28" y="39"/>
                    <a:pt x="28" y="39"/>
                    <a:pt x="28" y="39"/>
                  </a:cubicBezTo>
                  <a:cubicBezTo>
                    <a:pt x="25" y="42"/>
                    <a:pt x="21" y="44"/>
                    <a:pt x="17" y="44"/>
                  </a:cubicBezTo>
                  <a:close/>
                  <a:moveTo>
                    <a:pt x="29" y="9"/>
                  </a:moveTo>
                  <a:cubicBezTo>
                    <a:pt x="27" y="9"/>
                    <a:pt x="25" y="10"/>
                    <a:pt x="23" y="11"/>
                  </a:cubicBezTo>
                  <a:cubicBezTo>
                    <a:pt x="12" y="23"/>
                    <a:pt x="12" y="23"/>
                    <a:pt x="12" y="23"/>
                  </a:cubicBezTo>
                  <a:cubicBezTo>
                    <a:pt x="9" y="26"/>
                    <a:pt x="9" y="31"/>
                    <a:pt x="12" y="34"/>
                  </a:cubicBezTo>
                  <a:cubicBezTo>
                    <a:pt x="15" y="37"/>
                    <a:pt x="19" y="37"/>
                    <a:pt x="22" y="34"/>
                  </a:cubicBezTo>
                  <a:cubicBezTo>
                    <a:pt x="34" y="22"/>
                    <a:pt x="34" y="22"/>
                    <a:pt x="34" y="22"/>
                  </a:cubicBezTo>
                  <a:cubicBezTo>
                    <a:pt x="36" y="20"/>
                    <a:pt x="37" y="19"/>
                    <a:pt x="37" y="17"/>
                  </a:cubicBezTo>
                  <a:cubicBezTo>
                    <a:pt x="37" y="14"/>
                    <a:pt x="36" y="13"/>
                    <a:pt x="34" y="11"/>
                  </a:cubicBezTo>
                  <a:cubicBezTo>
                    <a:pt x="33" y="10"/>
                    <a:pt x="31" y="9"/>
                    <a:pt x="2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9" name="Freeform 207">
              <a:extLst>
                <a:ext uri="{FF2B5EF4-FFF2-40B4-BE49-F238E27FC236}">
                  <a16:creationId xmlns:a16="http://schemas.microsoft.com/office/drawing/2014/main" id="{B6F99C85-F433-47D9-2AAA-2ECB31472A2B}"/>
                </a:ext>
              </a:extLst>
            </p:cNvPr>
            <p:cNvSpPr>
              <a:spLocks/>
            </p:cNvSpPr>
            <p:nvPr/>
          </p:nvSpPr>
          <p:spPr bwMode="auto">
            <a:xfrm>
              <a:off x="1990" y="3620"/>
              <a:ext cx="237" cy="235"/>
            </a:xfrm>
            <a:custGeom>
              <a:avLst/>
              <a:gdLst>
                <a:gd name="T0" fmla="*/ 63 w 80"/>
                <a:gd name="T1" fmla="*/ 79 h 79"/>
                <a:gd name="T2" fmla="*/ 53 w 80"/>
                <a:gd name="T3" fmla="*/ 75 h 79"/>
                <a:gd name="T4" fmla="*/ 2 w 80"/>
                <a:gd name="T5" fmla="*/ 24 h 79"/>
                <a:gd name="T6" fmla="*/ 2 w 80"/>
                <a:gd name="T7" fmla="*/ 18 h 79"/>
                <a:gd name="T8" fmla="*/ 7 w 80"/>
                <a:gd name="T9" fmla="*/ 18 h 79"/>
                <a:gd name="T10" fmla="*/ 58 w 80"/>
                <a:gd name="T11" fmla="*/ 69 h 79"/>
                <a:gd name="T12" fmla="*/ 68 w 80"/>
                <a:gd name="T13" fmla="*/ 69 h 79"/>
                <a:gd name="T14" fmla="*/ 69 w 80"/>
                <a:gd name="T15" fmla="*/ 67 h 79"/>
                <a:gd name="T16" fmla="*/ 69 w 80"/>
                <a:gd name="T17" fmla="*/ 58 h 79"/>
                <a:gd name="T18" fmla="*/ 18 w 80"/>
                <a:gd name="T19" fmla="*/ 7 h 79"/>
                <a:gd name="T20" fmla="*/ 18 w 80"/>
                <a:gd name="T21" fmla="*/ 2 h 79"/>
                <a:gd name="T22" fmla="*/ 23 w 80"/>
                <a:gd name="T23" fmla="*/ 2 h 79"/>
                <a:gd name="T24" fmla="*/ 75 w 80"/>
                <a:gd name="T25" fmla="*/ 53 h 79"/>
                <a:gd name="T26" fmla="*/ 75 w 80"/>
                <a:gd name="T27" fmla="*/ 73 h 79"/>
                <a:gd name="T28" fmla="*/ 73 w 80"/>
                <a:gd name="T29" fmla="*/ 75 h 79"/>
                <a:gd name="T30" fmla="*/ 63 w 80"/>
                <a:gd name="T3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79">
                  <a:moveTo>
                    <a:pt x="63" y="79"/>
                  </a:moveTo>
                  <a:cubicBezTo>
                    <a:pt x="59" y="79"/>
                    <a:pt x="56" y="77"/>
                    <a:pt x="53" y="75"/>
                  </a:cubicBezTo>
                  <a:cubicBezTo>
                    <a:pt x="2" y="24"/>
                    <a:pt x="2" y="24"/>
                    <a:pt x="2" y="24"/>
                  </a:cubicBezTo>
                  <a:cubicBezTo>
                    <a:pt x="0" y="22"/>
                    <a:pt x="0" y="20"/>
                    <a:pt x="2" y="18"/>
                  </a:cubicBezTo>
                  <a:cubicBezTo>
                    <a:pt x="3" y="17"/>
                    <a:pt x="6" y="17"/>
                    <a:pt x="7" y="18"/>
                  </a:cubicBezTo>
                  <a:cubicBezTo>
                    <a:pt x="58" y="69"/>
                    <a:pt x="58" y="69"/>
                    <a:pt x="58" y="69"/>
                  </a:cubicBezTo>
                  <a:cubicBezTo>
                    <a:pt x="61" y="72"/>
                    <a:pt x="65" y="72"/>
                    <a:pt x="68" y="69"/>
                  </a:cubicBezTo>
                  <a:cubicBezTo>
                    <a:pt x="69" y="67"/>
                    <a:pt x="69" y="67"/>
                    <a:pt x="69" y="67"/>
                  </a:cubicBezTo>
                  <a:cubicBezTo>
                    <a:pt x="72" y="65"/>
                    <a:pt x="72" y="61"/>
                    <a:pt x="69" y="58"/>
                  </a:cubicBezTo>
                  <a:cubicBezTo>
                    <a:pt x="18" y="7"/>
                    <a:pt x="18" y="7"/>
                    <a:pt x="18" y="7"/>
                  </a:cubicBezTo>
                  <a:cubicBezTo>
                    <a:pt x="17" y="6"/>
                    <a:pt x="17" y="3"/>
                    <a:pt x="18" y="2"/>
                  </a:cubicBezTo>
                  <a:cubicBezTo>
                    <a:pt x="20" y="0"/>
                    <a:pt x="22" y="0"/>
                    <a:pt x="23" y="2"/>
                  </a:cubicBezTo>
                  <a:cubicBezTo>
                    <a:pt x="75" y="53"/>
                    <a:pt x="75" y="53"/>
                    <a:pt x="75" y="53"/>
                  </a:cubicBezTo>
                  <a:cubicBezTo>
                    <a:pt x="80" y="58"/>
                    <a:pt x="80" y="67"/>
                    <a:pt x="75" y="73"/>
                  </a:cubicBezTo>
                  <a:cubicBezTo>
                    <a:pt x="73" y="75"/>
                    <a:pt x="73" y="75"/>
                    <a:pt x="73" y="75"/>
                  </a:cubicBezTo>
                  <a:cubicBezTo>
                    <a:pt x="70" y="77"/>
                    <a:pt x="67" y="79"/>
                    <a:pt x="6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0" name="Freeform 208">
              <a:extLst>
                <a:ext uri="{FF2B5EF4-FFF2-40B4-BE49-F238E27FC236}">
                  <a16:creationId xmlns:a16="http://schemas.microsoft.com/office/drawing/2014/main" id="{96481582-2C88-F41D-C894-1A68AA2C2405}"/>
                </a:ext>
              </a:extLst>
            </p:cNvPr>
            <p:cNvSpPr>
              <a:spLocks/>
            </p:cNvSpPr>
            <p:nvPr/>
          </p:nvSpPr>
          <p:spPr bwMode="auto">
            <a:xfrm>
              <a:off x="1927" y="3671"/>
              <a:ext cx="253" cy="232"/>
            </a:xfrm>
            <a:custGeom>
              <a:avLst/>
              <a:gdLst>
                <a:gd name="T0" fmla="*/ 67 w 85"/>
                <a:gd name="T1" fmla="*/ 78 h 78"/>
                <a:gd name="T2" fmla="*/ 57 w 85"/>
                <a:gd name="T3" fmla="*/ 74 h 78"/>
                <a:gd name="T4" fmla="*/ 2 w 85"/>
                <a:gd name="T5" fmla="*/ 19 h 78"/>
                <a:gd name="T6" fmla="*/ 2 w 85"/>
                <a:gd name="T7" fmla="*/ 13 h 78"/>
                <a:gd name="T8" fmla="*/ 7 w 85"/>
                <a:gd name="T9" fmla="*/ 13 h 78"/>
                <a:gd name="T10" fmla="*/ 63 w 85"/>
                <a:gd name="T11" fmla="*/ 69 h 78"/>
                <a:gd name="T12" fmla="*/ 72 w 85"/>
                <a:gd name="T13" fmla="*/ 69 h 78"/>
                <a:gd name="T14" fmla="*/ 74 w 85"/>
                <a:gd name="T15" fmla="*/ 67 h 78"/>
                <a:gd name="T16" fmla="*/ 74 w 85"/>
                <a:gd name="T17" fmla="*/ 58 h 78"/>
                <a:gd name="T18" fmla="*/ 23 w 85"/>
                <a:gd name="T19" fmla="*/ 7 h 78"/>
                <a:gd name="T20" fmla="*/ 23 w 85"/>
                <a:gd name="T21" fmla="*/ 1 h 78"/>
                <a:gd name="T22" fmla="*/ 28 w 85"/>
                <a:gd name="T23" fmla="*/ 1 h 78"/>
                <a:gd name="T24" fmla="*/ 79 w 85"/>
                <a:gd name="T25" fmla="*/ 52 h 78"/>
                <a:gd name="T26" fmla="*/ 79 w 85"/>
                <a:gd name="T27" fmla="*/ 72 h 78"/>
                <a:gd name="T28" fmla="*/ 77 w 85"/>
                <a:gd name="T29" fmla="*/ 74 h 78"/>
                <a:gd name="T30" fmla="*/ 67 w 85"/>
                <a:gd name="T3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78">
                  <a:moveTo>
                    <a:pt x="67" y="78"/>
                  </a:moveTo>
                  <a:cubicBezTo>
                    <a:pt x="64" y="78"/>
                    <a:pt x="60" y="77"/>
                    <a:pt x="57" y="74"/>
                  </a:cubicBezTo>
                  <a:cubicBezTo>
                    <a:pt x="2" y="19"/>
                    <a:pt x="2" y="19"/>
                    <a:pt x="2" y="19"/>
                  </a:cubicBezTo>
                  <a:cubicBezTo>
                    <a:pt x="0" y="17"/>
                    <a:pt x="0" y="15"/>
                    <a:pt x="2" y="13"/>
                  </a:cubicBezTo>
                  <a:cubicBezTo>
                    <a:pt x="3" y="12"/>
                    <a:pt x="6" y="12"/>
                    <a:pt x="7" y="13"/>
                  </a:cubicBezTo>
                  <a:cubicBezTo>
                    <a:pt x="63" y="69"/>
                    <a:pt x="63" y="69"/>
                    <a:pt x="63" y="69"/>
                  </a:cubicBezTo>
                  <a:cubicBezTo>
                    <a:pt x="65" y="71"/>
                    <a:pt x="70" y="71"/>
                    <a:pt x="72" y="69"/>
                  </a:cubicBezTo>
                  <a:cubicBezTo>
                    <a:pt x="74" y="67"/>
                    <a:pt x="74" y="67"/>
                    <a:pt x="74" y="67"/>
                  </a:cubicBezTo>
                  <a:cubicBezTo>
                    <a:pt x="76" y="64"/>
                    <a:pt x="76" y="60"/>
                    <a:pt x="74" y="58"/>
                  </a:cubicBezTo>
                  <a:cubicBezTo>
                    <a:pt x="23" y="7"/>
                    <a:pt x="23" y="7"/>
                    <a:pt x="23" y="7"/>
                  </a:cubicBezTo>
                  <a:cubicBezTo>
                    <a:pt x="22" y="5"/>
                    <a:pt x="22" y="3"/>
                    <a:pt x="23" y="1"/>
                  </a:cubicBezTo>
                  <a:cubicBezTo>
                    <a:pt x="25" y="0"/>
                    <a:pt x="27" y="0"/>
                    <a:pt x="28" y="1"/>
                  </a:cubicBezTo>
                  <a:cubicBezTo>
                    <a:pt x="79" y="52"/>
                    <a:pt x="79" y="52"/>
                    <a:pt x="79" y="52"/>
                  </a:cubicBezTo>
                  <a:cubicBezTo>
                    <a:pt x="85" y="58"/>
                    <a:pt x="85" y="67"/>
                    <a:pt x="79" y="72"/>
                  </a:cubicBezTo>
                  <a:cubicBezTo>
                    <a:pt x="77" y="74"/>
                    <a:pt x="77" y="74"/>
                    <a:pt x="77" y="74"/>
                  </a:cubicBezTo>
                  <a:cubicBezTo>
                    <a:pt x="75" y="77"/>
                    <a:pt x="71" y="78"/>
                    <a:pt x="6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1" name="Freeform 209">
              <a:extLst>
                <a:ext uri="{FF2B5EF4-FFF2-40B4-BE49-F238E27FC236}">
                  <a16:creationId xmlns:a16="http://schemas.microsoft.com/office/drawing/2014/main" id="{2C9A87A8-D069-6FB3-BA2E-74B84EBA50E7}"/>
                </a:ext>
              </a:extLst>
            </p:cNvPr>
            <p:cNvSpPr>
              <a:spLocks/>
            </p:cNvSpPr>
            <p:nvPr/>
          </p:nvSpPr>
          <p:spPr bwMode="auto">
            <a:xfrm>
              <a:off x="1927" y="3706"/>
              <a:ext cx="202" cy="248"/>
            </a:xfrm>
            <a:custGeom>
              <a:avLst/>
              <a:gdLst>
                <a:gd name="T0" fmla="*/ 51 w 68"/>
                <a:gd name="T1" fmla="*/ 83 h 83"/>
                <a:gd name="T2" fmla="*/ 41 w 68"/>
                <a:gd name="T3" fmla="*/ 78 h 83"/>
                <a:gd name="T4" fmla="*/ 40 w 68"/>
                <a:gd name="T5" fmla="*/ 77 h 83"/>
                <a:gd name="T6" fmla="*/ 40 w 68"/>
                <a:gd name="T7" fmla="*/ 72 h 83"/>
                <a:gd name="T8" fmla="*/ 45 w 68"/>
                <a:gd name="T9" fmla="*/ 72 h 83"/>
                <a:gd name="T10" fmla="*/ 46 w 68"/>
                <a:gd name="T11" fmla="*/ 73 h 83"/>
                <a:gd name="T12" fmla="*/ 56 w 68"/>
                <a:gd name="T13" fmla="*/ 73 h 83"/>
                <a:gd name="T14" fmla="*/ 57 w 68"/>
                <a:gd name="T15" fmla="*/ 71 h 83"/>
                <a:gd name="T16" fmla="*/ 57 w 68"/>
                <a:gd name="T17" fmla="*/ 62 h 83"/>
                <a:gd name="T18" fmla="*/ 2 w 68"/>
                <a:gd name="T19" fmla="*/ 7 h 83"/>
                <a:gd name="T20" fmla="*/ 2 w 68"/>
                <a:gd name="T21" fmla="*/ 1 h 83"/>
                <a:gd name="T22" fmla="*/ 7 w 68"/>
                <a:gd name="T23" fmla="*/ 1 h 83"/>
                <a:gd name="T24" fmla="*/ 63 w 68"/>
                <a:gd name="T25" fmla="*/ 57 h 83"/>
                <a:gd name="T26" fmla="*/ 63 w 68"/>
                <a:gd name="T27" fmla="*/ 77 h 83"/>
                <a:gd name="T28" fmla="*/ 61 w 68"/>
                <a:gd name="T29" fmla="*/ 78 h 83"/>
                <a:gd name="T30" fmla="*/ 51 w 68"/>
                <a:gd name="T3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 h="83">
                  <a:moveTo>
                    <a:pt x="51" y="83"/>
                  </a:moveTo>
                  <a:cubicBezTo>
                    <a:pt x="47" y="83"/>
                    <a:pt x="44" y="81"/>
                    <a:pt x="41" y="78"/>
                  </a:cubicBezTo>
                  <a:cubicBezTo>
                    <a:pt x="40" y="77"/>
                    <a:pt x="40" y="77"/>
                    <a:pt x="40" y="77"/>
                  </a:cubicBezTo>
                  <a:cubicBezTo>
                    <a:pt x="38" y="76"/>
                    <a:pt x="38" y="73"/>
                    <a:pt x="40" y="72"/>
                  </a:cubicBezTo>
                  <a:cubicBezTo>
                    <a:pt x="41" y="70"/>
                    <a:pt x="44" y="70"/>
                    <a:pt x="45" y="72"/>
                  </a:cubicBezTo>
                  <a:cubicBezTo>
                    <a:pt x="46" y="73"/>
                    <a:pt x="46" y="73"/>
                    <a:pt x="46" y="73"/>
                  </a:cubicBezTo>
                  <a:cubicBezTo>
                    <a:pt x="49" y="75"/>
                    <a:pt x="53" y="76"/>
                    <a:pt x="56" y="73"/>
                  </a:cubicBezTo>
                  <a:cubicBezTo>
                    <a:pt x="57" y="71"/>
                    <a:pt x="57" y="71"/>
                    <a:pt x="57" y="71"/>
                  </a:cubicBezTo>
                  <a:cubicBezTo>
                    <a:pt x="60" y="69"/>
                    <a:pt x="60" y="65"/>
                    <a:pt x="57" y="62"/>
                  </a:cubicBezTo>
                  <a:cubicBezTo>
                    <a:pt x="2" y="7"/>
                    <a:pt x="2" y="7"/>
                    <a:pt x="2" y="7"/>
                  </a:cubicBezTo>
                  <a:cubicBezTo>
                    <a:pt x="0" y="5"/>
                    <a:pt x="0" y="3"/>
                    <a:pt x="2" y="1"/>
                  </a:cubicBezTo>
                  <a:cubicBezTo>
                    <a:pt x="3" y="0"/>
                    <a:pt x="6" y="0"/>
                    <a:pt x="7" y="1"/>
                  </a:cubicBezTo>
                  <a:cubicBezTo>
                    <a:pt x="63" y="57"/>
                    <a:pt x="63" y="57"/>
                    <a:pt x="63" y="57"/>
                  </a:cubicBezTo>
                  <a:cubicBezTo>
                    <a:pt x="68" y="62"/>
                    <a:pt x="68" y="71"/>
                    <a:pt x="63" y="77"/>
                  </a:cubicBezTo>
                  <a:cubicBezTo>
                    <a:pt x="61" y="78"/>
                    <a:pt x="61" y="78"/>
                    <a:pt x="61" y="78"/>
                  </a:cubicBezTo>
                  <a:cubicBezTo>
                    <a:pt x="58" y="81"/>
                    <a:pt x="55" y="83"/>
                    <a:pt x="51"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56" name="Group 55">
            <a:extLst>
              <a:ext uri="{FF2B5EF4-FFF2-40B4-BE49-F238E27FC236}">
                <a16:creationId xmlns:a16="http://schemas.microsoft.com/office/drawing/2014/main" id="{E74227A7-3835-4D66-03F5-D82DA4C34C74}"/>
              </a:ext>
            </a:extLst>
          </p:cNvPr>
          <p:cNvGrpSpPr/>
          <p:nvPr/>
        </p:nvGrpSpPr>
        <p:grpSpPr>
          <a:xfrm>
            <a:off x="7680464" y="4930143"/>
            <a:ext cx="973849" cy="336584"/>
            <a:chOff x="7512824" y="1643349"/>
            <a:chExt cx="973849" cy="336584"/>
          </a:xfrm>
        </p:grpSpPr>
        <p:cxnSp>
          <p:nvCxnSpPr>
            <p:cNvPr id="57" name="Straight Connector 56">
              <a:extLst>
                <a:ext uri="{FF2B5EF4-FFF2-40B4-BE49-F238E27FC236}">
                  <a16:creationId xmlns:a16="http://schemas.microsoft.com/office/drawing/2014/main" id="{7D34FDE3-1726-1284-3F1A-47644D433E3B}"/>
                </a:ext>
              </a:extLst>
            </p:cNvPr>
            <p:cNvCxnSpPr>
              <a:cxnSpLocks/>
            </p:cNvCxnSpPr>
            <p:nvPr/>
          </p:nvCxnSpPr>
          <p:spPr>
            <a:xfrm>
              <a:off x="7512824" y="1811641"/>
              <a:ext cx="756533" cy="0"/>
            </a:xfrm>
            <a:prstGeom prst="line">
              <a:avLst/>
            </a:prstGeom>
            <a:ln w="38100" cap="sq">
              <a:solidFill>
                <a:schemeClr val="tx2"/>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58" name="Oval 57">
              <a:extLst>
                <a:ext uri="{FF2B5EF4-FFF2-40B4-BE49-F238E27FC236}">
                  <a16:creationId xmlns:a16="http://schemas.microsoft.com/office/drawing/2014/main" id="{5420B723-B107-0E6E-8E5B-F5FAC8C2C829}"/>
                </a:ext>
              </a:extLst>
            </p:cNvPr>
            <p:cNvSpPr/>
            <p:nvPr/>
          </p:nvSpPr>
          <p:spPr>
            <a:xfrm>
              <a:off x="8150089" y="1643349"/>
              <a:ext cx="336584" cy="336584"/>
            </a:xfrm>
            <a:prstGeom prst="ellipse">
              <a:avLst/>
            </a:prstGeom>
            <a:solidFill>
              <a:schemeClr val="bg2"/>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18" name="TextBox 17">
            <a:extLst>
              <a:ext uri="{FF2B5EF4-FFF2-40B4-BE49-F238E27FC236}">
                <a16:creationId xmlns:a16="http://schemas.microsoft.com/office/drawing/2014/main" id="{E3944302-7EB2-7D9E-A3B0-46F2C05A14B6}"/>
              </a:ext>
            </a:extLst>
          </p:cNvPr>
          <p:cNvSpPr txBox="1"/>
          <p:nvPr/>
        </p:nvSpPr>
        <p:spPr>
          <a:xfrm>
            <a:off x="8757875" y="4752196"/>
            <a:ext cx="3044301" cy="707886"/>
          </a:xfrm>
          <a:prstGeom prst="rect">
            <a:avLst/>
          </a:prstGeom>
          <a:noFill/>
        </p:spPr>
        <p:txBody>
          <a:bodyPr wrap="square">
            <a:spAutoFit/>
          </a:bodyPr>
          <a:lstStyle/>
          <a:p>
            <a:pPr lvl="0"/>
            <a:r>
              <a:rPr lang="en-US" sz="2000"/>
              <a:t>Help customers </a:t>
            </a:r>
            <a:br>
              <a:rPr lang="en-US" sz="2000"/>
            </a:br>
            <a:r>
              <a:rPr lang="en-US" sz="2000"/>
              <a:t>solve problems</a:t>
            </a:r>
          </a:p>
        </p:txBody>
      </p:sp>
      <p:sp>
        <p:nvSpPr>
          <p:cNvPr id="11" name="Chevron 10">
            <a:extLst>
              <a:ext uri="{FF2B5EF4-FFF2-40B4-BE49-F238E27FC236}">
                <a16:creationId xmlns:a16="http://schemas.microsoft.com/office/drawing/2014/main" id="{4951AD2C-64EA-A7E6-F81C-082D69213A7B}"/>
              </a:ext>
            </a:extLst>
          </p:cNvPr>
          <p:cNvSpPr/>
          <p:nvPr/>
        </p:nvSpPr>
        <p:spPr>
          <a:xfrm rot="16200000">
            <a:off x="6498571" y="4457915"/>
            <a:ext cx="1543010" cy="1251240"/>
          </a:xfrm>
          <a:prstGeom prst="chevron">
            <a:avLst>
              <a:gd name="adj" fmla="val 19519"/>
            </a:avLst>
          </a:prstGeom>
          <a:solidFill>
            <a:schemeClr val="tx2"/>
          </a:solidFill>
          <a:ln w="38100" cap="rnd">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 wrap="square" lIns="91440" tIns="45720" rIns="91440" bIns="45720" numCol="1" spcCol="0" rtlCol="0" fromWordArt="0" anchor="ctr" anchorCtr="0" forceAA="0" compatLnSpc="1">
            <a:prstTxWarp prst="textNoShape">
              <a:avLst/>
            </a:prstTxWarp>
            <a:noAutofit/>
          </a:bodyPr>
          <a:lstStyle/>
          <a:p>
            <a:pPr algn="ctr"/>
            <a:endParaRPr lang="en-US" sz="7200">
              <a:solidFill>
                <a:schemeClr val="accent2"/>
              </a:solidFill>
            </a:endParaRPr>
          </a:p>
        </p:txBody>
      </p:sp>
      <p:grpSp>
        <p:nvGrpSpPr>
          <p:cNvPr id="26" name="Group 372" title="Chat icon">
            <a:extLst>
              <a:ext uri="{FF2B5EF4-FFF2-40B4-BE49-F238E27FC236}">
                <a16:creationId xmlns:a16="http://schemas.microsoft.com/office/drawing/2014/main" id="{25971F92-3C1B-DB13-284F-B4B19363CDF6}"/>
              </a:ext>
            </a:extLst>
          </p:cNvPr>
          <p:cNvGrpSpPr>
            <a:grpSpLocks noChangeAspect="1"/>
          </p:cNvGrpSpPr>
          <p:nvPr/>
        </p:nvGrpSpPr>
        <p:grpSpPr bwMode="auto">
          <a:xfrm>
            <a:off x="6816739" y="4668690"/>
            <a:ext cx="903482" cy="869446"/>
            <a:chOff x="2652" y="4537"/>
            <a:chExt cx="584" cy="562"/>
          </a:xfrm>
          <a:solidFill>
            <a:schemeClr val="bg2"/>
          </a:solidFill>
        </p:grpSpPr>
        <p:sp>
          <p:nvSpPr>
            <p:cNvPr id="27" name="Freeform 373">
              <a:extLst>
                <a:ext uri="{FF2B5EF4-FFF2-40B4-BE49-F238E27FC236}">
                  <a16:creationId xmlns:a16="http://schemas.microsoft.com/office/drawing/2014/main" id="{E19CB0A1-A017-E759-8752-4ECC19EF32CC}"/>
                </a:ext>
              </a:extLst>
            </p:cNvPr>
            <p:cNvSpPr>
              <a:spLocks noEditPoints="1"/>
            </p:cNvSpPr>
            <p:nvPr/>
          </p:nvSpPr>
          <p:spPr bwMode="auto">
            <a:xfrm>
              <a:off x="2652" y="4731"/>
              <a:ext cx="368" cy="368"/>
            </a:xfrm>
            <a:custGeom>
              <a:avLst/>
              <a:gdLst>
                <a:gd name="T0" fmla="*/ 25 w 121"/>
                <a:gd name="T1" fmla="*/ 121 h 121"/>
                <a:gd name="T2" fmla="*/ 23 w 121"/>
                <a:gd name="T3" fmla="*/ 121 h 121"/>
                <a:gd name="T4" fmla="*/ 21 w 121"/>
                <a:gd name="T5" fmla="*/ 118 h 121"/>
                <a:gd name="T6" fmla="*/ 21 w 121"/>
                <a:gd name="T7" fmla="*/ 93 h 121"/>
                <a:gd name="T8" fmla="*/ 0 w 121"/>
                <a:gd name="T9" fmla="*/ 69 h 121"/>
                <a:gd name="T10" fmla="*/ 0 w 121"/>
                <a:gd name="T11" fmla="*/ 63 h 121"/>
                <a:gd name="T12" fmla="*/ 0 w 121"/>
                <a:gd name="T13" fmla="*/ 4 h 121"/>
                <a:gd name="T14" fmla="*/ 4 w 121"/>
                <a:gd name="T15" fmla="*/ 0 h 121"/>
                <a:gd name="T16" fmla="*/ 95 w 121"/>
                <a:gd name="T17" fmla="*/ 0 h 121"/>
                <a:gd name="T18" fmla="*/ 121 w 121"/>
                <a:gd name="T19" fmla="*/ 25 h 121"/>
                <a:gd name="T20" fmla="*/ 121 w 121"/>
                <a:gd name="T21" fmla="*/ 37 h 121"/>
                <a:gd name="T22" fmla="*/ 121 w 121"/>
                <a:gd name="T23" fmla="*/ 89 h 121"/>
                <a:gd name="T24" fmla="*/ 117 w 121"/>
                <a:gd name="T25" fmla="*/ 93 h 121"/>
                <a:gd name="T26" fmla="*/ 61 w 121"/>
                <a:gd name="T27" fmla="*/ 93 h 121"/>
                <a:gd name="T28" fmla="*/ 58 w 121"/>
                <a:gd name="T29" fmla="*/ 94 h 121"/>
                <a:gd name="T30" fmla="*/ 27 w 121"/>
                <a:gd name="T31" fmla="*/ 120 h 121"/>
                <a:gd name="T32" fmla="*/ 25 w 121"/>
                <a:gd name="T33" fmla="*/ 121 h 121"/>
                <a:gd name="T34" fmla="*/ 28 w 121"/>
                <a:gd name="T35" fmla="*/ 118 h 121"/>
                <a:gd name="T36" fmla="*/ 28 w 121"/>
                <a:gd name="T37" fmla="*/ 118 h 121"/>
                <a:gd name="T38" fmla="*/ 7 w 121"/>
                <a:gd name="T39" fmla="*/ 7 h 121"/>
                <a:gd name="T40" fmla="*/ 7 w 121"/>
                <a:gd name="T41" fmla="*/ 69 h 121"/>
                <a:gd name="T42" fmla="*/ 25 w 121"/>
                <a:gd name="T43" fmla="*/ 86 h 121"/>
                <a:gd name="T44" fmla="*/ 27 w 121"/>
                <a:gd name="T45" fmla="*/ 87 h 121"/>
                <a:gd name="T46" fmla="*/ 28 w 121"/>
                <a:gd name="T47" fmla="*/ 90 h 121"/>
                <a:gd name="T48" fmla="*/ 28 w 121"/>
                <a:gd name="T49" fmla="*/ 94 h 121"/>
                <a:gd name="T50" fmla="*/ 28 w 121"/>
                <a:gd name="T51" fmla="*/ 110 h 121"/>
                <a:gd name="T52" fmla="*/ 53 w 121"/>
                <a:gd name="T53" fmla="*/ 88 h 121"/>
                <a:gd name="T54" fmla="*/ 61 w 121"/>
                <a:gd name="T55" fmla="*/ 86 h 121"/>
                <a:gd name="T56" fmla="*/ 114 w 121"/>
                <a:gd name="T57" fmla="*/ 86 h 121"/>
                <a:gd name="T58" fmla="*/ 114 w 121"/>
                <a:gd name="T59" fmla="*/ 25 h 121"/>
                <a:gd name="T60" fmla="*/ 95 w 121"/>
                <a:gd name="T61" fmla="*/ 7 h 121"/>
                <a:gd name="T62" fmla="*/ 7 w 121"/>
                <a:gd name="T63" fmla="*/ 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 h="121">
                  <a:moveTo>
                    <a:pt x="25" y="121"/>
                  </a:moveTo>
                  <a:cubicBezTo>
                    <a:pt x="24" y="121"/>
                    <a:pt x="23" y="121"/>
                    <a:pt x="23" y="121"/>
                  </a:cubicBezTo>
                  <a:cubicBezTo>
                    <a:pt x="22" y="120"/>
                    <a:pt x="21" y="119"/>
                    <a:pt x="21" y="118"/>
                  </a:cubicBezTo>
                  <a:cubicBezTo>
                    <a:pt x="21" y="93"/>
                    <a:pt x="21" y="93"/>
                    <a:pt x="21" y="93"/>
                  </a:cubicBezTo>
                  <a:cubicBezTo>
                    <a:pt x="9" y="91"/>
                    <a:pt x="0" y="81"/>
                    <a:pt x="0" y="69"/>
                  </a:cubicBezTo>
                  <a:cubicBezTo>
                    <a:pt x="0" y="63"/>
                    <a:pt x="0" y="63"/>
                    <a:pt x="0" y="63"/>
                  </a:cubicBezTo>
                  <a:cubicBezTo>
                    <a:pt x="0" y="4"/>
                    <a:pt x="0" y="4"/>
                    <a:pt x="0" y="4"/>
                  </a:cubicBezTo>
                  <a:cubicBezTo>
                    <a:pt x="0" y="2"/>
                    <a:pt x="1" y="0"/>
                    <a:pt x="4" y="0"/>
                  </a:cubicBezTo>
                  <a:cubicBezTo>
                    <a:pt x="95" y="0"/>
                    <a:pt x="95" y="0"/>
                    <a:pt x="95" y="0"/>
                  </a:cubicBezTo>
                  <a:cubicBezTo>
                    <a:pt x="109" y="0"/>
                    <a:pt x="121" y="11"/>
                    <a:pt x="121" y="25"/>
                  </a:cubicBezTo>
                  <a:cubicBezTo>
                    <a:pt x="121" y="37"/>
                    <a:pt x="121" y="37"/>
                    <a:pt x="121" y="37"/>
                  </a:cubicBezTo>
                  <a:cubicBezTo>
                    <a:pt x="121" y="89"/>
                    <a:pt x="121" y="89"/>
                    <a:pt x="121" y="89"/>
                  </a:cubicBezTo>
                  <a:cubicBezTo>
                    <a:pt x="121" y="91"/>
                    <a:pt x="119" y="93"/>
                    <a:pt x="117" y="93"/>
                  </a:cubicBezTo>
                  <a:cubicBezTo>
                    <a:pt x="61" y="93"/>
                    <a:pt x="61" y="93"/>
                    <a:pt x="61" y="93"/>
                  </a:cubicBezTo>
                  <a:cubicBezTo>
                    <a:pt x="60" y="93"/>
                    <a:pt x="59" y="93"/>
                    <a:pt x="58" y="94"/>
                  </a:cubicBezTo>
                  <a:cubicBezTo>
                    <a:pt x="27" y="120"/>
                    <a:pt x="27" y="120"/>
                    <a:pt x="27" y="120"/>
                  </a:cubicBezTo>
                  <a:cubicBezTo>
                    <a:pt x="26" y="121"/>
                    <a:pt x="25" y="121"/>
                    <a:pt x="25" y="121"/>
                  </a:cubicBezTo>
                  <a:close/>
                  <a:moveTo>
                    <a:pt x="28" y="118"/>
                  </a:moveTo>
                  <a:cubicBezTo>
                    <a:pt x="28" y="118"/>
                    <a:pt x="28" y="118"/>
                    <a:pt x="28" y="118"/>
                  </a:cubicBezTo>
                  <a:close/>
                  <a:moveTo>
                    <a:pt x="7" y="7"/>
                  </a:moveTo>
                  <a:cubicBezTo>
                    <a:pt x="7" y="69"/>
                    <a:pt x="7" y="69"/>
                    <a:pt x="7" y="69"/>
                  </a:cubicBezTo>
                  <a:cubicBezTo>
                    <a:pt x="7" y="78"/>
                    <a:pt x="15" y="86"/>
                    <a:pt x="25" y="86"/>
                  </a:cubicBezTo>
                  <a:cubicBezTo>
                    <a:pt x="26" y="86"/>
                    <a:pt x="27" y="87"/>
                    <a:pt x="27" y="87"/>
                  </a:cubicBezTo>
                  <a:cubicBezTo>
                    <a:pt x="28" y="88"/>
                    <a:pt x="28" y="89"/>
                    <a:pt x="28" y="90"/>
                  </a:cubicBezTo>
                  <a:cubicBezTo>
                    <a:pt x="28" y="94"/>
                    <a:pt x="28" y="94"/>
                    <a:pt x="28" y="94"/>
                  </a:cubicBezTo>
                  <a:cubicBezTo>
                    <a:pt x="28" y="110"/>
                    <a:pt x="28" y="110"/>
                    <a:pt x="28" y="110"/>
                  </a:cubicBezTo>
                  <a:cubicBezTo>
                    <a:pt x="53" y="88"/>
                    <a:pt x="53" y="88"/>
                    <a:pt x="53" y="88"/>
                  </a:cubicBezTo>
                  <a:cubicBezTo>
                    <a:pt x="55" y="87"/>
                    <a:pt x="58" y="86"/>
                    <a:pt x="61" y="86"/>
                  </a:cubicBezTo>
                  <a:cubicBezTo>
                    <a:pt x="114" y="86"/>
                    <a:pt x="114" y="86"/>
                    <a:pt x="114" y="86"/>
                  </a:cubicBezTo>
                  <a:cubicBezTo>
                    <a:pt x="114" y="25"/>
                    <a:pt x="114" y="25"/>
                    <a:pt x="114" y="25"/>
                  </a:cubicBezTo>
                  <a:cubicBezTo>
                    <a:pt x="114" y="15"/>
                    <a:pt x="105" y="7"/>
                    <a:pt x="95" y="7"/>
                  </a:cubicBezTo>
                  <a:lnTo>
                    <a:pt x="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8" name="Freeform 374">
              <a:extLst>
                <a:ext uri="{FF2B5EF4-FFF2-40B4-BE49-F238E27FC236}">
                  <a16:creationId xmlns:a16="http://schemas.microsoft.com/office/drawing/2014/main" id="{D9091E02-C4A8-95E1-B079-07B3874CC002}"/>
                </a:ext>
              </a:extLst>
            </p:cNvPr>
            <p:cNvSpPr>
              <a:spLocks/>
            </p:cNvSpPr>
            <p:nvPr/>
          </p:nvSpPr>
          <p:spPr bwMode="auto">
            <a:xfrm>
              <a:off x="2868" y="4537"/>
              <a:ext cx="368" cy="368"/>
            </a:xfrm>
            <a:custGeom>
              <a:avLst/>
              <a:gdLst>
                <a:gd name="T0" fmla="*/ 96 w 121"/>
                <a:gd name="T1" fmla="*/ 121 h 121"/>
                <a:gd name="T2" fmla="*/ 94 w 121"/>
                <a:gd name="T3" fmla="*/ 120 h 121"/>
                <a:gd name="T4" fmla="*/ 62 w 121"/>
                <a:gd name="T5" fmla="*/ 94 h 121"/>
                <a:gd name="T6" fmla="*/ 60 w 121"/>
                <a:gd name="T7" fmla="*/ 93 h 121"/>
                <a:gd name="T8" fmla="*/ 57 w 121"/>
                <a:gd name="T9" fmla="*/ 89 h 121"/>
                <a:gd name="T10" fmla="*/ 60 w 121"/>
                <a:gd name="T11" fmla="*/ 86 h 121"/>
                <a:gd name="T12" fmla="*/ 67 w 121"/>
                <a:gd name="T13" fmla="*/ 88 h 121"/>
                <a:gd name="T14" fmla="*/ 92 w 121"/>
                <a:gd name="T15" fmla="*/ 110 h 121"/>
                <a:gd name="T16" fmla="*/ 92 w 121"/>
                <a:gd name="T17" fmla="*/ 89 h 121"/>
                <a:gd name="T18" fmla="*/ 96 w 121"/>
                <a:gd name="T19" fmla="*/ 86 h 121"/>
                <a:gd name="T20" fmla="*/ 114 w 121"/>
                <a:gd name="T21" fmla="*/ 86 h 121"/>
                <a:gd name="T22" fmla="*/ 114 w 121"/>
                <a:gd name="T23" fmla="*/ 25 h 121"/>
                <a:gd name="T24" fmla="*/ 96 w 121"/>
                <a:gd name="T25" fmla="*/ 7 h 121"/>
                <a:gd name="T26" fmla="*/ 7 w 121"/>
                <a:gd name="T27" fmla="*/ 7 h 121"/>
                <a:gd name="T28" fmla="*/ 7 w 121"/>
                <a:gd name="T29" fmla="*/ 53 h 121"/>
                <a:gd name="T30" fmla="*/ 3 w 121"/>
                <a:gd name="T31" fmla="*/ 57 h 121"/>
                <a:gd name="T32" fmla="*/ 0 w 121"/>
                <a:gd name="T33" fmla="*/ 53 h 121"/>
                <a:gd name="T34" fmla="*/ 0 w 121"/>
                <a:gd name="T35" fmla="*/ 4 h 121"/>
                <a:gd name="T36" fmla="*/ 4 w 121"/>
                <a:gd name="T37" fmla="*/ 0 h 121"/>
                <a:gd name="T38" fmla="*/ 96 w 121"/>
                <a:gd name="T39" fmla="*/ 0 h 121"/>
                <a:gd name="T40" fmla="*/ 121 w 121"/>
                <a:gd name="T41" fmla="*/ 25 h 121"/>
                <a:gd name="T42" fmla="*/ 121 w 121"/>
                <a:gd name="T43" fmla="*/ 33 h 121"/>
                <a:gd name="T44" fmla="*/ 121 w 121"/>
                <a:gd name="T45" fmla="*/ 88 h 121"/>
                <a:gd name="T46" fmla="*/ 117 w 121"/>
                <a:gd name="T47" fmla="*/ 93 h 121"/>
                <a:gd name="T48" fmla="*/ 100 w 121"/>
                <a:gd name="T49" fmla="*/ 93 h 121"/>
                <a:gd name="T50" fmla="*/ 100 w 121"/>
                <a:gd name="T51" fmla="*/ 118 h 121"/>
                <a:gd name="T52" fmla="*/ 98 w 121"/>
                <a:gd name="T53" fmla="*/ 121 h 121"/>
                <a:gd name="T54" fmla="*/ 96 w 121"/>
                <a:gd name="T55"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1" h="121">
                  <a:moveTo>
                    <a:pt x="96" y="121"/>
                  </a:moveTo>
                  <a:cubicBezTo>
                    <a:pt x="95" y="121"/>
                    <a:pt x="94" y="121"/>
                    <a:pt x="94" y="120"/>
                  </a:cubicBezTo>
                  <a:cubicBezTo>
                    <a:pt x="62" y="94"/>
                    <a:pt x="62" y="94"/>
                    <a:pt x="62" y="94"/>
                  </a:cubicBezTo>
                  <a:cubicBezTo>
                    <a:pt x="62" y="93"/>
                    <a:pt x="61" y="93"/>
                    <a:pt x="60" y="93"/>
                  </a:cubicBezTo>
                  <a:cubicBezTo>
                    <a:pt x="58" y="93"/>
                    <a:pt x="57" y="91"/>
                    <a:pt x="57" y="89"/>
                  </a:cubicBezTo>
                  <a:cubicBezTo>
                    <a:pt x="57" y="87"/>
                    <a:pt x="58" y="86"/>
                    <a:pt x="60" y="86"/>
                  </a:cubicBezTo>
                  <a:cubicBezTo>
                    <a:pt x="64" y="86"/>
                    <a:pt x="66" y="87"/>
                    <a:pt x="67" y="88"/>
                  </a:cubicBezTo>
                  <a:cubicBezTo>
                    <a:pt x="92" y="110"/>
                    <a:pt x="92" y="110"/>
                    <a:pt x="92" y="110"/>
                  </a:cubicBezTo>
                  <a:cubicBezTo>
                    <a:pt x="92" y="89"/>
                    <a:pt x="92" y="89"/>
                    <a:pt x="92" y="89"/>
                  </a:cubicBezTo>
                  <a:cubicBezTo>
                    <a:pt x="92" y="87"/>
                    <a:pt x="94" y="86"/>
                    <a:pt x="96" y="86"/>
                  </a:cubicBezTo>
                  <a:cubicBezTo>
                    <a:pt x="114" y="86"/>
                    <a:pt x="114" y="86"/>
                    <a:pt x="114" y="86"/>
                  </a:cubicBezTo>
                  <a:cubicBezTo>
                    <a:pt x="114" y="25"/>
                    <a:pt x="114" y="25"/>
                    <a:pt x="114" y="25"/>
                  </a:cubicBezTo>
                  <a:cubicBezTo>
                    <a:pt x="114" y="15"/>
                    <a:pt x="106" y="7"/>
                    <a:pt x="96" y="7"/>
                  </a:cubicBezTo>
                  <a:cubicBezTo>
                    <a:pt x="7" y="7"/>
                    <a:pt x="7" y="7"/>
                    <a:pt x="7" y="7"/>
                  </a:cubicBezTo>
                  <a:cubicBezTo>
                    <a:pt x="7" y="53"/>
                    <a:pt x="7" y="53"/>
                    <a:pt x="7" y="53"/>
                  </a:cubicBezTo>
                  <a:cubicBezTo>
                    <a:pt x="7" y="55"/>
                    <a:pt x="5" y="57"/>
                    <a:pt x="3" y="57"/>
                  </a:cubicBezTo>
                  <a:cubicBezTo>
                    <a:pt x="1" y="57"/>
                    <a:pt x="0" y="55"/>
                    <a:pt x="0" y="53"/>
                  </a:cubicBezTo>
                  <a:cubicBezTo>
                    <a:pt x="0" y="4"/>
                    <a:pt x="0" y="4"/>
                    <a:pt x="0" y="4"/>
                  </a:cubicBezTo>
                  <a:cubicBezTo>
                    <a:pt x="0" y="2"/>
                    <a:pt x="2" y="0"/>
                    <a:pt x="4" y="0"/>
                  </a:cubicBezTo>
                  <a:cubicBezTo>
                    <a:pt x="96" y="0"/>
                    <a:pt x="96" y="0"/>
                    <a:pt x="96" y="0"/>
                  </a:cubicBezTo>
                  <a:cubicBezTo>
                    <a:pt x="109" y="0"/>
                    <a:pt x="121" y="11"/>
                    <a:pt x="121" y="25"/>
                  </a:cubicBezTo>
                  <a:cubicBezTo>
                    <a:pt x="121" y="33"/>
                    <a:pt x="121" y="33"/>
                    <a:pt x="121" y="33"/>
                  </a:cubicBezTo>
                  <a:cubicBezTo>
                    <a:pt x="121" y="88"/>
                    <a:pt x="121" y="88"/>
                    <a:pt x="121" y="88"/>
                  </a:cubicBezTo>
                  <a:cubicBezTo>
                    <a:pt x="121" y="91"/>
                    <a:pt x="119" y="93"/>
                    <a:pt x="117" y="93"/>
                  </a:cubicBezTo>
                  <a:cubicBezTo>
                    <a:pt x="100" y="93"/>
                    <a:pt x="100" y="93"/>
                    <a:pt x="100" y="93"/>
                  </a:cubicBezTo>
                  <a:cubicBezTo>
                    <a:pt x="100" y="118"/>
                    <a:pt x="100" y="118"/>
                    <a:pt x="100" y="118"/>
                  </a:cubicBezTo>
                  <a:cubicBezTo>
                    <a:pt x="100" y="119"/>
                    <a:pt x="99" y="120"/>
                    <a:pt x="98" y="121"/>
                  </a:cubicBezTo>
                  <a:cubicBezTo>
                    <a:pt x="97" y="121"/>
                    <a:pt x="97" y="121"/>
                    <a:pt x="96"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561469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b="1"/>
              <a:t>Listen: </a:t>
            </a:r>
            <a:r>
              <a:rPr lang="en-US"/>
              <a:t>the value of a NEADS analysis</a:t>
            </a:r>
            <a:endParaRPr lang="en-US">
              <a:solidFill>
                <a:srgbClr val="5C9A1B"/>
              </a:solidFill>
            </a:endParaRPr>
          </a:p>
        </p:txBody>
      </p:sp>
      <p:sp>
        <p:nvSpPr>
          <p:cNvPr id="2" name="TextBox 1">
            <a:extLst>
              <a:ext uri="{FF2B5EF4-FFF2-40B4-BE49-F238E27FC236}">
                <a16:creationId xmlns:a16="http://schemas.microsoft.com/office/drawing/2014/main" id="{D6028713-DB6C-71E2-7B0F-E672501B0939}"/>
              </a:ext>
            </a:extLst>
          </p:cNvPr>
          <p:cNvSpPr txBox="1"/>
          <p:nvPr/>
        </p:nvSpPr>
        <p:spPr>
          <a:xfrm>
            <a:off x="685800" y="1382286"/>
            <a:ext cx="6196911" cy="4093428"/>
          </a:xfrm>
          <a:prstGeom prst="rect">
            <a:avLst/>
          </a:prstGeom>
          <a:noFill/>
        </p:spPr>
        <p:txBody>
          <a:bodyPr wrap="square" rtlCol="0">
            <a:spAutoFit/>
          </a:bodyPr>
          <a:lstStyle/>
          <a:p>
            <a:r>
              <a:rPr lang="en-US" sz="2000" b="1" u="sng"/>
              <a:t>N</a:t>
            </a:r>
            <a:r>
              <a:rPr lang="en-US" sz="2000" b="1"/>
              <a:t>ow: </a:t>
            </a:r>
            <a:r>
              <a:rPr lang="en-US" sz="2000"/>
              <a:t>What is your coverage like now?</a:t>
            </a:r>
          </a:p>
          <a:p>
            <a:endParaRPr lang="en-US" sz="2000"/>
          </a:p>
          <a:p>
            <a:r>
              <a:rPr lang="en-US" sz="2000" b="1" u="sng"/>
              <a:t>E</a:t>
            </a:r>
            <a:r>
              <a:rPr lang="en-US" sz="2000" b="1"/>
              <a:t>njoy: </a:t>
            </a:r>
            <a:r>
              <a:rPr lang="en-US" sz="2000"/>
              <a:t>What do you enjoy about your current coverage?</a:t>
            </a:r>
          </a:p>
          <a:p>
            <a:endParaRPr lang="en-US" sz="2000"/>
          </a:p>
          <a:p>
            <a:r>
              <a:rPr lang="en-US" sz="2000" b="1" u="sng"/>
              <a:t>A</a:t>
            </a:r>
            <a:r>
              <a:rPr lang="en-US" sz="2000" b="1"/>
              <a:t>dd/Alter: </a:t>
            </a:r>
            <a:r>
              <a:rPr lang="en-US" sz="2000"/>
              <a:t>What would you add or alter about your current coverage? What would you hope to gain by changing your plan? What type of coverage would </a:t>
            </a:r>
            <a:br>
              <a:rPr lang="en-US" sz="2000"/>
            </a:br>
            <a:r>
              <a:rPr lang="en-US" sz="2000"/>
              <a:t>you prefer to have?</a:t>
            </a:r>
          </a:p>
          <a:p>
            <a:endParaRPr lang="en-US" sz="2000"/>
          </a:p>
          <a:p>
            <a:r>
              <a:rPr lang="en-US" sz="2000" b="1" u="sng"/>
              <a:t>D</a:t>
            </a:r>
            <a:r>
              <a:rPr lang="en-US" sz="2000" b="1"/>
              <a:t>ecision: </a:t>
            </a:r>
            <a:r>
              <a:rPr lang="en-US" sz="2000"/>
              <a:t>Who will make your plan decision today?</a:t>
            </a:r>
          </a:p>
          <a:p>
            <a:endParaRPr lang="en-US" sz="2000"/>
          </a:p>
          <a:p>
            <a:r>
              <a:rPr lang="en-US" sz="2000" b="1" u="sng"/>
              <a:t>S</a:t>
            </a:r>
            <a:r>
              <a:rPr lang="en-US" sz="2000" b="1"/>
              <a:t>ummary: </a:t>
            </a:r>
            <a:r>
              <a:rPr lang="en-US" sz="2000"/>
              <a:t>I’ll summarize my notes for you. Did we get it all? What else should we add to have a complete picture?</a:t>
            </a:r>
          </a:p>
        </p:txBody>
      </p:sp>
      <p:sp>
        <p:nvSpPr>
          <p:cNvPr id="5" name="TextBox 4">
            <a:extLst>
              <a:ext uri="{FF2B5EF4-FFF2-40B4-BE49-F238E27FC236}">
                <a16:creationId xmlns:a16="http://schemas.microsoft.com/office/drawing/2014/main" id="{42A7B4CE-6EEF-F712-66C8-DE33D56AC011}"/>
              </a:ext>
            </a:extLst>
          </p:cNvPr>
          <p:cNvSpPr txBox="1"/>
          <p:nvPr/>
        </p:nvSpPr>
        <p:spPr>
          <a:xfrm>
            <a:off x="7032811" y="2180418"/>
            <a:ext cx="4649492" cy="2769989"/>
          </a:xfrm>
          <a:prstGeom prst="rect">
            <a:avLst/>
          </a:prstGeom>
          <a:noFill/>
        </p:spPr>
        <p:txBody>
          <a:bodyPr wrap="square" rtlCol="0">
            <a:spAutoFit/>
          </a:bodyPr>
          <a:lstStyle/>
          <a:p>
            <a:pPr algn="ctr"/>
            <a:r>
              <a:rPr lang="en-US" sz="2800" b="1">
                <a:solidFill>
                  <a:schemeClr val="accent2"/>
                </a:solidFill>
              </a:rPr>
              <a:t>“Listening is so important. Just try to understand where they’re coming from and what their needs are.”</a:t>
            </a:r>
          </a:p>
          <a:p>
            <a:pPr algn="ctr"/>
            <a:endParaRPr lang="en-US" sz="2000">
              <a:solidFill>
                <a:schemeClr val="tx2"/>
              </a:solidFill>
            </a:endParaRPr>
          </a:p>
          <a:p>
            <a:pPr algn="ctr"/>
            <a:r>
              <a:rPr lang="en-US" sz="2400"/>
              <a:t>— Joe </a:t>
            </a:r>
            <a:r>
              <a:rPr lang="en-US" sz="2400" err="1"/>
              <a:t>Kathrein</a:t>
            </a:r>
            <a:endParaRPr lang="en-US" sz="2400"/>
          </a:p>
          <a:p>
            <a:pPr algn="ctr"/>
            <a:r>
              <a:rPr lang="en-US" i="1"/>
              <a:t>Licensed sales agent with Humana</a:t>
            </a:r>
          </a:p>
        </p:txBody>
      </p:sp>
      <p:sp>
        <p:nvSpPr>
          <p:cNvPr id="7" name="Slide Number Placeholder 3">
            <a:extLst>
              <a:ext uri="{FF2B5EF4-FFF2-40B4-BE49-F238E27FC236}">
                <a16:creationId xmlns:a16="http://schemas.microsoft.com/office/drawing/2014/main" id="{3D52EFD4-C339-2DA5-4E3B-969B7A5027CA}"/>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19</a:t>
            </a:fld>
            <a:endParaRPr lang="en-US" sz="1200"/>
          </a:p>
        </p:txBody>
      </p:sp>
      <p:sp>
        <p:nvSpPr>
          <p:cNvPr id="8" name="TextBox 7">
            <a:extLst>
              <a:ext uri="{FF2B5EF4-FFF2-40B4-BE49-F238E27FC236}">
                <a16:creationId xmlns:a16="http://schemas.microsoft.com/office/drawing/2014/main" id="{C62DAFCA-A27D-2655-D98D-B6D46BC162B9}"/>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spTree>
    <p:extLst>
      <p:ext uri="{BB962C8B-B14F-4D97-AF65-F5344CB8AC3E}">
        <p14:creationId xmlns:p14="http://schemas.microsoft.com/office/powerpoint/2010/main" val="5500518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DC330-32E6-3543-9AD6-19A015BCD44F}"/>
              </a:ext>
            </a:extLst>
          </p:cNvPr>
          <p:cNvSpPr>
            <a:spLocks noGrp="1"/>
          </p:cNvSpPr>
          <p:nvPr>
            <p:ph type="title"/>
          </p:nvPr>
        </p:nvSpPr>
        <p:spPr>
          <a:xfrm>
            <a:off x="1524000" y="377049"/>
            <a:ext cx="11137392" cy="603504"/>
          </a:xfrm>
          <a:prstGeom prst="rect">
            <a:avLst/>
          </a:prstGeom>
        </p:spPr>
        <p:txBody>
          <a:bodyPr anchor="t"/>
          <a:lstStyle/>
          <a:p>
            <a:r>
              <a:rPr lang="en-US"/>
              <a:t>Today’s speakers</a:t>
            </a:r>
            <a:endParaRPr lang="en-US">
              <a:solidFill>
                <a:srgbClr val="5C9A1B"/>
              </a:solidFill>
            </a:endParaRPr>
          </a:p>
        </p:txBody>
      </p:sp>
      <p:sp>
        <p:nvSpPr>
          <p:cNvPr id="3" name="Text Placeholder 2">
            <a:extLst>
              <a:ext uri="{FF2B5EF4-FFF2-40B4-BE49-F238E27FC236}">
                <a16:creationId xmlns:a16="http://schemas.microsoft.com/office/drawing/2014/main" id="{8F5A9A20-92BF-7B46-9DE6-CD031B235D90}"/>
              </a:ext>
            </a:extLst>
          </p:cNvPr>
          <p:cNvSpPr>
            <a:spLocks noGrp="1"/>
          </p:cNvSpPr>
          <p:nvPr>
            <p:ph type="body" sz="quarter" idx="15"/>
          </p:nvPr>
        </p:nvSpPr>
        <p:spPr>
          <a:xfrm>
            <a:off x="2195412" y="3968984"/>
            <a:ext cx="3415207" cy="1599243"/>
          </a:xfrm>
        </p:spPr>
        <p:txBody>
          <a:bodyPr/>
          <a:lstStyle/>
          <a:p>
            <a:r>
              <a:rPr lang="en-US">
                <a:solidFill>
                  <a:srgbClr val="5C9A1B"/>
                </a:solidFill>
              </a:rPr>
              <a:t>Joe </a:t>
            </a:r>
            <a:r>
              <a:rPr lang="en-US" err="1">
                <a:solidFill>
                  <a:srgbClr val="5C9A1B"/>
                </a:solidFill>
              </a:rPr>
              <a:t>Kathrein</a:t>
            </a:r>
            <a:endParaRPr lang="en-US">
              <a:solidFill>
                <a:srgbClr val="5C9A1B"/>
              </a:solidFill>
            </a:endParaRPr>
          </a:p>
          <a:p>
            <a:pPr lvl="1"/>
            <a:r>
              <a:rPr lang="en-US">
                <a:solidFill>
                  <a:srgbClr val="3A3B3C"/>
                </a:solidFill>
              </a:rPr>
              <a:t>Independent Agent</a:t>
            </a:r>
            <a:endParaRPr lang="en-US">
              <a:solidFill>
                <a:srgbClr val="3A3B3C"/>
              </a:solidFill>
              <a:cs typeface="Calibri" panose="020F0502020204030204"/>
            </a:endParaRPr>
          </a:p>
        </p:txBody>
      </p:sp>
      <p:sp>
        <p:nvSpPr>
          <p:cNvPr id="4" name="Text Placeholder 3">
            <a:extLst>
              <a:ext uri="{FF2B5EF4-FFF2-40B4-BE49-F238E27FC236}">
                <a16:creationId xmlns:a16="http://schemas.microsoft.com/office/drawing/2014/main" id="{92A39347-A2C0-804B-9E1B-DA1D41E0364C}"/>
              </a:ext>
            </a:extLst>
          </p:cNvPr>
          <p:cNvSpPr>
            <a:spLocks noGrp="1"/>
          </p:cNvSpPr>
          <p:nvPr>
            <p:ph type="body" sz="quarter" idx="16"/>
          </p:nvPr>
        </p:nvSpPr>
        <p:spPr>
          <a:xfrm>
            <a:off x="6581383" y="3968984"/>
            <a:ext cx="3415207" cy="1599243"/>
          </a:xfrm>
        </p:spPr>
        <p:txBody>
          <a:bodyPr/>
          <a:lstStyle/>
          <a:p>
            <a:r>
              <a:rPr lang="en-US">
                <a:solidFill>
                  <a:srgbClr val="5C9A1B"/>
                </a:solidFill>
              </a:rPr>
              <a:t>April Wahl</a:t>
            </a:r>
          </a:p>
          <a:p>
            <a:pPr lvl="1"/>
            <a:r>
              <a:rPr lang="en-US">
                <a:solidFill>
                  <a:srgbClr val="3A3B3C"/>
                </a:solidFill>
              </a:rPr>
              <a:t>Broker Relationship Executive</a:t>
            </a:r>
          </a:p>
        </p:txBody>
      </p:sp>
      <p:sp>
        <p:nvSpPr>
          <p:cNvPr id="16" name="Slide Number Placeholder 15">
            <a:extLst>
              <a:ext uri="{FF2B5EF4-FFF2-40B4-BE49-F238E27FC236}">
                <a16:creationId xmlns:a16="http://schemas.microsoft.com/office/drawing/2014/main" id="{F4D95F83-D6E7-BB44-9148-240F52F05BD3}"/>
              </a:ext>
            </a:extLst>
          </p:cNvPr>
          <p:cNvSpPr>
            <a:spLocks noGrp="1"/>
          </p:cNvSpPr>
          <p:nvPr>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2</a:t>
            </a:fld>
            <a:endParaRPr lang="en-US">
              <a:solidFill>
                <a:schemeClr val="tx1"/>
              </a:solidFill>
            </a:endParaRPr>
          </a:p>
        </p:txBody>
      </p:sp>
      <p:pic>
        <p:nvPicPr>
          <p:cNvPr id="6" name="Picture 5">
            <a:extLst>
              <a:ext uri="{FF2B5EF4-FFF2-40B4-BE49-F238E27FC236}">
                <a16:creationId xmlns:a16="http://schemas.microsoft.com/office/drawing/2014/main" id="{BF3104FE-6A9D-3643-A90F-935D00B4B6F0}"/>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685800" y="228600"/>
            <a:ext cx="685800" cy="685800"/>
          </a:xfrm>
          <a:prstGeom prst="rect">
            <a:avLst/>
          </a:prstGeom>
        </p:spPr>
      </p:pic>
      <p:sp>
        <p:nvSpPr>
          <p:cNvPr id="5" name="TextBox 4">
            <a:extLst>
              <a:ext uri="{FF2B5EF4-FFF2-40B4-BE49-F238E27FC236}">
                <a16:creationId xmlns:a16="http://schemas.microsoft.com/office/drawing/2014/main" id="{8EBD0CD0-8C96-9450-31E9-7C551E24A170}"/>
              </a:ext>
            </a:extLst>
          </p:cNvPr>
          <p:cNvSpPr txBox="1"/>
          <p:nvPr/>
        </p:nvSpPr>
        <p:spPr>
          <a:xfrm>
            <a:off x="358928" y="6493607"/>
            <a:ext cx="4401520" cy="276999"/>
          </a:xfrm>
          <a:prstGeom prst="rect">
            <a:avLst/>
          </a:prstGeom>
          <a:noFill/>
        </p:spPr>
        <p:txBody>
          <a:bodyPr wrap="square" rtlCol="0">
            <a:spAutoFit/>
          </a:bodyPr>
          <a:lstStyle/>
          <a:p>
            <a:r>
              <a:rPr lang="en-US" sz="1200"/>
              <a:t>For agent use only. Confidential and proprietary. Do not distribute.</a:t>
            </a:r>
          </a:p>
        </p:txBody>
      </p:sp>
      <p:pic>
        <p:nvPicPr>
          <p:cNvPr id="7" name="Picture 7" descr="A person standing in front of a brick wall&#10;&#10;Description automatically generated">
            <a:extLst>
              <a:ext uri="{FF2B5EF4-FFF2-40B4-BE49-F238E27FC236}">
                <a16:creationId xmlns:a16="http://schemas.microsoft.com/office/drawing/2014/main" id="{D68A02D8-CC37-F7ED-B62E-1F89604CEB0E}"/>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7140686" y="1483800"/>
            <a:ext cx="2296599" cy="2363650"/>
          </a:xfrm>
          <a:prstGeom prst="rect">
            <a:avLst/>
          </a:prstGeom>
        </p:spPr>
      </p:pic>
      <p:pic>
        <p:nvPicPr>
          <p:cNvPr id="10" name="Picture 10">
            <a:extLst>
              <a:ext uri="{FF2B5EF4-FFF2-40B4-BE49-F238E27FC236}">
                <a16:creationId xmlns:a16="http://schemas.microsoft.com/office/drawing/2014/main" id="{E3749BF6-C53A-9204-F248-6569029EB3E7}"/>
              </a:ext>
            </a:extLst>
          </p:cNvPr>
          <p:cNvPicPr>
            <a:picLocks noGrp="1" noChangeAspect="1"/>
          </p:cNvPicPr>
          <p:nvPr>
            <p:ph type="pic" sz="quarter" idx="12"/>
          </p:nvPr>
        </p:nvPicPr>
        <p:blipFill rotWithShape="1">
          <a:blip r:embed="rId5">
            <a:extLst>
              <a:ext uri="{28A0092B-C50C-407E-A947-70E740481C1C}">
                <a14:useLocalDpi xmlns:a14="http://schemas.microsoft.com/office/drawing/2010/main"/>
              </a:ext>
            </a:extLst>
          </a:blip>
          <a:srcRect/>
          <a:stretch/>
        </p:blipFill>
        <p:spPr>
          <a:xfrm>
            <a:off x="2753409" y="1550851"/>
            <a:ext cx="2296599" cy="2296599"/>
          </a:xfrm>
        </p:spPr>
      </p:pic>
    </p:spTree>
    <p:extLst>
      <p:ext uri="{BB962C8B-B14F-4D97-AF65-F5344CB8AC3E}">
        <p14:creationId xmlns:p14="http://schemas.microsoft.com/office/powerpoint/2010/main" val="24758938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t>Ensure members enjoy choice and good value</a:t>
            </a:r>
            <a:endParaRPr lang="en-US">
              <a:solidFill>
                <a:srgbClr val="5C9A1B"/>
              </a:solidFill>
            </a:endParaRPr>
          </a:p>
        </p:txBody>
      </p:sp>
      <p:sp>
        <p:nvSpPr>
          <p:cNvPr id="6" name="TextBox 5">
            <a:extLst>
              <a:ext uri="{FF2B5EF4-FFF2-40B4-BE49-F238E27FC236}">
                <a16:creationId xmlns:a16="http://schemas.microsoft.com/office/drawing/2014/main" id="{2409B769-3BB8-0DCA-9BED-590FF7E8269B}"/>
              </a:ext>
            </a:extLst>
          </p:cNvPr>
          <p:cNvSpPr txBox="1"/>
          <p:nvPr/>
        </p:nvSpPr>
        <p:spPr>
          <a:xfrm>
            <a:off x="7048547" y="1128129"/>
            <a:ext cx="4332685" cy="4817154"/>
          </a:xfrm>
          <a:prstGeom prst="roundRect">
            <a:avLst>
              <a:gd name="adj" fmla="val 3224"/>
            </a:avLst>
          </a:prstGeom>
          <a:noFill/>
          <a:ln w="38100">
            <a:solidFill>
              <a:schemeClr val="accent1"/>
            </a:solidFill>
          </a:ln>
        </p:spPr>
        <p:txBody>
          <a:bodyPr wrap="square" lIns="274320" tIns="274320" rIns="274320" bIns="274320" anchor="t">
            <a:noAutofit/>
          </a:bodyPr>
          <a:lstStyle/>
          <a:p>
            <a:r>
              <a:rPr lang="en-US" sz="3200" b="1">
                <a:solidFill>
                  <a:schemeClr val="accent2"/>
                </a:solidFill>
              </a:rPr>
              <a:t>Some top ways to </a:t>
            </a:r>
            <a:br>
              <a:rPr lang="en-US" sz="3200" b="1">
                <a:solidFill>
                  <a:schemeClr val="accent2"/>
                </a:solidFill>
              </a:rPr>
            </a:br>
            <a:r>
              <a:rPr lang="en-US" sz="3200" b="1">
                <a:solidFill>
                  <a:schemeClr val="accent2"/>
                </a:solidFill>
              </a:rPr>
              <a:t>increase brand trust</a:t>
            </a:r>
            <a:endParaRPr lang="en-US"/>
          </a:p>
          <a:p>
            <a:pPr>
              <a:spcBef>
                <a:spcPts val="1200"/>
              </a:spcBef>
            </a:pPr>
            <a:r>
              <a:rPr lang="en-US"/>
              <a:t>Percentage of consumers who say the </a:t>
            </a:r>
            <a:br>
              <a:rPr lang="en-US"/>
            </a:br>
            <a:r>
              <a:rPr lang="en-US"/>
              <a:t>following are key factors in trusting a </a:t>
            </a:r>
            <a:br>
              <a:rPr lang="en-US"/>
            </a:br>
            <a:r>
              <a:rPr lang="en-US"/>
              <a:t>big brand/corporation:</a:t>
            </a:r>
          </a:p>
          <a:p>
            <a:pPr>
              <a:spcBef>
                <a:spcPts val="2600"/>
              </a:spcBef>
            </a:pPr>
            <a:r>
              <a:rPr lang="en-US" sz="2000"/>
              <a:t>Quality of the product:	       </a:t>
            </a:r>
            <a:r>
              <a:rPr lang="en-US" sz="2000" b="1"/>
              <a:t>51%</a:t>
            </a:r>
            <a:endParaRPr lang="en-US" sz="2000"/>
          </a:p>
          <a:p>
            <a:pPr>
              <a:spcBef>
                <a:spcPts val="2600"/>
              </a:spcBef>
            </a:pPr>
            <a:r>
              <a:rPr lang="en-US" sz="2000"/>
              <a:t>Good customer experience:     </a:t>
            </a:r>
            <a:r>
              <a:rPr lang="en-US" sz="2000" b="1"/>
              <a:t>28%</a:t>
            </a:r>
            <a:endParaRPr lang="en-US" sz="2000"/>
          </a:p>
          <a:p>
            <a:pPr>
              <a:spcBef>
                <a:spcPts val="2600"/>
              </a:spcBef>
            </a:pPr>
            <a:r>
              <a:rPr lang="en-US" sz="2000"/>
              <a:t>Company reaction to </a:t>
            </a:r>
            <a:br>
              <a:rPr lang="en-US" sz="2000"/>
            </a:br>
            <a:r>
              <a:rPr lang="en-US" sz="2000"/>
              <a:t>customer feedback:     	       </a:t>
            </a:r>
            <a:r>
              <a:rPr lang="en-US" sz="2000" b="1"/>
              <a:t>21%</a:t>
            </a:r>
            <a:r>
              <a:rPr lang="en-US" sz="2000" baseline="30000"/>
              <a:t>9</a:t>
            </a:r>
            <a:endParaRPr lang="en-US" sz="2000" baseline="30000">
              <a:cs typeface="Calibri"/>
            </a:endParaRPr>
          </a:p>
        </p:txBody>
      </p:sp>
      <p:sp>
        <p:nvSpPr>
          <p:cNvPr id="2" name="TextBox 1">
            <a:extLst>
              <a:ext uri="{FF2B5EF4-FFF2-40B4-BE49-F238E27FC236}">
                <a16:creationId xmlns:a16="http://schemas.microsoft.com/office/drawing/2014/main" id="{BF1A61E9-5F5D-87DF-CD35-8B202ED12B7E}"/>
              </a:ext>
            </a:extLst>
          </p:cNvPr>
          <p:cNvSpPr txBox="1"/>
          <p:nvPr/>
        </p:nvSpPr>
        <p:spPr>
          <a:xfrm>
            <a:off x="1262844" y="3713607"/>
            <a:ext cx="4930436" cy="1877437"/>
          </a:xfrm>
          <a:prstGeom prst="rect">
            <a:avLst/>
          </a:prstGeom>
          <a:noFill/>
        </p:spPr>
        <p:txBody>
          <a:bodyPr wrap="square">
            <a:spAutoFit/>
          </a:bodyPr>
          <a:lstStyle/>
          <a:p>
            <a:pPr algn="ctr"/>
            <a:r>
              <a:rPr lang="en-US" sz="2800" b="1">
                <a:solidFill>
                  <a:schemeClr val="accent2"/>
                </a:solidFill>
              </a:rPr>
              <a:t>“There’s no reason to be pushy. The product sells itself.”</a:t>
            </a:r>
          </a:p>
          <a:p>
            <a:pPr algn="ctr"/>
            <a:endParaRPr lang="en-US"/>
          </a:p>
          <a:p>
            <a:pPr algn="ctr"/>
            <a:r>
              <a:rPr lang="en-US" sz="2400"/>
              <a:t>— Frank Bates</a:t>
            </a:r>
          </a:p>
          <a:p>
            <a:pPr algn="ctr"/>
            <a:r>
              <a:rPr lang="en-US" i="1"/>
              <a:t>Licensed sales agent with Humana</a:t>
            </a:r>
          </a:p>
        </p:txBody>
      </p:sp>
      <p:sp>
        <p:nvSpPr>
          <p:cNvPr id="8" name="Slide Number Placeholder 3">
            <a:extLst>
              <a:ext uri="{FF2B5EF4-FFF2-40B4-BE49-F238E27FC236}">
                <a16:creationId xmlns:a16="http://schemas.microsoft.com/office/drawing/2014/main" id="{8D4303DB-A918-C528-EB65-9DFA89C19EB1}"/>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20</a:t>
            </a:fld>
            <a:endParaRPr lang="en-US" sz="1200"/>
          </a:p>
        </p:txBody>
      </p:sp>
      <p:sp>
        <p:nvSpPr>
          <p:cNvPr id="9" name="TextBox 8">
            <a:extLst>
              <a:ext uri="{FF2B5EF4-FFF2-40B4-BE49-F238E27FC236}">
                <a16:creationId xmlns:a16="http://schemas.microsoft.com/office/drawing/2014/main" id="{F1A32A9B-E912-538B-472B-AF531C2C830F}"/>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grpSp>
        <p:nvGrpSpPr>
          <p:cNvPr id="13" name="Group 12">
            <a:extLst>
              <a:ext uri="{FF2B5EF4-FFF2-40B4-BE49-F238E27FC236}">
                <a16:creationId xmlns:a16="http://schemas.microsoft.com/office/drawing/2014/main" id="{A72E375E-9D40-20EA-C8A3-F24110831B76}"/>
              </a:ext>
            </a:extLst>
          </p:cNvPr>
          <p:cNvGrpSpPr/>
          <p:nvPr/>
        </p:nvGrpSpPr>
        <p:grpSpPr>
          <a:xfrm>
            <a:off x="810768" y="899416"/>
            <a:ext cx="5807693" cy="2529584"/>
            <a:chOff x="430527" y="899416"/>
            <a:chExt cx="5807693" cy="2529584"/>
          </a:xfrm>
        </p:grpSpPr>
        <p:graphicFrame>
          <p:nvGraphicFramePr>
            <p:cNvPr id="12" name="Chart 11" title="Chart Placeholder">
              <a:extLst>
                <a:ext uri="{FF2B5EF4-FFF2-40B4-BE49-F238E27FC236}">
                  <a16:creationId xmlns:a16="http://schemas.microsoft.com/office/drawing/2014/main" id="{126EA21D-20E2-5A25-A2CF-C8A5A89576D8}"/>
                </a:ext>
              </a:extLst>
            </p:cNvPr>
            <p:cNvGraphicFramePr/>
            <p:nvPr>
              <p:extLst>
                <p:ext uri="{D42A27DB-BD31-4B8C-83A1-F6EECF244321}">
                  <p14:modId xmlns:p14="http://schemas.microsoft.com/office/powerpoint/2010/main" val="2238445949"/>
                </p:ext>
              </p:extLst>
            </p:nvPr>
          </p:nvGraphicFramePr>
          <p:xfrm>
            <a:off x="430527" y="899416"/>
            <a:ext cx="2163211" cy="252958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64940606-7788-B0F7-CF89-FFCAAD742219}"/>
                </a:ext>
              </a:extLst>
            </p:cNvPr>
            <p:cNvSpPr txBox="1"/>
            <p:nvPr/>
          </p:nvSpPr>
          <p:spPr>
            <a:xfrm>
              <a:off x="2792301" y="1479030"/>
              <a:ext cx="3445919" cy="1477328"/>
            </a:xfrm>
            <a:prstGeom prst="rect">
              <a:avLst/>
            </a:prstGeom>
            <a:noFill/>
          </p:spPr>
          <p:txBody>
            <a:bodyPr wrap="square">
              <a:spAutoFit/>
            </a:bodyPr>
            <a:lstStyle/>
            <a:p>
              <a:r>
                <a:rPr lang="en-US"/>
                <a:t>of people say that offering a variety of high-quality products and services is the most important step a company can take to earn their trust as a customer.</a:t>
              </a:r>
              <a:r>
                <a:rPr lang="en-US" baseline="30000"/>
                <a:t>8</a:t>
              </a:r>
            </a:p>
          </p:txBody>
        </p:sp>
        <p:sp>
          <p:nvSpPr>
            <p:cNvPr id="11" name="TextBox 10">
              <a:extLst>
                <a:ext uri="{FF2B5EF4-FFF2-40B4-BE49-F238E27FC236}">
                  <a16:creationId xmlns:a16="http://schemas.microsoft.com/office/drawing/2014/main" id="{5A77A7BA-E13E-8D56-7583-E1440A4C3823}"/>
                </a:ext>
              </a:extLst>
            </p:cNvPr>
            <p:cNvSpPr txBox="1"/>
            <p:nvPr/>
          </p:nvSpPr>
          <p:spPr>
            <a:xfrm>
              <a:off x="593823" y="1689096"/>
              <a:ext cx="1866990" cy="923330"/>
            </a:xfrm>
            <a:prstGeom prst="rect">
              <a:avLst/>
            </a:prstGeom>
            <a:noFill/>
          </p:spPr>
          <p:txBody>
            <a:bodyPr wrap="square">
              <a:spAutoFit/>
            </a:bodyPr>
            <a:lstStyle/>
            <a:p>
              <a:pPr algn="ctr"/>
              <a:r>
                <a:rPr lang="en-US" sz="5400">
                  <a:solidFill>
                    <a:schemeClr val="accent2"/>
                  </a:solidFill>
                </a:rPr>
                <a:t>31</a:t>
              </a:r>
              <a:r>
                <a:rPr lang="en-US" sz="5400" baseline="30000">
                  <a:solidFill>
                    <a:schemeClr val="accent2"/>
                  </a:solidFill>
                </a:rPr>
                <a:t>%</a:t>
              </a:r>
            </a:p>
          </p:txBody>
        </p:sp>
      </p:grpSp>
    </p:spTree>
    <p:extLst>
      <p:ext uri="{BB962C8B-B14F-4D97-AF65-F5344CB8AC3E}">
        <p14:creationId xmlns:p14="http://schemas.microsoft.com/office/powerpoint/2010/main" val="19463255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t>Provide a well-rounded portfolio of plans</a:t>
            </a:r>
            <a:endParaRPr lang="en-US">
              <a:solidFill>
                <a:srgbClr val="5C9A1B"/>
              </a:solidFill>
            </a:endParaRPr>
          </a:p>
        </p:txBody>
      </p:sp>
      <p:sp>
        <p:nvSpPr>
          <p:cNvPr id="2" name="TextBox 1">
            <a:extLst>
              <a:ext uri="{FF2B5EF4-FFF2-40B4-BE49-F238E27FC236}">
                <a16:creationId xmlns:a16="http://schemas.microsoft.com/office/drawing/2014/main" id="{92B56385-003C-9CC5-0EB1-A4F6F65C0F0A}"/>
              </a:ext>
            </a:extLst>
          </p:cNvPr>
          <p:cNvSpPr txBox="1"/>
          <p:nvPr/>
        </p:nvSpPr>
        <p:spPr>
          <a:xfrm>
            <a:off x="675328" y="2911368"/>
            <a:ext cx="3021689" cy="400110"/>
          </a:xfrm>
          <a:prstGeom prst="rect">
            <a:avLst/>
          </a:prstGeom>
          <a:noFill/>
        </p:spPr>
        <p:txBody>
          <a:bodyPr wrap="square">
            <a:spAutoFit/>
          </a:bodyPr>
          <a:lstStyle/>
          <a:p>
            <a:pPr algn="ctr">
              <a:spcAft>
                <a:spcPts val="600"/>
              </a:spcAft>
            </a:pPr>
            <a:r>
              <a:rPr lang="en-US" sz="2000" b="1"/>
              <a:t>Medicare Supplement</a:t>
            </a:r>
          </a:p>
        </p:txBody>
      </p:sp>
      <p:sp>
        <p:nvSpPr>
          <p:cNvPr id="5" name="TextBox 4">
            <a:extLst>
              <a:ext uri="{FF2B5EF4-FFF2-40B4-BE49-F238E27FC236}">
                <a16:creationId xmlns:a16="http://schemas.microsoft.com/office/drawing/2014/main" id="{A5AB4ACB-A8F7-9FC7-2E9D-1D424CDD3907}"/>
              </a:ext>
            </a:extLst>
          </p:cNvPr>
          <p:cNvSpPr txBox="1"/>
          <p:nvPr/>
        </p:nvSpPr>
        <p:spPr>
          <a:xfrm>
            <a:off x="8758960" y="2912259"/>
            <a:ext cx="3216223" cy="400110"/>
          </a:xfrm>
          <a:prstGeom prst="rect">
            <a:avLst/>
          </a:prstGeom>
          <a:noFill/>
        </p:spPr>
        <p:txBody>
          <a:bodyPr wrap="square">
            <a:spAutoFit/>
          </a:bodyPr>
          <a:lstStyle/>
          <a:p>
            <a:pPr algn="ctr">
              <a:spcAft>
                <a:spcPts val="600"/>
              </a:spcAft>
            </a:pPr>
            <a:r>
              <a:rPr lang="en-US" sz="2000" b="1"/>
              <a:t>Medicare Advantage</a:t>
            </a:r>
          </a:p>
        </p:txBody>
      </p:sp>
      <p:sp>
        <p:nvSpPr>
          <p:cNvPr id="6" name="TextBox 5">
            <a:extLst>
              <a:ext uri="{FF2B5EF4-FFF2-40B4-BE49-F238E27FC236}">
                <a16:creationId xmlns:a16="http://schemas.microsoft.com/office/drawing/2014/main" id="{316DE211-4000-B9F3-FB5E-8E7A01EE3696}"/>
              </a:ext>
            </a:extLst>
          </p:cNvPr>
          <p:cNvSpPr txBox="1"/>
          <p:nvPr/>
        </p:nvSpPr>
        <p:spPr>
          <a:xfrm>
            <a:off x="4207238" y="2788258"/>
            <a:ext cx="3925440" cy="646331"/>
          </a:xfrm>
          <a:prstGeom prst="rect">
            <a:avLst/>
          </a:prstGeom>
          <a:noFill/>
        </p:spPr>
        <p:txBody>
          <a:bodyPr wrap="square">
            <a:spAutoFit/>
          </a:bodyPr>
          <a:lstStyle/>
          <a:p>
            <a:pPr algn="ctr">
              <a:spcAft>
                <a:spcPts val="600"/>
              </a:spcAft>
            </a:pPr>
            <a:r>
              <a:rPr lang="en-US" b="1"/>
              <a:t>Prescription drug plans (PDPs) and Individual dental and vision (IDV) plans</a:t>
            </a:r>
          </a:p>
        </p:txBody>
      </p:sp>
      <p:sp>
        <p:nvSpPr>
          <p:cNvPr id="7" name="TextBox 6">
            <a:extLst>
              <a:ext uri="{FF2B5EF4-FFF2-40B4-BE49-F238E27FC236}">
                <a16:creationId xmlns:a16="http://schemas.microsoft.com/office/drawing/2014/main" id="{2F4C1F6B-E8D2-C18D-869F-08FAF771A1A9}"/>
              </a:ext>
            </a:extLst>
          </p:cNvPr>
          <p:cNvSpPr txBox="1"/>
          <p:nvPr/>
        </p:nvSpPr>
        <p:spPr>
          <a:xfrm>
            <a:off x="2107883" y="5652487"/>
            <a:ext cx="8182011" cy="510778"/>
          </a:xfrm>
          <a:prstGeom prst="roundRect">
            <a:avLst/>
          </a:prstGeom>
          <a:solidFill>
            <a:schemeClr val="bg2"/>
          </a:solidFill>
          <a:ln w="25400">
            <a:solidFill>
              <a:schemeClr val="accent1"/>
            </a:solidFill>
          </a:ln>
        </p:spPr>
        <p:txBody>
          <a:bodyPr wrap="square" lIns="91440" tIns="91440" rIns="91440" bIns="91440">
            <a:spAutoFit/>
          </a:bodyPr>
          <a:lstStyle/>
          <a:p>
            <a:pPr algn="ctr"/>
            <a:r>
              <a:rPr lang="en-US"/>
              <a:t>Plus, there are multiple plan options available within each of these plan categories.</a:t>
            </a:r>
          </a:p>
        </p:txBody>
      </p:sp>
      <p:sp>
        <p:nvSpPr>
          <p:cNvPr id="9" name="Slide Number Placeholder 3">
            <a:extLst>
              <a:ext uri="{FF2B5EF4-FFF2-40B4-BE49-F238E27FC236}">
                <a16:creationId xmlns:a16="http://schemas.microsoft.com/office/drawing/2014/main" id="{A0A80997-AA2B-366B-14DE-12EC4DC2B069}"/>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21</a:t>
            </a:fld>
            <a:endParaRPr lang="en-US" sz="1200"/>
          </a:p>
        </p:txBody>
      </p:sp>
      <p:sp>
        <p:nvSpPr>
          <p:cNvPr id="10" name="TextBox 9">
            <a:extLst>
              <a:ext uri="{FF2B5EF4-FFF2-40B4-BE49-F238E27FC236}">
                <a16:creationId xmlns:a16="http://schemas.microsoft.com/office/drawing/2014/main" id="{6156E9EF-7727-8EB7-8718-236D21C32FE9}"/>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sp>
        <p:nvSpPr>
          <p:cNvPr id="13" name="TextBox 12">
            <a:extLst>
              <a:ext uri="{FF2B5EF4-FFF2-40B4-BE49-F238E27FC236}">
                <a16:creationId xmlns:a16="http://schemas.microsoft.com/office/drawing/2014/main" id="{AC2D3C12-1A25-48A2-9AAA-096E4D0152C1}"/>
              </a:ext>
            </a:extLst>
          </p:cNvPr>
          <p:cNvSpPr txBox="1"/>
          <p:nvPr/>
        </p:nvSpPr>
        <p:spPr>
          <a:xfrm>
            <a:off x="8868083" y="3549691"/>
            <a:ext cx="3021689" cy="907941"/>
          </a:xfrm>
          <a:prstGeom prst="rect">
            <a:avLst/>
          </a:prstGeom>
          <a:noFill/>
        </p:spPr>
        <p:txBody>
          <a:bodyPr wrap="square">
            <a:spAutoFit/>
          </a:bodyPr>
          <a:lstStyle/>
          <a:p>
            <a:pPr marL="285750" indent="-285750">
              <a:spcAft>
                <a:spcPts val="600"/>
              </a:spcAft>
              <a:buFont typeface="Arial" panose="020B0604020202020204" pitchFamily="34" charset="0"/>
              <a:buChar char="•"/>
            </a:pPr>
            <a:r>
              <a:rPr lang="en-US" sz="1600"/>
              <a:t>Streamlined care under </a:t>
            </a:r>
            <a:br>
              <a:rPr lang="en-US" sz="1600"/>
            </a:br>
            <a:r>
              <a:rPr lang="en-US" sz="1600"/>
              <a:t>one plan</a:t>
            </a:r>
          </a:p>
          <a:p>
            <a:pPr marL="285750" indent="-285750">
              <a:spcAft>
                <a:spcPts val="600"/>
              </a:spcAft>
              <a:buFont typeface="Arial" panose="020B0604020202020204" pitchFamily="34" charset="0"/>
              <a:buChar char="•"/>
            </a:pPr>
            <a:r>
              <a:rPr lang="en-US" sz="1600"/>
              <a:t>Additional benefits</a:t>
            </a:r>
          </a:p>
        </p:txBody>
      </p:sp>
      <p:sp>
        <p:nvSpPr>
          <p:cNvPr id="14" name="TextBox 13">
            <a:extLst>
              <a:ext uri="{FF2B5EF4-FFF2-40B4-BE49-F238E27FC236}">
                <a16:creationId xmlns:a16="http://schemas.microsoft.com/office/drawing/2014/main" id="{78F99A9C-1300-F67E-60AE-4C7714E3261D}"/>
              </a:ext>
            </a:extLst>
          </p:cNvPr>
          <p:cNvSpPr txBox="1"/>
          <p:nvPr/>
        </p:nvSpPr>
        <p:spPr>
          <a:xfrm>
            <a:off x="4207238" y="3554427"/>
            <a:ext cx="3925440" cy="1723549"/>
          </a:xfrm>
          <a:prstGeom prst="rect">
            <a:avLst/>
          </a:prstGeom>
          <a:noFill/>
        </p:spPr>
        <p:txBody>
          <a:bodyPr wrap="square">
            <a:spAutoFit/>
          </a:bodyPr>
          <a:lstStyle/>
          <a:p>
            <a:pPr marL="285750" indent="-285750">
              <a:spcAft>
                <a:spcPts val="600"/>
              </a:spcAft>
              <a:buFont typeface="Arial" panose="020B0604020202020204" pitchFamily="34" charset="0"/>
              <a:buChar char="•"/>
            </a:pPr>
            <a:r>
              <a:rPr lang="en-US" sz="1600"/>
              <a:t>Standalone plans can complement </a:t>
            </a:r>
            <a:br>
              <a:rPr lang="en-US" sz="1600"/>
            </a:br>
            <a:r>
              <a:rPr lang="en-US" sz="1600"/>
              <a:t>one another</a:t>
            </a:r>
          </a:p>
          <a:p>
            <a:pPr marL="285750" indent="-285750">
              <a:spcAft>
                <a:spcPts val="600"/>
              </a:spcAft>
              <a:buFont typeface="Arial" panose="020B0604020202020204" pitchFamily="34" charset="0"/>
              <a:buChar char="•"/>
            </a:pPr>
            <a:r>
              <a:rPr lang="en-US" sz="1600"/>
              <a:t>PDPs add prescription drug coverage </a:t>
            </a:r>
            <a:br>
              <a:rPr lang="en-US" sz="1600"/>
            </a:br>
            <a:r>
              <a:rPr lang="en-US" sz="1600"/>
              <a:t>for those enrolled in Original Medicare</a:t>
            </a:r>
          </a:p>
          <a:p>
            <a:pPr marL="285750" indent="-285750">
              <a:spcAft>
                <a:spcPts val="600"/>
              </a:spcAft>
              <a:buFont typeface="Arial" panose="020B0604020202020204" pitchFamily="34" charset="0"/>
              <a:buChar char="•"/>
            </a:pPr>
            <a:r>
              <a:rPr lang="en-US" sz="1600"/>
              <a:t>IDV plans can be enrolled in year-round, even by non-Medicare-eligible consumers</a:t>
            </a:r>
          </a:p>
        </p:txBody>
      </p:sp>
      <p:sp>
        <p:nvSpPr>
          <p:cNvPr id="15" name="TextBox 14">
            <a:extLst>
              <a:ext uri="{FF2B5EF4-FFF2-40B4-BE49-F238E27FC236}">
                <a16:creationId xmlns:a16="http://schemas.microsoft.com/office/drawing/2014/main" id="{DABD4ACF-C6F4-5C9F-2DE3-C893D3558B86}"/>
              </a:ext>
            </a:extLst>
          </p:cNvPr>
          <p:cNvSpPr txBox="1"/>
          <p:nvPr/>
        </p:nvSpPr>
        <p:spPr>
          <a:xfrm>
            <a:off x="675328" y="3549691"/>
            <a:ext cx="3021689" cy="1231106"/>
          </a:xfrm>
          <a:prstGeom prst="rect">
            <a:avLst/>
          </a:prstGeom>
          <a:noFill/>
        </p:spPr>
        <p:txBody>
          <a:bodyPr wrap="square">
            <a:spAutoFit/>
          </a:bodyPr>
          <a:lstStyle/>
          <a:p>
            <a:pPr marL="285750" indent="-285750">
              <a:spcAft>
                <a:spcPts val="600"/>
              </a:spcAft>
              <a:buFont typeface="Arial" panose="020B0604020202020204" pitchFamily="34" charset="0"/>
              <a:buChar char="•"/>
            </a:pPr>
            <a:r>
              <a:rPr lang="en-US" sz="1600"/>
              <a:t>Helps pay for costs not paid </a:t>
            </a:r>
            <a:br>
              <a:rPr lang="en-US" sz="1600"/>
            </a:br>
            <a:r>
              <a:rPr lang="en-US" sz="1600"/>
              <a:t>by Original Medicare</a:t>
            </a:r>
          </a:p>
          <a:p>
            <a:pPr marL="285750" indent="-285750">
              <a:spcAft>
                <a:spcPts val="600"/>
              </a:spcAft>
              <a:buFont typeface="Arial" panose="020B0604020202020204" pitchFamily="34" charset="0"/>
              <a:buChar char="•"/>
            </a:pPr>
            <a:r>
              <a:rPr lang="en-US" sz="1600"/>
              <a:t>Predictable costs</a:t>
            </a:r>
          </a:p>
          <a:p>
            <a:pPr marL="285750" indent="-285750">
              <a:spcAft>
                <a:spcPts val="600"/>
              </a:spcAft>
              <a:buFont typeface="Arial" panose="020B0604020202020204" pitchFamily="34" charset="0"/>
              <a:buChar char="•"/>
            </a:pPr>
            <a:r>
              <a:rPr lang="en-US" sz="1600"/>
              <a:t>Broad provider choice</a:t>
            </a:r>
          </a:p>
        </p:txBody>
      </p:sp>
      <p:grpSp>
        <p:nvGrpSpPr>
          <p:cNvPr id="28" name="Group 27">
            <a:extLst>
              <a:ext uri="{FF2B5EF4-FFF2-40B4-BE49-F238E27FC236}">
                <a16:creationId xmlns:a16="http://schemas.microsoft.com/office/drawing/2014/main" id="{57285165-BC9C-BF60-1243-104768C8ED0B}"/>
              </a:ext>
            </a:extLst>
          </p:cNvPr>
          <p:cNvGrpSpPr/>
          <p:nvPr/>
        </p:nvGrpSpPr>
        <p:grpSpPr>
          <a:xfrm>
            <a:off x="3809999" y="1058461"/>
            <a:ext cx="4719917" cy="4342592"/>
            <a:chOff x="3809999" y="1058460"/>
            <a:chExt cx="4719917" cy="4437073"/>
          </a:xfrm>
        </p:grpSpPr>
        <p:cxnSp>
          <p:nvCxnSpPr>
            <p:cNvPr id="20" name="Straight Connector 19">
              <a:extLst>
                <a:ext uri="{FF2B5EF4-FFF2-40B4-BE49-F238E27FC236}">
                  <a16:creationId xmlns:a16="http://schemas.microsoft.com/office/drawing/2014/main" id="{80CBECA1-EF9A-8E7E-6297-814895A09FC7}"/>
                </a:ext>
              </a:extLst>
            </p:cNvPr>
            <p:cNvCxnSpPr>
              <a:cxnSpLocks/>
            </p:cNvCxnSpPr>
            <p:nvPr/>
          </p:nvCxnSpPr>
          <p:spPr>
            <a:xfrm>
              <a:off x="3809999" y="1058460"/>
              <a:ext cx="0" cy="4437073"/>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A0AB58F-0A6B-6EB2-0376-B3FC8FE7CD74}"/>
                </a:ext>
              </a:extLst>
            </p:cNvPr>
            <p:cNvCxnSpPr>
              <a:cxnSpLocks/>
            </p:cNvCxnSpPr>
            <p:nvPr/>
          </p:nvCxnSpPr>
          <p:spPr>
            <a:xfrm>
              <a:off x="8529916" y="1058460"/>
              <a:ext cx="0" cy="4437073"/>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pic>
        <p:nvPicPr>
          <p:cNvPr id="16" name="Picture 15" descr="Shape&#10;&#10;Description automatically generated with low confidence">
            <a:extLst>
              <a:ext uri="{FF2B5EF4-FFF2-40B4-BE49-F238E27FC236}">
                <a16:creationId xmlns:a16="http://schemas.microsoft.com/office/drawing/2014/main" id="{0695AEA1-AF82-4A06-F736-53D5701300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54548" y="755813"/>
            <a:ext cx="2306672" cy="2306672"/>
          </a:xfrm>
          <a:prstGeom prst="rect">
            <a:avLst/>
          </a:prstGeom>
        </p:spPr>
      </p:pic>
      <p:pic>
        <p:nvPicPr>
          <p:cNvPr id="22" name="Picture 21" descr="Shape&#10;&#10;Description automatically generated with low confidence">
            <a:extLst>
              <a:ext uri="{FF2B5EF4-FFF2-40B4-BE49-F238E27FC236}">
                <a16:creationId xmlns:a16="http://schemas.microsoft.com/office/drawing/2014/main" id="{519A2FF1-E4FF-1385-0194-B2B655EEF23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946606" y="582045"/>
            <a:ext cx="2446704" cy="2446704"/>
          </a:xfrm>
          <a:prstGeom prst="rect">
            <a:avLst/>
          </a:prstGeom>
        </p:spPr>
      </p:pic>
      <p:pic>
        <p:nvPicPr>
          <p:cNvPr id="25" name="Picture 24" descr="Shape&#10;&#10;Description automatically generated with low confidence">
            <a:extLst>
              <a:ext uri="{FF2B5EF4-FFF2-40B4-BE49-F238E27FC236}">
                <a16:creationId xmlns:a16="http://schemas.microsoft.com/office/drawing/2014/main" id="{A09359C0-5025-BE81-3FF1-4B87B3853B91}"/>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256039" y="755813"/>
            <a:ext cx="2222063" cy="2222063"/>
          </a:xfrm>
          <a:prstGeom prst="rect">
            <a:avLst/>
          </a:prstGeom>
        </p:spPr>
      </p:pic>
    </p:spTree>
    <p:extLst>
      <p:ext uri="{BB962C8B-B14F-4D97-AF65-F5344CB8AC3E}">
        <p14:creationId xmlns:p14="http://schemas.microsoft.com/office/powerpoint/2010/main" val="3008338792"/>
      </p:ext>
    </p:extLst>
  </p:cSld>
  <p:clrMapOvr>
    <a:masterClrMapping/>
  </p:clrMapOvr>
  <p:extLst>
    <p:ext uri="{6950BFC3-D8DA-4A85-94F7-54DA5524770B}">
      <p188:commentRel xmlns:p188="http://schemas.microsoft.com/office/powerpoint/2018/8/main" r:id="rId3"/>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t>Eliminate surprises</a:t>
            </a:r>
            <a:endParaRPr lang="en-US">
              <a:solidFill>
                <a:srgbClr val="5C9A1B"/>
              </a:solidFill>
            </a:endParaRPr>
          </a:p>
        </p:txBody>
      </p:sp>
      <p:sp>
        <p:nvSpPr>
          <p:cNvPr id="7" name="Slide Number Placeholder 3">
            <a:extLst>
              <a:ext uri="{FF2B5EF4-FFF2-40B4-BE49-F238E27FC236}">
                <a16:creationId xmlns:a16="http://schemas.microsoft.com/office/drawing/2014/main" id="{D5B7E4BE-F2C3-665E-E7EF-2FCD2325B76F}"/>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22</a:t>
            </a:fld>
            <a:endParaRPr lang="en-US" sz="1200"/>
          </a:p>
        </p:txBody>
      </p:sp>
      <p:sp>
        <p:nvSpPr>
          <p:cNvPr id="8" name="TextBox 7">
            <a:extLst>
              <a:ext uri="{FF2B5EF4-FFF2-40B4-BE49-F238E27FC236}">
                <a16:creationId xmlns:a16="http://schemas.microsoft.com/office/drawing/2014/main" id="{F1B7DF93-5FC3-C97D-BD44-E94F8A857876}"/>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sp>
        <p:nvSpPr>
          <p:cNvPr id="4" name="TextBox 3">
            <a:extLst>
              <a:ext uri="{FF2B5EF4-FFF2-40B4-BE49-F238E27FC236}">
                <a16:creationId xmlns:a16="http://schemas.microsoft.com/office/drawing/2014/main" id="{B49CFE53-60CE-14BD-1AA2-98CE55675FD1}"/>
              </a:ext>
            </a:extLst>
          </p:cNvPr>
          <p:cNvSpPr txBox="1"/>
          <p:nvPr/>
        </p:nvSpPr>
        <p:spPr>
          <a:xfrm>
            <a:off x="626364" y="4436995"/>
            <a:ext cx="11256264" cy="848971"/>
          </a:xfrm>
          <a:prstGeom prst="rect">
            <a:avLst/>
          </a:prstGeom>
          <a:noFill/>
        </p:spPr>
        <p:txBody>
          <a:bodyPr wrap="square" lIns="0" tIns="0" rIns="0" bIns="0" numCol="4" rtlCol="0" anchor="t">
            <a:noAutofit/>
          </a:bodyPr>
          <a:lstStyle/>
          <a:p>
            <a:pPr marL="136525" algn="ctr">
              <a:spcBef>
                <a:spcPts val="1800"/>
              </a:spcBef>
            </a:pPr>
            <a:r>
              <a:rPr lang="en-US" b="1"/>
              <a:t>Unexpected supplemental benefit limits </a:t>
            </a:r>
          </a:p>
          <a:p>
            <a:pPr marL="136525" algn="ctr">
              <a:spcBef>
                <a:spcPts val="300"/>
              </a:spcBef>
            </a:pPr>
            <a:r>
              <a:rPr lang="en-US" sz="1400"/>
              <a:t>(benefits besides medical coverage)</a:t>
            </a:r>
            <a:r>
              <a:rPr lang="en-US" sz="1400" baseline="30000"/>
              <a:t>*</a:t>
            </a:r>
            <a:endParaRPr lang="en-US" baseline="30000"/>
          </a:p>
          <a:p>
            <a:pPr marL="136525" algn="ctr">
              <a:spcBef>
                <a:spcPts val="1200"/>
              </a:spcBef>
            </a:pPr>
            <a:r>
              <a:rPr lang="en-US" b="1"/>
              <a:t>Unforeseen out-of-</a:t>
            </a:r>
            <a:br>
              <a:rPr lang="en-US" b="1"/>
            </a:br>
            <a:r>
              <a:rPr lang="en-US" b="1"/>
              <a:t>pocket costs</a:t>
            </a:r>
          </a:p>
          <a:p>
            <a:pPr marL="136525" algn="ctr">
              <a:spcBef>
                <a:spcPts val="1200"/>
              </a:spcBef>
            </a:pPr>
            <a:endParaRPr lang="en-US"/>
          </a:p>
          <a:p>
            <a:pPr marL="136525" algn="ctr">
              <a:spcBef>
                <a:spcPts val="1200"/>
              </a:spcBef>
            </a:pPr>
            <a:r>
              <a:rPr lang="en-US" b="1"/>
              <a:t>Prescription drugs </a:t>
            </a:r>
            <a:br>
              <a:rPr lang="en-US" b="1"/>
            </a:br>
            <a:r>
              <a:rPr lang="en-US" b="1"/>
              <a:t>not covered</a:t>
            </a:r>
          </a:p>
          <a:p>
            <a:pPr marL="136525" algn="ctr">
              <a:spcBef>
                <a:spcPts val="1200"/>
              </a:spcBef>
            </a:pPr>
            <a:endParaRPr lang="en-US" b="1"/>
          </a:p>
          <a:p>
            <a:pPr marL="136525" algn="ctr">
              <a:spcBef>
                <a:spcPts val="1200"/>
              </a:spcBef>
            </a:pPr>
            <a:r>
              <a:rPr lang="en-US" b="1"/>
              <a:t>Providers not </a:t>
            </a:r>
            <a:br>
              <a:rPr lang="en-US" b="1"/>
            </a:br>
            <a:r>
              <a:rPr lang="en-US" b="1"/>
              <a:t>in network</a:t>
            </a:r>
          </a:p>
        </p:txBody>
      </p:sp>
      <p:sp>
        <p:nvSpPr>
          <p:cNvPr id="10" name="TextBox 9">
            <a:extLst>
              <a:ext uri="{FF2B5EF4-FFF2-40B4-BE49-F238E27FC236}">
                <a16:creationId xmlns:a16="http://schemas.microsoft.com/office/drawing/2014/main" id="{780C7F92-E810-4522-3317-0BEAA7115A7B}"/>
              </a:ext>
            </a:extLst>
          </p:cNvPr>
          <p:cNvSpPr txBox="1"/>
          <p:nvPr/>
        </p:nvSpPr>
        <p:spPr>
          <a:xfrm>
            <a:off x="1558257" y="1127299"/>
            <a:ext cx="9392478" cy="568786"/>
          </a:xfrm>
          <a:prstGeom prst="rect">
            <a:avLst/>
          </a:prstGeom>
          <a:noFill/>
        </p:spPr>
        <p:txBody>
          <a:bodyPr wrap="square">
            <a:noAutofit/>
          </a:bodyPr>
          <a:lstStyle/>
          <a:p>
            <a:r>
              <a:rPr lang="en-US" sz="3200" b="1">
                <a:solidFill>
                  <a:schemeClr val="tx2"/>
                </a:solidFill>
              </a:rPr>
              <a:t>4 unpleasant surprises you can help consumers avoid:</a:t>
            </a:r>
          </a:p>
        </p:txBody>
      </p:sp>
      <p:grpSp>
        <p:nvGrpSpPr>
          <p:cNvPr id="62" name="Group 61">
            <a:extLst>
              <a:ext uri="{FF2B5EF4-FFF2-40B4-BE49-F238E27FC236}">
                <a16:creationId xmlns:a16="http://schemas.microsoft.com/office/drawing/2014/main" id="{D77FA84B-6BD6-66AA-B798-14A4DE8B2BFE}"/>
              </a:ext>
            </a:extLst>
          </p:cNvPr>
          <p:cNvGrpSpPr/>
          <p:nvPr/>
        </p:nvGrpSpPr>
        <p:grpSpPr>
          <a:xfrm>
            <a:off x="1105059" y="2181392"/>
            <a:ext cx="10298874" cy="1832942"/>
            <a:chOff x="954624" y="2241026"/>
            <a:chExt cx="10298874" cy="1832942"/>
          </a:xfrm>
        </p:grpSpPr>
        <p:grpSp>
          <p:nvGrpSpPr>
            <p:cNvPr id="41" name="Group 40">
              <a:extLst>
                <a:ext uri="{FF2B5EF4-FFF2-40B4-BE49-F238E27FC236}">
                  <a16:creationId xmlns:a16="http://schemas.microsoft.com/office/drawing/2014/main" id="{32CEE2BB-425F-5037-A464-2BD276006D40}"/>
                </a:ext>
              </a:extLst>
            </p:cNvPr>
            <p:cNvGrpSpPr/>
            <p:nvPr/>
          </p:nvGrpSpPr>
          <p:grpSpPr>
            <a:xfrm>
              <a:off x="954624" y="2241026"/>
              <a:ext cx="1832942" cy="1832942"/>
              <a:chOff x="1176356" y="2081999"/>
              <a:chExt cx="1832942" cy="1832942"/>
            </a:xfrm>
          </p:grpSpPr>
          <p:grpSp>
            <p:nvGrpSpPr>
              <p:cNvPr id="20" name="Group 200" title="Barrier icon">
                <a:extLst>
                  <a:ext uri="{FF2B5EF4-FFF2-40B4-BE49-F238E27FC236}">
                    <a16:creationId xmlns:a16="http://schemas.microsoft.com/office/drawing/2014/main" id="{8C708EF9-D4A3-C466-B142-824BB5A85B38}"/>
                  </a:ext>
                </a:extLst>
              </p:cNvPr>
              <p:cNvGrpSpPr>
                <a:grpSpLocks noChangeAspect="1"/>
              </p:cNvGrpSpPr>
              <p:nvPr/>
            </p:nvGrpSpPr>
            <p:grpSpPr bwMode="auto">
              <a:xfrm>
                <a:off x="1597368" y="2532039"/>
                <a:ext cx="1001020" cy="927567"/>
                <a:chOff x="10277" y="2448"/>
                <a:chExt cx="586" cy="543"/>
              </a:xfrm>
              <a:solidFill>
                <a:schemeClr val="accent1"/>
              </a:solidFill>
            </p:grpSpPr>
            <p:sp>
              <p:nvSpPr>
                <p:cNvPr id="21" name="Freeform 201">
                  <a:extLst>
                    <a:ext uri="{FF2B5EF4-FFF2-40B4-BE49-F238E27FC236}">
                      <a16:creationId xmlns:a16="http://schemas.microsoft.com/office/drawing/2014/main" id="{DF7A691C-20B5-F2B8-31BD-AA31C0E63AEE}"/>
                    </a:ext>
                  </a:extLst>
                </p:cNvPr>
                <p:cNvSpPr>
                  <a:spLocks noEditPoints="1"/>
                </p:cNvSpPr>
                <p:nvPr/>
              </p:nvSpPr>
              <p:spPr bwMode="auto">
                <a:xfrm>
                  <a:off x="10277" y="2552"/>
                  <a:ext cx="586" cy="125"/>
                </a:xfrm>
                <a:custGeom>
                  <a:avLst/>
                  <a:gdLst>
                    <a:gd name="T0" fmla="*/ 182 w 192"/>
                    <a:gd name="T1" fmla="*/ 41 h 41"/>
                    <a:gd name="T2" fmla="*/ 10 w 192"/>
                    <a:gd name="T3" fmla="*/ 41 h 41"/>
                    <a:gd name="T4" fmla="*/ 0 w 192"/>
                    <a:gd name="T5" fmla="*/ 31 h 41"/>
                    <a:gd name="T6" fmla="*/ 0 w 192"/>
                    <a:gd name="T7" fmla="*/ 10 h 41"/>
                    <a:gd name="T8" fmla="*/ 10 w 192"/>
                    <a:gd name="T9" fmla="*/ 0 h 41"/>
                    <a:gd name="T10" fmla="*/ 182 w 192"/>
                    <a:gd name="T11" fmla="*/ 0 h 41"/>
                    <a:gd name="T12" fmla="*/ 192 w 192"/>
                    <a:gd name="T13" fmla="*/ 10 h 41"/>
                    <a:gd name="T14" fmla="*/ 192 w 192"/>
                    <a:gd name="T15" fmla="*/ 31 h 41"/>
                    <a:gd name="T16" fmla="*/ 182 w 192"/>
                    <a:gd name="T17" fmla="*/ 41 h 41"/>
                    <a:gd name="T18" fmla="*/ 10 w 192"/>
                    <a:gd name="T19" fmla="*/ 6 h 41"/>
                    <a:gd name="T20" fmla="*/ 6 w 192"/>
                    <a:gd name="T21" fmla="*/ 10 h 41"/>
                    <a:gd name="T22" fmla="*/ 6 w 192"/>
                    <a:gd name="T23" fmla="*/ 31 h 41"/>
                    <a:gd name="T24" fmla="*/ 10 w 192"/>
                    <a:gd name="T25" fmla="*/ 35 h 41"/>
                    <a:gd name="T26" fmla="*/ 182 w 192"/>
                    <a:gd name="T27" fmla="*/ 35 h 41"/>
                    <a:gd name="T28" fmla="*/ 186 w 192"/>
                    <a:gd name="T29" fmla="*/ 31 h 41"/>
                    <a:gd name="T30" fmla="*/ 186 w 192"/>
                    <a:gd name="T31" fmla="*/ 10 h 41"/>
                    <a:gd name="T32" fmla="*/ 182 w 192"/>
                    <a:gd name="T33" fmla="*/ 6 h 41"/>
                    <a:gd name="T34" fmla="*/ 10 w 192"/>
                    <a:gd name="T35"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41">
                      <a:moveTo>
                        <a:pt x="182" y="41"/>
                      </a:moveTo>
                      <a:cubicBezTo>
                        <a:pt x="10" y="41"/>
                        <a:pt x="10" y="41"/>
                        <a:pt x="10" y="41"/>
                      </a:cubicBezTo>
                      <a:cubicBezTo>
                        <a:pt x="4" y="41"/>
                        <a:pt x="0" y="36"/>
                        <a:pt x="0" y="31"/>
                      </a:cubicBezTo>
                      <a:cubicBezTo>
                        <a:pt x="0" y="10"/>
                        <a:pt x="0" y="10"/>
                        <a:pt x="0" y="10"/>
                      </a:cubicBezTo>
                      <a:cubicBezTo>
                        <a:pt x="0" y="5"/>
                        <a:pt x="4" y="0"/>
                        <a:pt x="10" y="0"/>
                      </a:cubicBezTo>
                      <a:cubicBezTo>
                        <a:pt x="182" y="0"/>
                        <a:pt x="182" y="0"/>
                        <a:pt x="182" y="0"/>
                      </a:cubicBezTo>
                      <a:cubicBezTo>
                        <a:pt x="188" y="0"/>
                        <a:pt x="192" y="5"/>
                        <a:pt x="192" y="10"/>
                      </a:cubicBezTo>
                      <a:cubicBezTo>
                        <a:pt x="192" y="31"/>
                        <a:pt x="192" y="31"/>
                        <a:pt x="192" y="31"/>
                      </a:cubicBezTo>
                      <a:cubicBezTo>
                        <a:pt x="192" y="36"/>
                        <a:pt x="188" y="41"/>
                        <a:pt x="182" y="41"/>
                      </a:cubicBezTo>
                      <a:close/>
                      <a:moveTo>
                        <a:pt x="10" y="6"/>
                      </a:moveTo>
                      <a:cubicBezTo>
                        <a:pt x="8" y="6"/>
                        <a:pt x="6" y="8"/>
                        <a:pt x="6" y="10"/>
                      </a:cubicBezTo>
                      <a:cubicBezTo>
                        <a:pt x="6" y="31"/>
                        <a:pt x="6" y="31"/>
                        <a:pt x="6" y="31"/>
                      </a:cubicBezTo>
                      <a:cubicBezTo>
                        <a:pt x="6" y="33"/>
                        <a:pt x="8" y="35"/>
                        <a:pt x="10" y="35"/>
                      </a:cubicBezTo>
                      <a:cubicBezTo>
                        <a:pt x="182" y="35"/>
                        <a:pt x="182" y="35"/>
                        <a:pt x="182" y="35"/>
                      </a:cubicBezTo>
                      <a:cubicBezTo>
                        <a:pt x="184" y="35"/>
                        <a:pt x="186" y="33"/>
                        <a:pt x="186" y="31"/>
                      </a:cubicBezTo>
                      <a:cubicBezTo>
                        <a:pt x="186" y="10"/>
                        <a:pt x="186" y="10"/>
                        <a:pt x="186" y="10"/>
                      </a:cubicBezTo>
                      <a:cubicBezTo>
                        <a:pt x="186" y="8"/>
                        <a:pt x="184" y="6"/>
                        <a:pt x="182" y="6"/>
                      </a:cubicBezTo>
                      <a:lnTo>
                        <a:pt x="1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2" name="Freeform 202">
                  <a:extLst>
                    <a:ext uri="{FF2B5EF4-FFF2-40B4-BE49-F238E27FC236}">
                      <a16:creationId xmlns:a16="http://schemas.microsoft.com/office/drawing/2014/main" id="{28FFEE42-DEEC-11E5-88B7-872DE75500E0}"/>
                    </a:ext>
                  </a:extLst>
                </p:cNvPr>
                <p:cNvSpPr>
                  <a:spLocks noEditPoints="1"/>
                </p:cNvSpPr>
                <p:nvPr/>
              </p:nvSpPr>
              <p:spPr bwMode="auto">
                <a:xfrm>
                  <a:off x="10341" y="2448"/>
                  <a:ext cx="101" cy="104"/>
                </a:xfrm>
                <a:custGeom>
                  <a:avLst/>
                  <a:gdLst>
                    <a:gd name="T0" fmla="*/ 16 w 33"/>
                    <a:gd name="T1" fmla="*/ 34 h 34"/>
                    <a:gd name="T2" fmla="*/ 0 w 33"/>
                    <a:gd name="T3" fmla="*/ 17 h 34"/>
                    <a:gd name="T4" fmla="*/ 16 w 33"/>
                    <a:gd name="T5" fmla="*/ 0 h 34"/>
                    <a:gd name="T6" fmla="*/ 33 w 33"/>
                    <a:gd name="T7" fmla="*/ 17 h 34"/>
                    <a:gd name="T8" fmla="*/ 16 w 33"/>
                    <a:gd name="T9" fmla="*/ 34 h 34"/>
                    <a:gd name="T10" fmla="*/ 16 w 33"/>
                    <a:gd name="T11" fmla="*/ 6 h 34"/>
                    <a:gd name="T12" fmla="*/ 6 w 33"/>
                    <a:gd name="T13" fmla="*/ 17 h 34"/>
                    <a:gd name="T14" fmla="*/ 16 w 33"/>
                    <a:gd name="T15" fmla="*/ 28 h 34"/>
                    <a:gd name="T16" fmla="*/ 27 w 33"/>
                    <a:gd name="T17" fmla="*/ 17 h 34"/>
                    <a:gd name="T18" fmla="*/ 16 w 33"/>
                    <a:gd name="T19" fmla="*/ 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4">
                      <a:moveTo>
                        <a:pt x="16" y="34"/>
                      </a:moveTo>
                      <a:cubicBezTo>
                        <a:pt x="7" y="34"/>
                        <a:pt x="0" y="26"/>
                        <a:pt x="0" y="17"/>
                      </a:cubicBezTo>
                      <a:cubicBezTo>
                        <a:pt x="0" y="8"/>
                        <a:pt x="7" y="0"/>
                        <a:pt x="16" y="0"/>
                      </a:cubicBezTo>
                      <a:cubicBezTo>
                        <a:pt x="26" y="0"/>
                        <a:pt x="33" y="8"/>
                        <a:pt x="33" y="17"/>
                      </a:cubicBezTo>
                      <a:cubicBezTo>
                        <a:pt x="33" y="26"/>
                        <a:pt x="26" y="34"/>
                        <a:pt x="16" y="34"/>
                      </a:cubicBezTo>
                      <a:close/>
                      <a:moveTo>
                        <a:pt x="16" y="6"/>
                      </a:moveTo>
                      <a:cubicBezTo>
                        <a:pt x="11" y="6"/>
                        <a:pt x="6" y="11"/>
                        <a:pt x="6" y="17"/>
                      </a:cubicBezTo>
                      <a:cubicBezTo>
                        <a:pt x="6" y="23"/>
                        <a:pt x="11" y="28"/>
                        <a:pt x="16" y="28"/>
                      </a:cubicBezTo>
                      <a:cubicBezTo>
                        <a:pt x="22" y="28"/>
                        <a:pt x="27" y="23"/>
                        <a:pt x="27" y="17"/>
                      </a:cubicBezTo>
                      <a:cubicBezTo>
                        <a:pt x="27"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3" name="Freeform 203">
                  <a:extLst>
                    <a:ext uri="{FF2B5EF4-FFF2-40B4-BE49-F238E27FC236}">
                      <a16:creationId xmlns:a16="http://schemas.microsoft.com/office/drawing/2014/main" id="{04D74553-CB62-94E3-A06A-A5F233ED1F7A}"/>
                    </a:ext>
                  </a:extLst>
                </p:cNvPr>
                <p:cNvSpPr>
                  <a:spLocks noEditPoints="1"/>
                </p:cNvSpPr>
                <p:nvPr/>
              </p:nvSpPr>
              <p:spPr bwMode="auto">
                <a:xfrm>
                  <a:off x="10698" y="2448"/>
                  <a:ext cx="101" cy="104"/>
                </a:xfrm>
                <a:custGeom>
                  <a:avLst/>
                  <a:gdLst>
                    <a:gd name="T0" fmla="*/ 17 w 33"/>
                    <a:gd name="T1" fmla="*/ 34 h 34"/>
                    <a:gd name="T2" fmla="*/ 0 w 33"/>
                    <a:gd name="T3" fmla="*/ 17 h 34"/>
                    <a:gd name="T4" fmla="*/ 17 w 33"/>
                    <a:gd name="T5" fmla="*/ 0 h 34"/>
                    <a:gd name="T6" fmla="*/ 33 w 33"/>
                    <a:gd name="T7" fmla="*/ 17 h 34"/>
                    <a:gd name="T8" fmla="*/ 17 w 33"/>
                    <a:gd name="T9" fmla="*/ 34 h 34"/>
                    <a:gd name="T10" fmla="*/ 17 w 33"/>
                    <a:gd name="T11" fmla="*/ 6 h 34"/>
                    <a:gd name="T12" fmla="*/ 6 w 33"/>
                    <a:gd name="T13" fmla="*/ 17 h 34"/>
                    <a:gd name="T14" fmla="*/ 17 w 33"/>
                    <a:gd name="T15" fmla="*/ 28 h 34"/>
                    <a:gd name="T16" fmla="*/ 27 w 33"/>
                    <a:gd name="T17" fmla="*/ 17 h 34"/>
                    <a:gd name="T18" fmla="*/ 17 w 33"/>
                    <a:gd name="T19" fmla="*/ 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4">
                      <a:moveTo>
                        <a:pt x="17" y="34"/>
                      </a:moveTo>
                      <a:cubicBezTo>
                        <a:pt x="7" y="34"/>
                        <a:pt x="0" y="26"/>
                        <a:pt x="0" y="17"/>
                      </a:cubicBezTo>
                      <a:cubicBezTo>
                        <a:pt x="0" y="8"/>
                        <a:pt x="7" y="0"/>
                        <a:pt x="17" y="0"/>
                      </a:cubicBezTo>
                      <a:cubicBezTo>
                        <a:pt x="26" y="0"/>
                        <a:pt x="33" y="8"/>
                        <a:pt x="33" y="17"/>
                      </a:cubicBezTo>
                      <a:cubicBezTo>
                        <a:pt x="33" y="26"/>
                        <a:pt x="26" y="34"/>
                        <a:pt x="17" y="34"/>
                      </a:cubicBezTo>
                      <a:close/>
                      <a:moveTo>
                        <a:pt x="17" y="6"/>
                      </a:moveTo>
                      <a:cubicBezTo>
                        <a:pt x="11" y="6"/>
                        <a:pt x="6" y="11"/>
                        <a:pt x="6" y="17"/>
                      </a:cubicBezTo>
                      <a:cubicBezTo>
                        <a:pt x="6" y="23"/>
                        <a:pt x="11" y="28"/>
                        <a:pt x="17" y="28"/>
                      </a:cubicBezTo>
                      <a:cubicBezTo>
                        <a:pt x="22" y="28"/>
                        <a:pt x="27" y="23"/>
                        <a:pt x="27" y="17"/>
                      </a:cubicBezTo>
                      <a:cubicBezTo>
                        <a:pt x="27" y="11"/>
                        <a:pt x="22"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4" name="Freeform 204">
                  <a:extLst>
                    <a:ext uri="{FF2B5EF4-FFF2-40B4-BE49-F238E27FC236}">
                      <a16:creationId xmlns:a16="http://schemas.microsoft.com/office/drawing/2014/main" id="{8677B845-BFDC-F1B5-2A96-9204CB556446}"/>
                    </a:ext>
                  </a:extLst>
                </p:cNvPr>
                <p:cNvSpPr>
                  <a:spLocks/>
                </p:cNvSpPr>
                <p:nvPr/>
              </p:nvSpPr>
              <p:spPr bwMode="auto">
                <a:xfrm>
                  <a:off x="10298" y="2552"/>
                  <a:ext cx="126" cy="125"/>
                </a:xfrm>
                <a:custGeom>
                  <a:avLst/>
                  <a:gdLst>
                    <a:gd name="T0" fmla="*/ 3 w 41"/>
                    <a:gd name="T1" fmla="*/ 41 h 41"/>
                    <a:gd name="T2" fmla="*/ 1 w 41"/>
                    <a:gd name="T3" fmla="*/ 40 h 41"/>
                    <a:gd name="T4" fmla="*/ 1 w 41"/>
                    <a:gd name="T5" fmla="*/ 36 h 41"/>
                    <a:gd name="T6" fmla="*/ 35 w 41"/>
                    <a:gd name="T7" fmla="*/ 1 h 41"/>
                    <a:gd name="T8" fmla="*/ 39 w 41"/>
                    <a:gd name="T9" fmla="*/ 1 h 41"/>
                    <a:gd name="T10" fmla="*/ 39 w 41"/>
                    <a:gd name="T11" fmla="*/ 6 h 41"/>
                    <a:gd name="T12" fmla="*/ 5 w 41"/>
                    <a:gd name="T13" fmla="*/ 40 h 41"/>
                    <a:gd name="T14" fmla="*/ 3 w 41"/>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1">
                      <a:moveTo>
                        <a:pt x="3" y="41"/>
                      </a:moveTo>
                      <a:cubicBezTo>
                        <a:pt x="2" y="41"/>
                        <a:pt x="1" y="41"/>
                        <a:pt x="1" y="40"/>
                      </a:cubicBezTo>
                      <a:cubicBezTo>
                        <a:pt x="0" y="39"/>
                        <a:pt x="0" y="37"/>
                        <a:pt x="1" y="36"/>
                      </a:cubicBezTo>
                      <a:cubicBezTo>
                        <a:pt x="35" y="1"/>
                        <a:pt x="35" y="1"/>
                        <a:pt x="35" y="1"/>
                      </a:cubicBezTo>
                      <a:cubicBezTo>
                        <a:pt x="36" y="0"/>
                        <a:pt x="38" y="0"/>
                        <a:pt x="39" y="1"/>
                      </a:cubicBezTo>
                      <a:cubicBezTo>
                        <a:pt x="41" y="3"/>
                        <a:pt x="41" y="4"/>
                        <a:pt x="39" y="6"/>
                      </a:cubicBezTo>
                      <a:cubicBezTo>
                        <a:pt x="5" y="40"/>
                        <a:pt x="5" y="40"/>
                        <a:pt x="5" y="40"/>
                      </a:cubicBezTo>
                      <a:cubicBezTo>
                        <a:pt x="4" y="41"/>
                        <a:pt x="4" y="41"/>
                        <a:pt x="3"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5" name="Freeform 205">
                  <a:extLst>
                    <a:ext uri="{FF2B5EF4-FFF2-40B4-BE49-F238E27FC236}">
                      <a16:creationId xmlns:a16="http://schemas.microsoft.com/office/drawing/2014/main" id="{382D017D-5B40-67BF-709C-79299875855D}"/>
                    </a:ext>
                  </a:extLst>
                </p:cNvPr>
                <p:cNvSpPr>
                  <a:spLocks/>
                </p:cNvSpPr>
                <p:nvPr/>
              </p:nvSpPr>
              <p:spPr bwMode="auto">
                <a:xfrm>
                  <a:off x="10402" y="2552"/>
                  <a:ext cx="125" cy="125"/>
                </a:xfrm>
                <a:custGeom>
                  <a:avLst/>
                  <a:gdLst>
                    <a:gd name="T0" fmla="*/ 3 w 41"/>
                    <a:gd name="T1" fmla="*/ 41 h 41"/>
                    <a:gd name="T2" fmla="*/ 1 w 41"/>
                    <a:gd name="T3" fmla="*/ 40 h 41"/>
                    <a:gd name="T4" fmla="*/ 1 w 41"/>
                    <a:gd name="T5" fmla="*/ 36 h 41"/>
                    <a:gd name="T6" fmla="*/ 36 w 41"/>
                    <a:gd name="T7" fmla="*/ 1 h 41"/>
                    <a:gd name="T8" fmla="*/ 40 w 41"/>
                    <a:gd name="T9" fmla="*/ 1 h 41"/>
                    <a:gd name="T10" fmla="*/ 40 w 41"/>
                    <a:gd name="T11" fmla="*/ 6 h 41"/>
                    <a:gd name="T12" fmla="*/ 5 w 41"/>
                    <a:gd name="T13" fmla="*/ 40 h 41"/>
                    <a:gd name="T14" fmla="*/ 3 w 41"/>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1">
                      <a:moveTo>
                        <a:pt x="3" y="41"/>
                      </a:moveTo>
                      <a:cubicBezTo>
                        <a:pt x="3" y="41"/>
                        <a:pt x="2" y="41"/>
                        <a:pt x="1" y="40"/>
                      </a:cubicBezTo>
                      <a:cubicBezTo>
                        <a:pt x="0" y="39"/>
                        <a:pt x="0" y="37"/>
                        <a:pt x="1" y="36"/>
                      </a:cubicBezTo>
                      <a:cubicBezTo>
                        <a:pt x="36" y="1"/>
                        <a:pt x="36" y="1"/>
                        <a:pt x="36" y="1"/>
                      </a:cubicBezTo>
                      <a:cubicBezTo>
                        <a:pt x="37" y="0"/>
                        <a:pt x="39" y="0"/>
                        <a:pt x="40" y="1"/>
                      </a:cubicBezTo>
                      <a:cubicBezTo>
                        <a:pt x="41" y="3"/>
                        <a:pt x="41" y="4"/>
                        <a:pt x="40" y="6"/>
                      </a:cubicBezTo>
                      <a:cubicBezTo>
                        <a:pt x="5" y="40"/>
                        <a:pt x="5" y="40"/>
                        <a:pt x="5" y="40"/>
                      </a:cubicBezTo>
                      <a:cubicBezTo>
                        <a:pt x="5" y="41"/>
                        <a:pt x="4" y="41"/>
                        <a:pt x="3"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6" name="Freeform 206">
                  <a:extLst>
                    <a:ext uri="{FF2B5EF4-FFF2-40B4-BE49-F238E27FC236}">
                      <a16:creationId xmlns:a16="http://schemas.microsoft.com/office/drawing/2014/main" id="{AD3A8817-13B8-593B-F859-C4BD1F43B491}"/>
                    </a:ext>
                  </a:extLst>
                </p:cNvPr>
                <p:cNvSpPr>
                  <a:spLocks/>
                </p:cNvSpPr>
                <p:nvPr/>
              </p:nvSpPr>
              <p:spPr bwMode="auto">
                <a:xfrm>
                  <a:off x="10506" y="2552"/>
                  <a:ext cx="128" cy="125"/>
                </a:xfrm>
                <a:custGeom>
                  <a:avLst/>
                  <a:gdLst>
                    <a:gd name="T0" fmla="*/ 4 w 42"/>
                    <a:gd name="T1" fmla="*/ 41 h 41"/>
                    <a:gd name="T2" fmla="*/ 2 w 42"/>
                    <a:gd name="T3" fmla="*/ 40 h 41"/>
                    <a:gd name="T4" fmla="*/ 2 w 42"/>
                    <a:gd name="T5" fmla="*/ 36 h 41"/>
                    <a:gd name="T6" fmla="*/ 36 w 42"/>
                    <a:gd name="T7" fmla="*/ 1 h 41"/>
                    <a:gd name="T8" fmla="*/ 40 w 42"/>
                    <a:gd name="T9" fmla="*/ 1 h 41"/>
                    <a:gd name="T10" fmla="*/ 40 w 42"/>
                    <a:gd name="T11" fmla="*/ 6 h 41"/>
                    <a:gd name="T12" fmla="*/ 6 w 42"/>
                    <a:gd name="T13" fmla="*/ 40 h 41"/>
                    <a:gd name="T14" fmla="*/ 4 w 42"/>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1">
                      <a:moveTo>
                        <a:pt x="4" y="41"/>
                      </a:moveTo>
                      <a:cubicBezTo>
                        <a:pt x="3" y="41"/>
                        <a:pt x="2" y="41"/>
                        <a:pt x="2" y="40"/>
                      </a:cubicBezTo>
                      <a:cubicBezTo>
                        <a:pt x="0" y="39"/>
                        <a:pt x="0" y="37"/>
                        <a:pt x="2" y="36"/>
                      </a:cubicBezTo>
                      <a:cubicBezTo>
                        <a:pt x="36" y="1"/>
                        <a:pt x="36" y="1"/>
                        <a:pt x="36" y="1"/>
                      </a:cubicBezTo>
                      <a:cubicBezTo>
                        <a:pt x="37" y="0"/>
                        <a:pt x="39" y="0"/>
                        <a:pt x="40" y="1"/>
                      </a:cubicBezTo>
                      <a:cubicBezTo>
                        <a:pt x="42" y="3"/>
                        <a:pt x="42" y="4"/>
                        <a:pt x="40" y="6"/>
                      </a:cubicBezTo>
                      <a:cubicBezTo>
                        <a:pt x="6" y="40"/>
                        <a:pt x="6" y="40"/>
                        <a:pt x="6" y="40"/>
                      </a:cubicBezTo>
                      <a:cubicBezTo>
                        <a:pt x="5" y="41"/>
                        <a:pt x="5" y="41"/>
                        <a:pt x="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7" name="Freeform 207">
                  <a:extLst>
                    <a:ext uri="{FF2B5EF4-FFF2-40B4-BE49-F238E27FC236}">
                      <a16:creationId xmlns:a16="http://schemas.microsoft.com/office/drawing/2014/main" id="{E2EF4398-D244-4AE9-94AF-27FE25655FE5}"/>
                    </a:ext>
                  </a:extLst>
                </p:cNvPr>
                <p:cNvSpPr>
                  <a:spLocks/>
                </p:cNvSpPr>
                <p:nvPr/>
              </p:nvSpPr>
              <p:spPr bwMode="auto">
                <a:xfrm>
                  <a:off x="10613" y="2552"/>
                  <a:ext cx="125" cy="125"/>
                </a:xfrm>
                <a:custGeom>
                  <a:avLst/>
                  <a:gdLst>
                    <a:gd name="T0" fmla="*/ 3 w 41"/>
                    <a:gd name="T1" fmla="*/ 41 h 41"/>
                    <a:gd name="T2" fmla="*/ 1 w 41"/>
                    <a:gd name="T3" fmla="*/ 40 h 41"/>
                    <a:gd name="T4" fmla="*/ 1 w 41"/>
                    <a:gd name="T5" fmla="*/ 36 h 41"/>
                    <a:gd name="T6" fmla="*/ 36 w 41"/>
                    <a:gd name="T7" fmla="*/ 1 h 41"/>
                    <a:gd name="T8" fmla="*/ 40 w 41"/>
                    <a:gd name="T9" fmla="*/ 1 h 41"/>
                    <a:gd name="T10" fmla="*/ 40 w 41"/>
                    <a:gd name="T11" fmla="*/ 6 h 41"/>
                    <a:gd name="T12" fmla="*/ 5 w 41"/>
                    <a:gd name="T13" fmla="*/ 40 h 41"/>
                    <a:gd name="T14" fmla="*/ 3 w 41"/>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1">
                      <a:moveTo>
                        <a:pt x="3" y="41"/>
                      </a:moveTo>
                      <a:cubicBezTo>
                        <a:pt x="2" y="41"/>
                        <a:pt x="2" y="41"/>
                        <a:pt x="1" y="40"/>
                      </a:cubicBezTo>
                      <a:cubicBezTo>
                        <a:pt x="0" y="39"/>
                        <a:pt x="0" y="37"/>
                        <a:pt x="1" y="36"/>
                      </a:cubicBezTo>
                      <a:cubicBezTo>
                        <a:pt x="36" y="1"/>
                        <a:pt x="36" y="1"/>
                        <a:pt x="36" y="1"/>
                      </a:cubicBezTo>
                      <a:cubicBezTo>
                        <a:pt x="37" y="0"/>
                        <a:pt x="39" y="0"/>
                        <a:pt x="40" y="1"/>
                      </a:cubicBezTo>
                      <a:cubicBezTo>
                        <a:pt x="41" y="3"/>
                        <a:pt x="41" y="4"/>
                        <a:pt x="40" y="6"/>
                      </a:cubicBezTo>
                      <a:cubicBezTo>
                        <a:pt x="5" y="40"/>
                        <a:pt x="5" y="40"/>
                        <a:pt x="5" y="40"/>
                      </a:cubicBezTo>
                      <a:cubicBezTo>
                        <a:pt x="5" y="41"/>
                        <a:pt x="4" y="41"/>
                        <a:pt x="3"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8" name="Freeform 208">
                  <a:extLst>
                    <a:ext uri="{FF2B5EF4-FFF2-40B4-BE49-F238E27FC236}">
                      <a16:creationId xmlns:a16="http://schemas.microsoft.com/office/drawing/2014/main" id="{E0ED50CF-3FB5-3793-2B4E-B7EA051F1E5E}"/>
                    </a:ext>
                  </a:extLst>
                </p:cNvPr>
                <p:cNvSpPr>
                  <a:spLocks/>
                </p:cNvSpPr>
                <p:nvPr/>
              </p:nvSpPr>
              <p:spPr bwMode="auto">
                <a:xfrm>
                  <a:off x="10717" y="2552"/>
                  <a:ext cx="125" cy="125"/>
                </a:xfrm>
                <a:custGeom>
                  <a:avLst/>
                  <a:gdLst>
                    <a:gd name="T0" fmla="*/ 4 w 41"/>
                    <a:gd name="T1" fmla="*/ 41 h 41"/>
                    <a:gd name="T2" fmla="*/ 2 w 41"/>
                    <a:gd name="T3" fmla="*/ 40 h 41"/>
                    <a:gd name="T4" fmla="*/ 2 w 41"/>
                    <a:gd name="T5" fmla="*/ 36 h 41"/>
                    <a:gd name="T6" fmla="*/ 36 w 41"/>
                    <a:gd name="T7" fmla="*/ 1 h 41"/>
                    <a:gd name="T8" fmla="*/ 40 w 41"/>
                    <a:gd name="T9" fmla="*/ 1 h 41"/>
                    <a:gd name="T10" fmla="*/ 40 w 41"/>
                    <a:gd name="T11" fmla="*/ 6 h 41"/>
                    <a:gd name="T12" fmla="*/ 6 w 41"/>
                    <a:gd name="T13" fmla="*/ 40 h 41"/>
                    <a:gd name="T14" fmla="*/ 4 w 41"/>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1">
                      <a:moveTo>
                        <a:pt x="4" y="41"/>
                      </a:moveTo>
                      <a:cubicBezTo>
                        <a:pt x="3" y="41"/>
                        <a:pt x="2" y="41"/>
                        <a:pt x="2" y="40"/>
                      </a:cubicBezTo>
                      <a:cubicBezTo>
                        <a:pt x="0" y="39"/>
                        <a:pt x="0" y="37"/>
                        <a:pt x="2" y="36"/>
                      </a:cubicBezTo>
                      <a:cubicBezTo>
                        <a:pt x="36" y="1"/>
                        <a:pt x="36" y="1"/>
                        <a:pt x="36" y="1"/>
                      </a:cubicBezTo>
                      <a:cubicBezTo>
                        <a:pt x="37" y="0"/>
                        <a:pt x="39" y="0"/>
                        <a:pt x="40" y="1"/>
                      </a:cubicBezTo>
                      <a:cubicBezTo>
                        <a:pt x="41" y="3"/>
                        <a:pt x="41" y="4"/>
                        <a:pt x="40" y="6"/>
                      </a:cubicBezTo>
                      <a:cubicBezTo>
                        <a:pt x="6" y="40"/>
                        <a:pt x="6" y="40"/>
                        <a:pt x="6" y="40"/>
                      </a:cubicBezTo>
                      <a:cubicBezTo>
                        <a:pt x="5" y="41"/>
                        <a:pt x="4" y="41"/>
                        <a:pt x="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9" name="Freeform 209">
                  <a:extLst>
                    <a:ext uri="{FF2B5EF4-FFF2-40B4-BE49-F238E27FC236}">
                      <a16:creationId xmlns:a16="http://schemas.microsoft.com/office/drawing/2014/main" id="{F56ECCB9-529E-FCE1-CEF6-C4E9147C2175}"/>
                    </a:ext>
                  </a:extLst>
                </p:cNvPr>
                <p:cNvSpPr>
                  <a:spLocks/>
                </p:cNvSpPr>
                <p:nvPr/>
              </p:nvSpPr>
              <p:spPr bwMode="auto">
                <a:xfrm>
                  <a:off x="10695" y="2658"/>
                  <a:ext cx="147" cy="333"/>
                </a:xfrm>
                <a:custGeom>
                  <a:avLst/>
                  <a:gdLst>
                    <a:gd name="T0" fmla="*/ 45 w 48"/>
                    <a:gd name="T1" fmla="*/ 109 h 109"/>
                    <a:gd name="T2" fmla="*/ 24 w 48"/>
                    <a:gd name="T3" fmla="*/ 109 h 109"/>
                    <a:gd name="T4" fmla="*/ 21 w 48"/>
                    <a:gd name="T5" fmla="*/ 107 h 109"/>
                    <a:gd name="T6" fmla="*/ 1 w 48"/>
                    <a:gd name="T7" fmla="*/ 3 h 109"/>
                    <a:gd name="T8" fmla="*/ 3 w 48"/>
                    <a:gd name="T9" fmla="*/ 0 h 109"/>
                    <a:gd name="T10" fmla="*/ 7 w 48"/>
                    <a:gd name="T11" fmla="*/ 2 h 109"/>
                    <a:gd name="T12" fmla="*/ 27 w 48"/>
                    <a:gd name="T13" fmla="*/ 103 h 109"/>
                    <a:gd name="T14" fmla="*/ 41 w 48"/>
                    <a:gd name="T15" fmla="*/ 103 h 109"/>
                    <a:gd name="T16" fmla="*/ 21 w 48"/>
                    <a:gd name="T17" fmla="*/ 3 h 109"/>
                    <a:gd name="T18" fmla="*/ 24 w 48"/>
                    <a:gd name="T19" fmla="*/ 0 h 109"/>
                    <a:gd name="T20" fmla="*/ 27 w 48"/>
                    <a:gd name="T21" fmla="*/ 2 h 109"/>
                    <a:gd name="T22" fmla="*/ 48 w 48"/>
                    <a:gd name="T23" fmla="*/ 106 h 109"/>
                    <a:gd name="T24" fmla="*/ 47 w 48"/>
                    <a:gd name="T25" fmla="*/ 108 h 109"/>
                    <a:gd name="T26" fmla="*/ 45 w 48"/>
                    <a:gd name="T2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109">
                      <a:moveTo>
                        <a:pt x="45" y="109"/>
                      </a:moveTo>
                      <a:cubicBezTo>
                        <a:pt x="24" y="109"/>
                        <a:pt x="24" y="109"/>
                        <a:pt x="24" y="109"/>
                      </a:cubicBezTo>
                      <a:cubicBezTo>
                        <a:pt x="23" y="109"/>
                        <a:pt x="22" y="108"/>
                        <a:pt x="21" y="107"/>
                      </a:cubicBezTo>
                      <a:cubicBezTo>
                        <a:pt x="1" y="3"/>
                        <a:pt x="1" y="3"/>
                        <a:pt x="1" y="3"/>
                      </a:cubicBezTo>
                      <a:cubicBezTo>
                        <a:pt x="0" y="2"/>
                        <a:pt x="2" y="0"/>
                        <a:pt x="3" y="0"/>
                      </a:cubicBezTo>
                      <a:cubicBezTo>
                        <a:pt x="5" y="0"/>
                        <a:pt x="6" y="1"/>
                        <a:pt x="7" y="2"/>
                      </a:cubicBezTo>
                      <a:cubicBezTo>
                        <a:pt x="27" y="103"/>
                        <a:pt x="27" y="103"/>
                        <a:pt x="27" y="103"/>
                      </a:cubicBezTo>
                      <a:cubicBezTo>
                        <a:pt x="41" y="103"/>
                        <a:pt x="41" y="103"/>
                        <a:pt x="41" y="103"/>
                      </a:cubicBezTo>
                      <a:cubicBezTo>
                        <a:pt x="21" y="3"/>
                        <a:pt x="21" y="3"/>
                        <a:pt x="21" y="3"/>
                      </a:cubicBezTo>
                      <a:cubicBezTo>
                        <a:pt x="21" y="2"/>
                        <a:pt x="22" y="0"/>
                        <a:pt x="24" y="0"/>
                      </a:cubicBezTo>
                      <a:cubicBezTo>
                        <a:pt x="25" y="0"/>
                        <a:pt x="27" y="1"/>
                        <a:pt x="27" y="2"/>
                      </a:cubicBezTo>
                      <a:cubicBezTo>
                        <a:pt x="48" y="106"/>
                        <a:pt x="48" y="106"/>
                        <a:pt x="48" y="106"/>
                      </a:cubicBezTo>
                      <a:cubicBezTo>
                        <a:pt x="48" y="106"/>
                        <a:pt x="48" y="107"/>
                        <a:pt x="47" y="108"/>
                      </a:cubicBezTo>
                      <a:cubicBezTo>
                        <a:pt x="47" y="109"/>
                        <a:pt x="46" y="109"/>
                        <a:pt x="45"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0" name="Freeform 210">
                  <a:extLst>
                    <a:ext uri="{FF2B5EF4-FFF2-40B4-BE49-F238E27FC236}">
                      <a16:creationId xmlns:a16="http://schemas.microsoft.com/office/drawing/2014/main" id="{3D12F78D-DE6B-5D8E-2024-0EE6B1FD46F5}"/>
                    </a:ext>
                  </a:extLst>
                </p:cNvPr>
                <p:cNvSpPr>
                  <a:spLocks/>
                </p:cNvSpPr>
                <p:nvPr/>
              </p:nvSpPr>
              <p:spPr bwMode="auto">
                <a:xfrm>
                  <a:off x="10298" y="2658"/>
                  <a:ext cx="147" cy="333"/>
                </a:xfrm>
                <a:custGeom>
                  <a:avLst/>
                  <a:gdLst>
                    <a:gd name="T0" fmla="*/ 24 w 48"/>
                    <a:gd name="T1" fmla="*/ 109 h 109"/>
                    <a:gd name="T2" fmla="*/ 3 w 48"/>
                    <a:gd name="T3" fmla="*/ 109 h 109"/>
                    <a:gd name="T4" fmla="*/ 1 w 48"/>
                    <a:gd name="T5" fmla="*/ 108 h 109"/>
                    <a:gd name="T6" fmla="*/ 0 w 48"/>
                    <a:gd name="T7" fmla="*/ 106 h 109"/>
                    <a:gd name="T8" fmla="*/ 21 w 48"/>
                    <a:gd name="T9" fmla="*/ 2 h 109"/>
                    <a:gd name="T10" fmla="*/ 24 w 48"/>
                    <a:gd name="T11" fmla="*/ 0 h 109"/>
                    <a:gd name="T12" fmla="*/ 27 w 48"/>
                    <a:gd name="T13" fmla="*/ 3 h 109"/>
                    <a:gd name="T14" fmla="*/ 7 w 48"/>
                    <a:gd name="T15" fmla="*/ 103 h 109"/>
                    <a:gd name="T16" fmla="*/ 21 w 48"/>
                    <a:gd name="T17" fmla="*/ 103 h 109"/>
                    <a:gd name="T18" fmla="*/ 41 w 48"/>
                    <a:gd name="T19" fmla="*/ 2 h 109"/>
                    <a:gd name="T20" fmla="*/ 45 w 48"/>
                    <a:gd name="T21" fmla="*/ 0 h 109"/>
                    <a:gd name="T22" fmla="*/ 47 w 48"/>
                    <a:gd name="T23" fmla="*/ 3 h 109"/>
                    <a:gd name="T24" fmla="*/ 27 w 48"/>
                    <a:gd name="T25" fmla="*/ 107 h 109"/>
                    <a:gd name="T26" fmla="*/ 24 w 48"/>
                    <a:gd name="T2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109">
                      <a:moveTo>
                        <a:pt x="24" y="109"/>
                      </a:moveTo>
                      <a:cubicBezTo>
                        <a:pt x="3" y="109"/>
                        <a:pt x="3" y="109"/>
                        <a:pt x="3" y="109"/>
                      </a:cubicBezTo>
                      <a:cubicBezTo>
                        <a:pt x="2" y="109"/>
                        <a:pt x="1" y="109"/>
                        <a:pt x="1" y="108"/>
                      </a:cubicBezTo>
                      <a:cubicBezTo>
                        <a:pt x="0" y="107"/>
                        <a:pt x="0" y="106"/>
                        <a:pt x="0" y="106"/>
                      </a:cubicBezTo>
                      <a:cubicBezTo>
                        <a:pt x="21" y="2"/>
                        <a:pt x="21" y="2"/>
                        <a:pt x="21" y="2"/>
                      </a:cubicBezTo>
                      <a:cubicBezTo>
                        <a:pt x="21" y="1"/>
                        <a:pt x="23" y="0"/>
                        <a:pt x="24" y="0"/>
                      </a:cubicBezTo>
                      <a:cubicBezTo>
                        <a:pt x="26" y="0"/>
                        <a:pt x="27" y="2"/>
                        <a:pt x="27" y="3"/>
                      </a:cubicBezTo>
                      <a:cubicBezTo>
                        <a:pt x="7" y="103"/>
                        <a:pt x="7" y="103"/>
                        <a:pt x="7" y="103"/>
                      </a:cubicBezTo>
                      <a:cubicBezTo>
                        <a:pt x="21" y="103"/>
                        <a:pt x="21" y="103"/>
                        <a:pt x="21" y="103"/>
                      </a:cubicBezTo>
                      <a:cubicBezTo>
                        <a:pt x="41" y="2"/>
                        <a:pt x="41" y="2"/>
                        <a:pt x="41" y="2"/>
                      </a:cubicBezTo>
                      <a:cubicBezTo>
                        <a:pt x="42" y="1"/>
                        <a:pt x="43" y="0"/>
                        <a:pt x="45" y="0"/>
                      </a:cubicBezTo>
                      <a:cubicBezTo>
                        <a:pt x="46" y="0"/>
                        <a:pt x="48" y="2"/>
                        <a:pt x="47" y="3"/>
                      </a:cubicBezTo>
                      <a:cubicBezTo>
                        <a:pt x="27" y="107"/>
                        <a:pt x="27" y="107"/>
                        <a:pt x="27" y="107"/>
                      </a:cubicBezTo>
                      <a:cubicBezTo>
                        <a:pt x="26" y="108"/>
                        <a:pt x="25" y="109"/>
                        <a:pt x="2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1" name="Freeform 211">
                  <a:extLst>
                    <a:ext uri="{FF2B5EF4-FFF2-40B4-BE49-F238E27FC236}">
                      <a16:creationId xmlns:a16="http://schemas.microsoft.com/office/drawing/2014/main" id="{4175F34C-2B89-3A6F-D5B7-AAC83C482EF3}"/>
                    </a:ext>
                  </a:extLst>
                </p:cNvPr>
                <p:cNvSpPr>
                  <a:spLocks/>
                </p:cNvSpPr>
                <p:nvPr/>
              </p:nvSpPr>
              <p:spPr bwMode="auto">
                <a:xfrm>
                  <a:off x="10399" y="2784"/>
                  <a:ext cx="342" cy="18"/>
                </a:xfrm>
                <a:custGeom>
                  <a:avLst/>
                  <a:gdLst>
                    <a:gd name="T0" fmla="*/ 109 w 112"/>
                    <a:gd name="T1" fmla="*/ 6 h 6"/>
                    <a:gd name="T2" fmla="*/ 3 w 112"/>
                    <a:gd name="T3" fmla="*/ 6 h 6"/>
                    <a:gd name="T4" fmla="*/ 0 w 112"/>
                    <a:gd name="T5" fmla="*/ 3 h 6"/>
                    <a:gd name="T6" fmla="*/ 3 w 112"/>
                    <a:gd name="T7" fmla="*/ 0 h 6"/>
                    <a:gd name="T8" fmla="*/ 109 w 112"/>
                    <a:gd name="T9" fmla="*/ 0 h 6"/>
                    <a:gd name="T10" fmla="*/ 112 w 112"/>
                    <a:gd name="T11" fmla="*/ 3 h 6"/>
                    <a:gd name="T12" fmla="*/ 109 w 11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12" h="6">
                      <a:moveTo>
                        <a:pt x="109" y="6"/>
                      </a:moveTo>
                      <a:cubicBezTo>
                        <a:pt x="3" y="6"/>
                        <a:pt x="3" y="6"/>
                        <a:pt x="3" y="6"/>
                      </a:cubicBezTo>
                      <a:cubicBezTo>
                        <a:pt x="1" y="6"/>
                        <a:pt x="0" y="5"/>
                        <a:pt x="0" y="3"/>
                      </a:cubicBezTo>
                      <a:cubicBezTo>
                        <a:pt x="0" y="2"/>
                        <a:pt x="1" y="0"/>
                        <a:pt x="3" y="0"/>
                      </a:cubicBezTo>
                      <a:cubicBezTo>
                        <a:pt x="109" y="0"/>
                        <a:pt x="109" y="0"/>
                        <a:pt x="109" y="0"/>
                      </a:cubicBezTo>
                      <a:cubicBezTo>
                        <a:pt x="111" y="0"/>
                        <a:pt x="112" y="2"/>
                        <a:pt x="112" y="3"/>
                      </a:cubicBezTo>
                      <a:cubicBezTo>
                        <a:pt x="112" y="5"/>
                        <a:pt x="111" y="6"/>
                        <a:pt x="10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2" name="Freeform 212">
                  <a:extLst>
                    <a:ext uri="{FF2B5EF4-FFF2-40B4-BE49-F238E27FC236}">
                      <a16:creationId xmlns:a16="http://schemas.microsoft.com/office/drawing/2014/main" id="{9AE2CBDE-BD63-0F07-D27C-E65DF5BE12E9}"/>
                    </a:ext>
                  </a:extLst>
                </p:cNvPr>
                <p:cNvSpPr>
                  <a:spLocks/>
                </p:cNvSpPr>
                <p:nvPr/>
              </p:nvSpPr>
              <p:spPr bwMode="auto">
                <a:xfrm>
                  <a:off x="10390" y="2826"/>
                  <a:ext cx="360" cy="19"/>
                </a:xfrm>
                <a:custGeom>
                  <a:avLst/>
                  <a:gdLst>
                    <a:gd name="T0" fmla="*/ 115 w 118"/>
                    <a:gd name="T1" fmla="*/ 6 h 6"/>
                    <a:gd name="T2" fmla="*/ 3 w 118"/>
                    <a:gd name="T3" fmla="*/ 6 h 6"/>
                    <a:gd name="T4" fmla="*/ 0 w 118"/>
                    <a:gd name="T5" fmla="*/ 3 h 6"/>
                    <a:gd name="T6" fmla="*/ 3 w 118"/>
                    <a:gd name="T7" fmla="*/ 0 h 6"/>
                    <a:gd name="T8" fmla="*/ 115 w 118"/>
                    <a:gd name="T9" fmla="*/ 0 h 6"/>
                    <a:gd name="T10" fmla="*/ 118 w 118"/>
                    <a:gd name="T11" fmla="*/ 3 h 6"/>
                    <a:gd name="T12" fmla="*/ 115 w 118"/>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18" h="6">
                      <a:moveTo>
                        <a:pt x="115" y="6"/>
                      </a:moveTo>
                      <a:cubicBezTo>
                        <a:pt x="3" y="6"/>
                        <a:pt x="3" y="6"/>
                        <a:pt x="3" y="6"/>
                      </a:cubicBezTo>
                      <a:cubicBezTo>
                        <a:pt x="2" y="6"/>
                        <a:pt x="0" y="5"/>
                        <a:pt x="0" y="3"/>
                      </a:cubicBezTo>
                      <a:cubicBezTo>
                        <a:pt x="0" y="1"/>
                        <a:pt x="2" y="0"/>
                        <a:pt x="3" y="0"/>
                      </a:cubicBezTo>
                      <a:cubicBezTo>
                        <a:pt x="115" y="0"/>
                        <a:pt x="115" y="0"/>
                        <a:pt x="115" y="0"/>
                      </a:cubicBezTo>
                      <a:cubicBezTo>
                        <a:pt x="116" y="0"/>
                        <a:pt x="118" y="1"/>
                        <a:pt x="118" y="3"/>
                      </a:cubicBezTo>
                      <a:cubicBezTo>
                        <a:pt x="118" y="5"/>
                        <a:pt x="116" y="6"/>
                        <a:pt x="11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36" name="Oval 35">
                <a:extLst>
                  <a:ext uri="{FF2B5EF4-FFF2-40B4-BE49-F238E27FC236}">
                    <a16:creationId xmlns:a16="http://schemas.microsoft.com/office/drawing/2014/main" id="{7586A551-9992-3F08-7184-0DB091050A40}"/>
                  </a:ext>
                </a:extLst>
              </p:cNvPr>
              <p:cNvSpPr/>
              <p:nvPr/>
            </p:nvSpPr>
            <p:spPr>
              <a:xfrm>
                <a:off x="1176356" y="2081999"/>
                <a:ext cx="1832942" cy="1832942"/>
              </a:xfrm>
              <a:prstGeom prst="ellipse">
                <a:avLst/>
              </a:prstGeom>
              <a:noFill/>
              <a:ln w="63500" cap="rnd">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grpSp>
          <p:nvGrpSpPr>
            <p:cNvPr id="42" name="Group 41">
              <a:extLst>
                <a:ext uri="{FF2B5EF4-FFF2-40B4-BE49-F238E27FC236}">
                  <a16:creationId xmlns:a16="http://schemas.microsoft.com/office/drawing/2014/main" id="{9B55BBB1-AA4A-AC32-9DCA-D41213641A19}"/>
                </a:ext>
              </a:extLst>
            </p:cNvPr>
            <p:cNvGrpSpPr/>
            <p:nvPr/>
          </p:nvGrpSpPr>
          <p:grpSpPr>
            <a:xfrm>
              <a:off x="3776601" y="2241026"/>
              <a:ext cx="1832942" cy="1832942"/>
              <a:chOff x="3911668" y="2081999"/>
              <a:chExt cx="1832942" cy="1832942"/>
            </a:xfrm>
          </p:grpSpPr>
          <p:grpSp>
            <p:nvGrpSpPr>
              <p:cNvPr id="16" name="Group 194" title="Caution Two icon">
                <a:extLst>
                  <a:ext uri="{FF2B5EF4-FFF2-40B4-BE49-F238E27FC236}">
                    <a16:creationId xmlns:a16="http://schemas.microsoft.com/office/drawing/2014/main" id="{E58183B2-89DA-5593-F0BE-62D2A95F51B7}"/>
                  </a:ext>
                </a:extLst>
              </p:cNvPr>
              <p:cNvGrpSpPr>
                <a:grpSpLocks noChangeAspect="1"/>
              </p:cNvGrpSpPr>
              <p:nvPr/>
            </p:nvGrpSpPr>
            <p:grpSpPr bwMode="auto">
              <a:xfrm>
                <a:off x="4352323" y="2568208"/>
                <a:ext cx="966857" cy="801158"/>
                <a:chOff x="9334" y="2483"/>
                <a:chExt cx="566" cy="469"/>
              </a:xfrm>
              <a:solidFill>
                <a:schemeClr val="accent1"/>
              </a:solidFill>
            </p:grpSpPr>
            <p:sp>
              <p:nvSpPr>
                <p:cNvPr id="17" name="Freeform 195">
                  <a:extLst>
                    <a:ext uri="{FF2B5EF4-FFF2-40B4-BE49-F238E27FC236}">
                      <a16:creationId xmlns:a16="http://schemas.microsoft.com/office/drawing/2014/main" id="{F98F5925-7480-0DBA-9F58-9741EC6024F7}"/>
                    </a:ext>
                  </a:extLst>
                </p:cNvPr>
                <p:cNvSpPr>
                  <a:spLocks noEditPoints="1"/>
                </p:cNvSpPr>
                <p:nvPr/>
              </p:nvSpPr>
              <p:spPr bwMode="auto">
                <a:xfrm>
                  <a:off x="9588" y="2816"/>
                  <a:ext cx="58" cy="59"/>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7 h 20"/>
                    <a:gd name="T12" fmla="*/ 7 w 20"/>
                    <a:gd name="T13" fmla="*/ 10 h 20"/>
                    <a:gd name="T14" fmla="*/ 10 w 20"/>
                    <a:gd name="T15" fmla="*/ 13 h 20"/>
                    <a:gd name="T16" fmla="*/ 13 w 20"/>
                    <a:gd name="T17" fmla="*/ 10 h 20"/>
                    <a:gd name="T18" fmla="*/ 10 w 20"/>
                    <a:gd name="T19"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4" y="20"/>
                        <a:pt x="0" y="15"/>
                        <a:pt x="0" y="10"/>
                      </a:cubicBezTo>
                      <a:cubicBezTo>
                        <a:pt x="0" y="5"/>
                        <a:pt x="4" y="0"/>
                        <a:pt x="10" y="0"/>
                      </a:cubicBezTo>
                      <a:cubicBezTo>
                        <a:pt x="15" y="0"/>
                        <a:pt x="20" y="5"/>
                        <a:pt x="20" y="10"/>
                      </a:cubicBezTo>
                      <a:cubicBezTo>
                        <a:pt x="20" y="15"/>
                        <a:pt x="15" y="20"/>
                        <a:pt x="10" y="20"/>
                      </a:cubicBezTo>
                      <a:close/>
                      <a:moveTo>
                        <a:pt x="10" y="7"/>
                      </a:moveTo>
                      <a:cubicBezTo>
                        <a:pt x="8" y="7"/>
                        <a:pt x="7" y="8"/>
                        <a:pt x="7" y="10"/>
                      </a:cubicBezTo>
                      <a:cubicBezTo>
                        <a:pt x="7" y="12"/>
                        <a:pt x="8" y="13"/>
                        <a:pt x="10" y="13"/>
                      </a:cubicBezTo>
                      <a:cubicBezTo>
                        <a:pt x="12" y="13"/>
                        <a:pt x="13" y="12"/>
                        <a:pt x="13" y="10"/>
                      </a:cubicBezTo>
                      <a:cubicBezTo>
                        <a:pt x="13" y="8"/>
                        <a:pt x="12"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8" name="Freeform 196">
                  <a:extLst>
                    <a:ext uri="{FF2B5EF4-FFF2-40B4-BE49-F238E27FC236}">
                      <a16:creationId xmlns:a16="http://schemas.microsoft.com/office/drawing/2014/main" id="{F7FA3567-17E5-B032-DBBC-CCFAE510182A}"/>
                    </a:ext>
                  </a:extLst>
                </p:cNvPr>
                <p:cNvSpPr>
                  <a:spLocks noEditPoints="1"/>
                </p:cNvSpPr>
                <p:nvPr/>
              </p:nvSpPr>
              <p:spPr bwMode="auto">
                <a:xfrm>
                  <a:off x="9567" y="2601"/>
                  <a:ext cx="97" cy="195"/>
                </a:xfrm>
                <a:custGeom>
                  <a:avLst/>
                  <a:gdLst>
                    <a:gd name="T0" fmla="*/ 17 w 33"/>
                    <a:gd name="T1" fmla="*/ 66 h 66"/>
                    <a:gd name="T2" fmla="*/ 7 w 33"/>
                    <a:gd name="T3" fmla="*/ 57 h 66"/>
                    <a:gd name="T4" fmla="*/ 0 w 33"/>
                    <a:gd name="T5" fmla="*/ 17 h 66"/>
                    <a:gd name="T6" fmla="*/ 0 w 33"/>
                    <a:gd name="T7" fmla="*/ 17 h 66"/>
                    <a:gd name="T8" fmla="*/ 17 w 33"/>
                    <a:gd name="T9" fmla="*/ 0 h 66"/>
                    <a:gd name="T10" fmla="*/ 33 w 33"/>
                    <a:gd name="T11" fmla="*/ 17 h 66"/>
                    <a:gd name="T12" fmla="*/ 33 w 33"/>
                    <a:gd name="T13" fmla="*/ 17 h 66"/>
                    <a:gd name="T14" fmla="*/ 27 w 33"/>
                    <a:gd name="T15" fmla="*/ 57 h 66"/>
                    <a:gd name="T16" fmla="*/ 17 w 33"/>
                    <a:gd name="T17" fmla="*/ 66 h 66"/>
                    <a:gd name="T18" fmla="*/ 7 w 33"/>
                    <a:gd name="T19" fmla="*/ 16 h 66"/>
                    <a:gd name="T20" fmla="*/ 13 w 33"/>
                    <a:gd name="T21" fmla="*/ 56 h 66"/>
                    <a:gd name="T22" fmla="*/ 14 w 33"/>
                    <a:gd name="T23" fmla="*/ 56 h 66"/>
                    <a:gd name="T24" fmla="*/ 17 w 33"/>
                    <a:gd name="T25" fmla="*/ 60 h 66"/>
                    <a:gd name="T26" fmla="*/ 20 w 33"/>
                    <a:gd name="T27" fmla="*/ 56 h 66"/>
                    <a:gd name="T28" fmla="*/ 20 w 33"/>
                    <a:gd name="T29" fmla="*/ 56 h 66"/>
                    <a:gd name="T30" fmla="*/ 27 w 33"/>
                    <a:gd name="T31" fmla="*/ 16 h 66"/>
                    <a:gd name="T32" fmla="*/ 17 w 33"/>
                    <a:gd name="T33" fmla="*/ 7 h 66"/>
                    <a:gd name="T34" fmla="*/ 7 w 33"/>
                    <a:gd name="T35" fmla="*/ 16 h 66"/>
                    <a:gd name="T36" fmla="*/ 30 w 33"/>
                    <a:gd name="T37" fmla="*/ 17 h 66"/>
                    <a:gd name="T38" fmla="*/ 30 w 33"/>
                    <a:gd name="T39" fmla="*/ 1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66">
                      <a:moveTo>
                        <a:pt x="17" y="66"/>
                      </a:moveTo>
                      <a:cubicBezTo>
                        <a:pt x="11" y="66"/>
                        <a:pt x="7" y="62"/>
                        <a:pt x="7" y="57"/>
                      </a:cubicBezTo>
                      <a:cubicBezTo>
                        <a:pt x="0" y="17"/>
                        <a:pt x="0" y="17"/>
                        <a:pt x="0" y="17"/>
                      </a:cubicBezTo>
                      <a:cubicBezTo>
                        <a:pt x="0" y="17"/>
                        <a:pt x="0" y="17"/>
                        <a:pt x="0" y="17"/>
                      </a:cubicBezTo>
                      <a:cubicBezTo>
                        <a:pt x="0" y="8"/>
                        <a:pt x="8" y="0"/>
                        <a:pt x="17" y="0"/>
                      </a:cubicBezTo>
                      <a:cubicBezTo>
                        <a:pt x="26" y="0"/>
                        <a:pt x="33" y="8"/>
                        <a:pt x="33" y="17"/>
                      </a:cubicBezTo>
                      <a:cubicBezTo>
                        <a:pt x="33" y="17"/>
                        <a:pt x="33" y="17"/>
                        <a:pt x="33" y="17"/>
                      </a:cubicBezTo>
                      <a:cubicBezTo>
                        <a:pt x="27" y="57"/>
                        <a:pt x="27" y="57"/>
                        <a:pt x="27" y="57"/>
                      </a:cubicBezTo>
                      <a:cubicBezTo>
                        <a:pt x="27" y="62"/>
                        <a:pt x="22" y="66"/>
                        <a:pt x="17" y="66"/>
                      </a:cubicBezTo>
                      <a:close/>
                      <a:moveTo>
                        <a:pt x="7" y="16"/>
                      </a:moveTo>
                      <a:cubicBezTo>
                        <a:pt x="13" y="56"/>
                        <a:pt x="13" y="56"/>
                        <a:pt x="13" y="56"/>
                      </a:cubicBezTo>
                      <a:cubicBezTo>
                        <a:pt x="14" y="56"/>
                        <a:pt x="14" y="56"/>
                        <a:pt x="14" y="56"/>
                      </a:cubicBezTo>
                      <a:cubicBezTo>
                        <a:pt x="14" y="58"/>
                        <a:pt x="15" y="60"/>
                        <a:pt x="17" y="60"/>
                      </a:cubicBezTo>
                      <a:cubicBezTo>
                        <a:pt x="19" y="60"/>
                        <a:pt x="20" y="58"/>
                        <a:pt x="20" y="56"/>
                      </a:cubicBezTo>
                      <a:cubicBezTo>
                        <a:pt x="20" y="56"/>
                        <a:pt x="20" y="56"/>
                        <a:pt x="20" y="56"/>
                      </a:cubicBezTo>
                      <a:cubicBezTo>
                        <a:pt x="27" y="16"/>
                        <a:pt x="27" y="16"/>
                        <a:pt x="27" y="16"/>
                      </a:cubicBezTo>
                      <a:cubicBezTo>
                        <a:pt x="27" y="11"/>
                        <a:pt x="22" y="7"/>
                        <a:pt x="17" y="7"/>
                      </a:cubicBezTo>
                      <a:cubicBezTo>
                        <a:pt x="11" y="7"/>
                        <a:pt x="7" y="11"/>
                        <a:pt x="7" y="16"/>
                      </a:cubicBezTo>
                      <a:close/>
                      <a:moveTo>
                        <a:pt x="30" y="17"/>
                      </a:moveTo>
                      <a:cubicBezTo>
                        <a:pt x="30" y="17"/>
                        <a:pt x="30" y="17"/>
                        <a:pt x="3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9" name="Freeform 197">
                  <a:extLst>
                    <a:ext uri="{FF2B5EF4-FFF2-40B4-BE49-F238E27FC236}">
                      <a16:creationId xmlns:a16="http://schemas.microsoft.com/office/drawing/2014/main" id="{BC7FD13E-B72D-1A3E-82BE-378D55990704}"/>
                    </a:ext>
                  </a:extLst>
                </p:cNvPr>
                <p:cNvSpPr>
                  <a:spLocks noEditPoints="1"/>
                </p:cNvSpPr>
                <p:nvPr/>
              </p:nvSpPr>
              <p:spPr bwMode="auto">
                <a:xfrm>
                  <a:off x="9334" y="2483"/>
                  <a:ext cx="566" cy="469"/>
                </a:xfrm>
                <a:custGeom>
                  <a:avLst/>
                  <a:gdLst>
                    <a:gd name="T0" fmla="*/ 169 w 192"/>
                    <a:gd name="T1" fmla="*/ 159 h 159"/>
                    <a:gd name="T2" fmla="*/ 23 w 192"/>
                    <a:gd name="T3" fmla="*/ 159 h 159"/>
                    <a:gd name="T4" fmla="*/ 0 w 192"/>
                    <a:gd name="T5" fmla="*/ 136 h 159"/>
                    <a:gd name="T6" fmla="*/ 2 w 192"/>
                    <a:gd name="T7" fmla="*/ 126 h 159"/>
                    <a:gd name="T8" fmla="*/ 2 w 192"/>
                    <a:gd name="T9" fmla="*/ 126 h 159"/>
                    <a:gd name="T10" fmla="*/ 77 w 192"/>
                    <a:gd name="T11" fmla="*/ 10 h 159"/>
                    <a:gd name="T12" fmla="*/ 77 w 192"/>
                    <a:gd name="T13" fmla="*/ 10 h 159"/>
                    <a:gd name="T14" fmla="*/ 96 w 192"/>
                    <a:gd name="T15" fmla="*/ 0 h 159"/>
                    <a:gd name="T16" fmla="*/ 115 w 192"/>
                    <a:gd name="T17" fmla="*/ 10 h 159"/>
                    <a:gd name="T18" fmla="*/ 115 w 192"/>
                    <a:gd name="T19" fmla="*/ 10 h 159"/>
                    <a:gd name="T20" fmla="*/ 189 w 192"/>
                    <a:gd name="T21" fmla="*/ 126 h 159"/>
                    <a:gd name="T22" fmla="*/ 190 w 192"/>
                    <a:gd name="T23" fmla="*/ 126 h 159"/>
                    <a:gd name="T24" fmla="*/ 192 w 192"/>
                    <a:gd name="T25" fmla="*/ 136 h 159"/>
                    <a:gd name="T26" fmla="*/ 169 w 192"/>
                    <a:gd name="T27" fmla="*/ 159 h 159"/>
                    <a:gd name="T28" fmla="*/ 8 w 192"/>
                    <a:gd name="T29" fmla="*/ 129 h 159"/>
                    <a:gd name="T30" fmla="*/ 6 w 192"/>
                    <a:gd name="T31" fmla="*/ 136 h 159"/>
                    <a:gd name="T32" fmla="*/ 23 w 192"/>
                    <a:gd name="T33" fmla="*/ 153 h 159"/>
                    <a:gd name="T34" fmla="*/ 169 w 192"/>
                    <a:gd name="T35" fmla="*/ 153 h 159"/>
                    <a:gd name="T36" fmla="*/ 185 w 192"/>
                    <a:gd name="T37" fmla="*/ 136 h 159"/>
                    <a:gd name="T38" fmla="*/ 184 w 192"/>
                    <a:gd name="T39" fmla="*/ 129 h 159"/>
                    <a:gd name="T40" fmla="*/ 109 w 192"/>
                    <a:gd name="T41" fmla="*/ 14 h 159"/>
                    <a:gd name="T42" fmla="*/ 109 w 192"/>
                    <a:gd name="T43" fmla="*/ 14 h 159"/>
                    <a:gd name="T44" fmla="*/ 96 w 192"/>
                    <a:gd name="T45" fmla="*/ 7 h 159"/>
                    <a:gd name="T46" fmla="*/ 82 w 192"/>
                    <a:gd name="T47" fmla="*/ 14 h 159"/>
                    <a:gd name="T48" fmla="*/ 82 w 192"/>
                    <a:gd name="T49" fmla="*/ 14 h 159"/>
                    <a:gd name="T50" fmla="*/ 8 w 192"/>
                    <a:gd name="T51" fmla="*/ 12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59">
                      <a:moveTo>
                        <a:pt x="169" y="159"/>
                      </a:moveTo>
                      <a:cubicBezTo>
                        <a:pt x="23" y="159"/>
                        <a:pt x="23" y="159"/>
                        <a:pt x="23" y="159"/>
                      </a:cubicBezTo>
                      <a:cubicBezTo>
                        <a:pt x="10" y="159"/>
                        <a:pt x="0" y="149"/>
                        <a:pt x="0" y="136"/>
                      </a:cubicBezTo>
                      <a:cubicBezTo>
                        <a:pt x="0" y="132"/>
                        <a:pt x="2" y="127"/>
                        <a:pt x="2" y="126"/>
                      </a:cubicBezTo>
                      <a:cubicBezTo>
                        <a:pt x="2" y="126"/>
                        <a:pt x="2" y="126"/>
                        <a:pt x="2" y="126"/>
                      </a:cubicBezTo>
                      <a:cubicBezTo>
                        <a:pt x="77" y="10"/>
                        <a:pt x="77" y="10"/>
                        <a:pt x="77" y="10"/>
                      </a:cubicBezTo>
                      <a:cubicBezTo>
                        <a:pt x="77" y="10"/>
                        <a:pt x="77" y="10"/>
                        <a:pt x="77" y="10"/>
                      </a:cubicBezTo>
                      <a:cubicBezTo>
                        <a:pt x="81" y="4"/>
                        <a:pt x="88" y="0"/>
                        <a:pt x="96" y="0"/>
                      </a:cubicBezTo>
                      <a:cubicBezTo>
                        <a:pt x="103" y="0"/>
                        <a:pt x="110" y="4"/>
                        <a:pt x="115" y="10"/>
                      </a:cubicBezTo>
                      <a:cubicBezTo>
                        <a:pt x="115" y="10"/>
                        <a:pt x="115" y="10"/>
                        <a:pt x="115" y="10"/>
                      </a:cubicBezTo>
                      <a:cubicBezTo>
                        <a:pt x="189" y="126"/>
                        <a:pt x="189" y="126"/>
                        <a:pt x="189" y="126"/>
                      </a:cubicBezTo>
                      <a:cubicBezTo>
                        <a:pt x="189" y="126"/>
                        <a:pt x="190" y="126"/>
                        <a:pt x="190" y="126"/>
                      </a:cubicBezTo>
                      <a:cubicBezTo>
                        <a:pt x="190" y="127"/>
                        <a:pt x="192" y="132"/>
                        <a:pt x="192" y="136"/>
                      </a:cubicBezTo>
                      <a:cubicBezTo>
                        <a:pt x="192" y="149"/>
                        <a:pt x="182" y="159"/>
                        <a:pt x="169" y="159"/>
                      </a:cubicBezTo>
                      <a:close/>
                      <a:moveTo>
                        <a:pt x="8" y="129"/>
                      </a:moveTo>
                      <a:cubicBezTo>
                        <a:pt x="8" y="130"/>
                        <a:pt x="6" y="134"/>
                        <a:pt x="6" y="136"/>
                      </a:cubicBezTo>
                      <a:cubicBezTo>
                        <a:pt x="6" y="145"/>
                        <a:pt x="14" y="153"/>
                        <a:pt x="23" y="153"/>
                      </a:cubicBezTo>
                      <a:cubicBezTo>
                        <a:pt x="169" y="153"/>
                        <a:pt x="169" y="153"/>
                        <a:pt x="169" y="153"/>
                      </a:cubicBezTo>
                      <a:cubicBezTo>
                        <a:pt x="178" y="153"/>
                        <a:pt x="185" y="145"/>
                        <a:pt x="185" y="136"/>
                      </a:cubicBezTo>
                      <a:cubicBezTo>
                        <a:pt x="185" y="134"/>
                        <a:pt x="184" y="130"/>
                        <a:pt x="184" y="129"/>
                      </a:cubicBezTo>
                      <a:cubicBezTo>
                        <a:pt x="109" y="14"/>
                        <a:pt x="109" y="14"/>
                        <a:pt x="109" y="14"/>
                      </a:cubicBezTo>
                      <a:cubicBezTo>
                        <a:pt x="109" y="14"/>
                        <a:pt x="109" y="14"/>
                        <a:pt x="109" y="14"/>
                      </a:cubicBezTo>
                      <a:cubicBezTo>
                        <a:pt x="106" y="9"/>
                        <a:pt x="101" y="7"/>
                        <a:pt x="96" y="7"/>
                      </a:cubicBezTo>
                      <a:cubicBezTo>
                        <a:pt x="91" y="7"/>
                        <a:pt x="86" y="9"/>
                        <a:pt x="82" y="14"/>
                      </a:cubicBezTo>
                      <a:cubicBezTo>
                        <a:pt x="82" y="14"/>
                        <a:pt x="82" y="14"/>
                        <a:pt x="82" y="14"/>
                      </a:cubicBezTo>
                      <a:lnTo>
                        <a:pt x="8"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37" name="Oval 36">
                <a:extLst>
                  <a:ext uri="{FF2B5EF4-FFF2-40B4-BE49-F238E27FC236}">
                    <a16:creationId xmlns:a16="http://schemas.microsoft.com/office/drawing/2014/main" id="{D70E83CE-FA57-B85F-04A9-7DE763EAE663}"/>
                  </a:ext>
                </a:extLst>
              </p:cNvPr>
              <p:cNvSpPr/>
              <p:nvPr/>
            </p:nvSpPr>
            <p:spPr>
              <a:xfrm>
                <a:off x="3911668" y="2081999"/>
                <a:ext cx="1832942" cy="1832942"/>
              </a:xfrm>
              <a:prstGeom prst="ellipse">
                <a:avLst/>
              </a:prstGeom>
              <a:noFill/>
              <a:ln w="63500" cap="rnd">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grpSp>
          <p:nvGrpSpPr>
            <p:cNvPr id="43" name="Group 42">
              <a:extLst>
                <a:ext uri="{FF2B5EF4-FFF2-40B4-BE49-F238E27FC236}">
                  <a16:creationId xmlns:a16="http://schemas.microsoft.com/office/drawing/2014/main" id="{4EF203A8-1673-36A7-A9C7-5D2CBC571292}"/>
                </a:ext>
              </a:extLst>
            </p:cNvPr>
            <p:cNvGrpSpPr/>
            <p:nvPr/>
          </p:nvGrpSpPr>
          <p:grpSpPr>
            <a:xfrm>
              <a:off x="6598578" y="2241026"/>
              <a:ext cx="1832942" cy="1832942"/>
              <a:chOff x="6646980" y="2081999"/>
              <a:chExt cx="1832942" cy="1832942"/>
            </a:xfrm>
          </p:grpSpPr>
          <p:grpSp>
            <p:nvGrpSpPr>
              <p:cNvPr id="33" name="Group 293" title="Prescription Bottle icon">
                <a:extLst>
                  <a:ext uri="{FF2B5EF4-FFF2-40B4-BE49-F238E27FC236}">
                    <a16:creationId xmlns:a16="http://schemas.microsoft.com/office/drawing/2014/main" id="{8F202C98-9777-1986-578A-F4C06273FB71}"/>
                  </a:ext>
                </a:extLst>
              </p:cNvPr>
              <p:cNvGrpSpPr>
                <a:grpSpLocks noChangeAspect="1"/>
              </p:cNvGrpSpPr>
              <p:nvPr/>
            </p:nvGrpSpPr>
            <p:grpSpPr bwMode="auto">
              <a:xfrm>
                <a:off x="7278902" y="2596670"/>
                <a:ext cx="579197" cy="839989"/>
                <a:chOff x="3708" y="4534"/>
                <a:chExt cx="382" cy="554"/>
              </a:xfrm>
              <a:solidFill>
                <a:schemeClr val="accent1"/>
              </a:solidFill>
            </p:grpSpPr>
            <p:sp>
              <p:nvSpPr>
                <p:cNvPr id="34" name="Freeform 294">
                  <a:extLst>
                    <a:ext uri="{FF2B5EF4-FFF2-40B4-BE49-F238E27FC236}">
                      <a16:creationId xmlns:a16="http://schemas.microsoft.com/office/drawing/2014/main" id="{89B68CF8-1FEE-F304-A0BA-5788C2902204}"/>
                    </a:ext>
                  </a:extLst>
                </p:cNvPr>
                <p:cNvSpPr>
                  <a:spLocks noEditPoints="1"/>
                </p:cNvSpPr>
                <p:nvPr/>
              </p:nvSpPr>
              <p:spPr bwMode="auto">
                <a:xfrm>
                  <a:off x="3708" y="4534"/>
                  <a:ext cx="382" cy="554"/>
                </a:xfrm>
                <a:custGeom>
                  <a:avLst/>
                  <a:gdLst>
                    <a:gd name="T0" fmla="*/ 110 w 128"/>
                    <a:gd name="T1" fmla="*/ 0 h 186"/>
                    <a:gd name="T2" fmla="*/ 18 w 128"/>
                    <a:gd name="T3" fmla="*/ 0 h 186"/>
                    <a:gd name="T4" fmla="*/ 0 w 128"/>
                    <a:gd name="T5" fmla="*/ 18 h 186"/>
                    <a:gd name="T6" fmla="*/ 0 w 128"/>
                    <a:gd name="T7" fmla="*/ 29 h 186"/>
                    <a:gd name="T8" fmla="*/ 8 w 128"/>
                    <a:gd name="T9" fmla="*/ 37 h 186"/>
                    <a:gd name="T10" fmla="*/ 11 w 128"/>
                    <a:gd name="T11" fmla="*/ 37 h 186"/>
                    <a:gd name="T12" fmla="*/ 11 w 128"/>
                    <a:gd name="T13" fmla="*/ 168 h 186"/>
                    <a:gd name="T14" fmla="*/ 29 w 128"/>
                    <a:gd name="T15" fmla="*/ 186 h 186"/>
                    <a:gd name="T16" fmla="*/ 99 w 128"/>
                    <a:gd name="T17" fmla="*/ 186 h 186"/>
                    <a:gd name="T18" fmla="*/ 117 w 128"/>
                    <a:gd name="T19" fmla="*/ 168 h 186"/>
                    <a:gd name="T20" fmla="*/ 117 w 128"/>
                    <a:gd name="T21" fmla="*/ 37 h 186"/>
                    <a:gd name="T22" fmla="*/ 120 w 128"/>
                    <a:gd name="T23" fmla="*/ 37 h 186"/>
                    <a:gd name="T24" fmla="*/ 128 w 128"/>
                    <a:gd name="T25" fmla="*/ 29 h 186"/>
                    <a:gd name="T26" fmla="*/ 128 w 128"/>
                    <a:gd name="T27" fmla="*/ 18 h 186"/>
                    <a:gd name="T28" fmla="*/ 110 w 128"/>
                    <a:gd name="T29" fmla="*/ 0 h 186"/>
                    <a:gd name="T30" fmla="*/ 110 w 128"/>
                    <a:gd name="T31" fmla="*/ 65 h 186"/>
                    <a:gd name="T32" fmla="*/ 110 w 128"/>
                    <a:gd name="T33" fmla="*/ 156 h 186"/>
                    <a:gd name="T34" fmla="*/ 42 w 128"/>
                    <a:gd name="T35" fmla="*/ 156 h 186"/>
                    <a:gd name="T36" fmla="*/ 42 w 128"/>
                    <a:gd name="T37" fmla="*/ 65 h 186"/>
                    <a:gd name="T38" fmla="*/ 110 w 128"/>
                    <a:gd name="T39" fmla="*/ 65 h 186"/>
                    <a:gd name="T40" fmla="*/ 34 w 128"/>
                    <a:gd name="T41" fmla="*/ 65 h 186"/>
                    <a:gd name="T42" fmla="*/ 34 w 128"/>
                    <a:gd name="T43" fmla="*/ 156 h 186"/>
                    <a:gd name="T44" fmla="*/ 42 w 128"/>
                    <a:gd name="T45" fmla="*/ 164 h 186"/>
                    <a:gd name="T46" fmla="*/ 110 w 128"/>
                    <a:gd name="T47" fmla="*/ 164 h 186"/>
                    <a:gd name="T48" fmla="*/ 110 w 128"/>
                    <a:gd name="T49" fmla="*/ 168 h 186"/>
                    <a:gd name="T50" fmla="*/ 99 w 128"/>
                    <a:gd name="T51" fmla="*/ 178 h 186"/>
                    <a:gd name="T52" fmla="*/ 29 w 128"/>
                    <a:gd name="T53" fmla="*/ 178 h 186"/>
                    <a:gd name="T54" fmla="*/ 18 w 128"/>
                    <a:gd name="T55" fmla="*/ 168 h 186"/>
                    <a:gd name="T56" fmla="*/ 18 w 128"/>
                    <a:gd name="T57" fmla="*/ 37 h 186"/>
                    <a:gd name="T58" fmla="*/ 110 w 128"/>
                    <a:gd name="T59" fmla="*/ 37 h 186"/>
                    <a:gd name="T60" fmla="*/ 110 w 128"/>
                    <a:gd name="T61" fmla="*/ 58 h 186"/>
                    <a:gd name="T62" fmla="*/ 42 w 128"/>
                    <a:gd name="T63" fmla="*/ 58 h 186"/>
                    <a:gd name="T64" fmla="*/ 34 w 128"/>
                    <a:gd name="T65" fmla="*/ 65 h 186"/>
                    <a:gd name="T66" fmla="*/ 121 w 128"/>
                    <a:gd name="T67" fmla="*/ 18 h 186"/>
                    <a:gd name="T68" fmla="*/ 121 w 128"/>
                    <a:gd name="T69" fmla="*/ 29 h 186"/>
                    <a:gd name="T70" fmla="*/ 120 w 128"/>
                    <a:gd name="T71" fmla="*/ 30 h 186"/>
                    <a:gd name="T72" fmla="*/ 8 w 128"/>
                    <a:gd name="T73" fmla="*/ 30 h 186"/>
                    <a:gd name="T74" fmla="*/ 7 w 128"/>
                    <a:gd name="T75" fmla="*/ 29 h 186"/>
                    <a:gd name="T76" fmla="*/ 7 w 128"/>
                    <a:gd name="T77" fmla="*/ 18 h 186"/>
                    <a:gd name="T78" fmla="*/ 18 w 128"/>
                    <a:gd name="T79" fmla="*/ 7 h 186"/>
                    <a:gd name="T80" fmla="*/ 110 w 128"/>
                    <a:gd name="T81" fmla="*/ 7 h 186"/>
                    <a:gd name="T82" fmla="*/ 121 w 128"/>
                    <a:gd name="T83" fmla="*/ 1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86">
                      <a:moveTo>
                        <a:pt x="110" y="0"/>
                      </a:moveTo>
                      <a:cubicBezTo>
                        <a:pt x="18" y="0"/>
                        <a:pt x="18" y="0"/>
                        <a:pt x="18" y="0"/>
                      </a:cubicBezTo>
                      <a:cubicBezTo>
                        <a:pt x="8" y="0"/>
                        <a:pt x="0" y="8"/>
                        <a:pt x="0" y="18"/>
                      </a:cubicBezTo>
                      <a:cubicBezTo>
                        <a:pt x="0" y="29"/>
                        <a:pt x="0" y="29"/>
                        <a:pt x="0" y="29"/>
                      </a:cubicBezTo>
                      <a:cubicBezTo>
                        <a:pt x="0" y="34"/>
                        <a:pt x="3" y="37"/>
                        <a:pt x="8" y="37"/>
                      </a:cubicBezTo>
                      <a:cubicBezTo>
                        <a:pt x="11" y="37"/>
                        <a:pt x="11" y="37"/>
                        <a:pt x="11" y="37"/>
                      </a:cubicBezTo>
                      <a:cubicBezTo>
                        <a:pt x="11" y="168"/>
                        <a:pt x="11" y="168"/>
                        <a:pt x="11" y="168"/>
                      </a:cubicBezTo>
                      <a:cubicBezTo>
                        <a:pt x="11" y="178"/>
                        <a:pt x="19" y="186"/>
                        <a:pt x="29" y="186"/>
                      </a:cubicBezTo>
                      <a:cubicBezTo>
                        <a:pt x="99" y="186"/>
                        <a:pt x="99" y="186"/>
                        <a:pt x="99" y="186"/>
                      </a:cubicBezTo>
                      <a:cubicBezTo>
                        <a:pt x="109" y="186"/>
                        <a:pt x="117" y="178"/>
                        <a:pt x="117" y="168"/>
                      </a:cubicBezTo>
                      <a:cubicBezTo>
                        <a:pt x="117" y="37"/>
                        <a:pt x="117" y="37"/>
                        <a:pt x="117" y="37"/>
                      </a:cubicBezTo>
                      <a:cubicBezTo>
                        <a:pt x="120" y="37"/>
                        <a:pt x="120" y="37"/>
                        <a:pt x="120" y="37"/>
                      </a:cubicBezTo>
                      <a:cubicBezTo>
                        <a:pt x="125" y="37"/>
                        <a:pt x="128" y="34"/>
                        <a:pt x="128" y="29"/>
                      </a:cubicBezTo>
                      <a:cubicBezTo>
                        <a:pt x="128" y="18"/>
                        <a:pt x="128" y="18"/>
                        <a:pt x="128" y="18"/>
                      </a:cubicBezTo>
                      <a:cubicBezTo>
                        <a:pt x="128" y="8"/>
                        <a:pt x="120" y="0"/>
                        <a:pt x="110" y="0"/>
                      </a:cubicBezTo>
                      <a:close/>
                      <a:moveTo>
                        <a:pt x="110" y="65"/>
                      </a:moveTo>
                      <a:cubicBezTo>
                        <a:pt x="110" y="156"/>
                        <a:pt x="110" y="156"/>
                        <a:pt x="110" y="156"/>
                      </a:cubicBezTo>
                      <a:cubicBezTo>
                        <a:pt x="42" y="156"/>
                        <a:pt x="42" y="156"/>
                        <a:pt x="42" y="156"/>
                      </a:cubicBezTo>
                      <a:cubicBezTo>
                        <a:pt x="42" y="65"/>
                        <a:pt x="42" y="65"/>
                        <a:pt x="42" y="65"/>
                      </a:cubicBezTo>
                      <a:lnTo>
                        <a:pt x="110" y="65"/>
                      </a:lnTo>
                      <a:close/>
                      <a:moveTo>
                        <a:pt x="34" y="65"/>
                      </a:moveTo>
                      <a:cubicBezTo>
                        <a:pt x="34" y="156"/>
                        <a:pt x="34" y="156"/>
                        <a:pt x="34" y="156"/>
                      </a:cubicBezTo>
                      <a:cubicBezTo>
                        <a:pt x="34" y="160"/>
                        <a:pt x="37" y="164"/>
                        <a:pt x="42" y="164"/>
                      </a:cubicBezTo>
                      <a:cubicBezTo>
                        <a:pt x="110" y="164"/>
                        <a:pt x="110" y="164"/>
                        <a:pt x="110" y="164"/>
                      </a:cubicBezTo>
                      <a:cubicBezTo>
                        <a:pt x="110" y="168"/>
                        <a:pt x="110" y="168"/>
                        <a:pt x="110" y="168"/>
                      </a:cubicBezTo>
                      <a:cubicBezTo>
                        <a:pt x="110" y="174"/>
                        <a:pt x="105" y="178"/>
                        <a:pt x="99" y="178"/>
                      </a:cubicBezTo>
                      <a:cubicBezTo>
                        <a:pt x="29" y="178"/>
                        <a:pt x="29" y="178"/>
                        <a:pt x="29" y="178"/>
                      </a:cubicBezTo>
                      <a:cubicBezTo>
                        <a:pt x="23" y="178"/>
                        <a:pt x="18" y="174"/>
                        <a:pt x="18" y="168"/>
                      </a:cubicBezTo>
                      <a:cubicBezTo>
                        <a:pt x="18" y="37"/>
                        <a:pt x="18" y="37"/>
                        <a:pt x="18" y="37"/>
                      </a:cubicBezTo>
                      <a:cubicBezTo>
                        <a:pt x="110" y="37"/>
                        <a:pt x="110" y="37"/>
                        <a:pt x="110" y="37"/>
                      </a:cubicBezTo>
                      <a:cubicBezTo>
                        <a:pt x="110" y="58"/>
                        <a:pt x="110" y="58"/>
                        <a:pt x="110" y="58"/>
                      </a:cubicBezTo>
                      <a:cubicBezTo>
                        <a:pt x="42" y="58"/>
                        <a:pt x="42" y="58"/>
                        <a:pt x="42" y="58"/>
                      </a:cubicBezTo>
                      <a:cubicBezTo>
                        <a:pt x="37" y="58"/>
                        <a:pt x="34" y="61"/>
                        <a:pt x="34" y="65"/>
                      </a:cubicBezTo>
                      <a:close/>
                      <a:moveTo>
                        <a:pt x="121" y="18"/>
                      </a:moveTo>
                      <a:cubicBezTo>
                        <a:pt x="121" y="29"/>
                        <a:pt x="121" y="29"/>
                        <a:pt x="121" y="29"/>
                      </a:cubicBezTo>
                      <a:cubicBezTo>
                        <a:pt x="121" y="29"/>
                        <a:pt x="120" y="30"/>
                        <a:pt x="120" y="30"/>
                      </a:cubicBezTo>
                      <a:cubicBezTo>
                        <a:pt x="8" y="30"/>
                        <a:pt x="8" y="30"/>
                        <a:pt x="8" y="30"/>
                      </a:cubicBezTo>
                      <a:cubicBezTo>
                        <a:pt x="8" y="30"/>
                        <a:pt x="7" y="29"/>
                        <a:pt x="7" y="29"/>
                      </a:cubicBezTo>
                      <a:cubicBezTo>
                        <a:pt x="7" y="18"/>
                        <a:pt x="7" y="18"/>
                        <a:pt x="7" y="18"/>
                      </a:cubicBezTo>
                      <a:cubicBezTo>
                        <a:pt x="7" y="12"/>
                        <a:pt x="12" y="7"/>
                        <a:pt x="18" y="7"/>
                      </a:cubicBezTo>
                      <a:cubicBezTo>
                        <a:pt x="110" y="7"/>
                        <a:pt x="110" y="7"/>
                        <a:pt x="110" y="7"/>
                      </a:cubicBezTo>
                      <a:cubicBezTo>
                        <a:pt x="116" y="7"/>
                        <a:pt x="121" y="12"/>
                        <a:pt x="12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5" name="Freeform 295">
                  <a:extLst>
                    <a:ext uri="{FF2B5EF4-FFF2-40B4-BE49-F238E27FC236}">
                      <a16:creationId xmlns:a16="http://schemas.microsoft.com/office/drawing/2014/main" id="{68E7D197-57CE-8DA7-C2C4-E450782910AA}"/>
                    </a:ext>
                  </a:extLst>
                </p:cNvPr>
                <p:cNvSpPr>
                  <a:spLocks noEditPoints="1"/>
                </p:cNvSpPr>
                <p:nvPr/>
              </p:nvSpPr>
              <p:spPr bwMode="auto">
                <a:xfrm>
                  <a:off x="3935" y="4799"/>
                  <a:ext cx="107" cy="149"/>
                </a:xfrm>
                <a:custGeom>
                  <a:avLst/>
                  <a:gdLst>
                    <a:gd name="T0" fmla="*/ 36 w 36"/>
                    <a:gd name="T1" fmla="*/ 48 h 50"/>
                    <a:gd name="T2" fmla="*/ 30 w 36"/>
                    <a:gd name="T3" fmla="*/ 40 h 50"/>
                    <a:gd name="T4" fmla="*/ 28 w 36"/>
                    <a:gd name="T5" fmla="*/ 37 h 50"/>
                    <a:gd name="T6" fmla="*/ 27 w 36"/>
                    <a:gd name="T7" fmla="*/ 36 h 50"/>
                    <a:gd name="T8" fmla="*/ 35 w 36"/>
                    <a:gd name="T9" fmla="*/ 24 h 50"/>
                    <a:gd name="T10" fmla="*/ 35 w 36"/>
                    <a:gd name="T11" fmla="*/ 23 h 50"/>
                    <a:gd name="T12" fmla="*/ 32 w 36"/>
                    <a:gd name="T13" fmla="*/ 22 h 50"/>
                    <a:gd name="T14" fmla="*/ 31 w 36"/>
                    <a:gd name="T15" fmla="*/ 22 h 50"/>
                    <a:gd name="T16" fmla="*/ 27 w 36"/>
                    <a:gd name="T17" fmla="*/ 24 h 50"/>
                    <a:gd name="T18" fmla="*/ 23 w 36"/>
                    <a:gd name="T19" fmla="*/ 30 h 50"/>
                    <a:gd name="T20" fmla="*/ 18 w 36"/>
                    <a:gd name="T21" fmla="*/ 21 h 50"/>
                    <a:gd name="T22" fmla="*/ 20 w 36"/>
                    <a:gd name="T23" fmla="*/ 20 h 50"/>
                    <a:gd name="T24" fmla="*/ 24 w 36"/>
                    <a:gd name="T25" fmla="*/ 11 h 50"/>
                    <a:gd name="T26" fmla="*/ 21 w 36"/>
                    <a:gd name="T27" fmla="*/ 4 h 50"/>
                    <a:gd name="T28" fmla="*/ 10 w 36"/>
                    <a:gd name="T29" fmla="*/ 0 h 50"/>
                    <a:gd name="T30" fmla="*/ 3 w 36"/>
                    <a:gd name="T31" fmla="*/ 0 h 50"/>
                    <a:gd name="T32" fmla="*/ 0 w 36"/>
                    <a:gd name="T33" fmla="*/ 2 h 50"/>
                    <a:gd name="T34" fmla="*/ 0 w 36"/>
                    <a:gd name="T35" fmla="*/ 35 h 50"/>
                    <a:gd name="T36" fmla="*/ 4 w 36"/>
                    <a:gd name="T37" fmla="*/ 36 h 50"/>
                    <a:gd name="T38" fmla="*/ 4 w 36"/>
                    <a:gd name="T39" fmla="*/ 36 h 50"/>
                    <a:gd name="T40" fmla="*/ 8 w 36"/>
                    <a:gd name="T41" fmla="*/ 35 h 50"/>
                    <a:gd name="T42" fmla="*/ 8 w 36"/>
                    <a:gd name="T43" fmla="*/ 19 h 50"/>
                    <a:gd name="T44" fmla="*/ 16 w 36"/>
                    <a:gd name="T45" fmla="*/ 32 h 50"/>
                    <a:gd name="T46" fmla="*/ 17 w 36"/>
                    <a:gd name="T47" fmla="*/ 34 h 50"/>
                    <a:gd name="T48" fmla="*/ 18 w 36"/>
                    <a:gd name="T49" fmla="*/ 35 h 50"/>
                    <a:gd name="T50" fmla="*/ 19 w 36"/>
                    <a:gd name="T51" fmla="*/ 36 h 50"/>
                    <a:gd name="T52" fmla="*/ 11 w 36"/>
                    <a:gd name="T53" fmla="*/ 48 h 50"/>
                    <a:gd name="T54" fmla="*/ 11 w 36"/>
                    <a:gd name="T55" fmla="*/ 49 h 50"/>
                    <a:gd name="T56" fmla="*/ 14 w 36"/>
                    <a:gd name="T57" fmla="*/ 50 h 50"/>
                    <a:gd name="T58" fmla="*/ 15 w 36"/>
                    <a:gd name="T59" fmla="*/ 50 h 50"/>
                    <a:gd name="T60" fmla="*/ 19 w 36"/>
                    <a:gd name="T61" fmla="*/ 49 h 50"/>
                    <a:gd name="T62" fmla="*/ 23 w 36"/>
                    <a:gd name="T63" fmla="*/ 42 h 50"/>
                    <a:gd name="T64" fmla="*/ 27 w 36"/>
                    <a:gd name="T65" fmla="*/ 49 h 50"/>
                    <a:gd name="T66" fmla="*/ 31 w 36"/>
                    <a:gd name="T67" fmla="*/ 50 h 50"/>
                    <a:gd name="T68" fmla="*/ 32 w 36"/>
                    <a:gd name="T69" fmla="*/ 50 h 50"/>
                    <a:gd name="T70" fmla="*/ 36 w 36"/>
                    <a:gd name="T71" fmla="*/ 49 h 50"/>
                    <a:gd name="T72" fmla="*/ 36 w 36"/>
                    <a:gd name="T73" fmla="*/ 48 h 50"/>
                    <a:gd name="T74" fmla="*/ 14 w 36"/>
                    <a:gd name="T75" fmla="*/ 15 h 50"/>
                    <a:gd name="T76" fmla="*/ 10 w 36"/>
                    <a:gd name="T77" fmla="*/ 16 h 50"/>
                    <a:gd name="T78" fmla="*/ 8 w 36"/>
                    <a:gd name="T79" fmla="*/ 16 h 50"/>
                    <a:gd name="T80" fmla="*/ 8 w 36"/>
                    <a:gd name="T81" fmla="*/ 8 h 50"/>
                    <a:gd name="T82" fmla="*/ 10 w 36"/>
                    <a:gd name="T83" fmla="*/ 8 h 50"/>
                    <a:gd name="T84" fmla="*/ 14 w 36"/>
                    <a:gd name="T85" fmla="*/ 9 h 50"/>
                    <a:gd name="T86" fmla="*/ 15 w 36"/>
                    <a:gd name="T87" fmla="*/ 11 h 50"/>
                    <a:gd name="T88" fmla="*/ 14 w 36"/>
                    <a:gd name="T89" fmla="*/ 1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 h="50">
                      <a:moveTo>
                        <a:pt x="36" y="48"/>
                      </a:moveTo>
                      <a:cubicBezTo>
                        <a:pt x="30" y="40"/>
                        <a:pt x="30" y="40"/>
                        <a:pt x="30" y="40"/>
                      </a:cubicBezTo>
                      <a:cubicBezTo>
                        <a:pt x="30" y="39"/>
                        <a:pt x="29" y="38"/>
                        <a:pt x="28" y="37"/>
                      </a:cubicBezTo>
                      <a:cubicBezTo>
                        <a:pt x="27" y="36"/>
                        <a:pt x="27" y="36"/>
                        <a:pt x="27" y="36"/>
                      </a:cubicBezTo>
                      <a:cubicBezTo>
                        <a:pt x="35" y="24"/>
                        <a:pt x="35" y="24"/>
                        <a:pt x="35" y="24"/>
                      </a:cubicBezTo>
                      <a:cubicBezTo>
                        <a:pt x="35" y="24"/>
                        <a:pt x="35" y="24"/>
                        <a:pt x="35" y="23"/>
                      </a:cubicBezTo>
                      <a:cubicBezTo>
                        <a:pt x="35" y="23"/>
                        <a:pt x="34" y="22"/>
                        <a:pt x="32" y="22"/>
                      </a:cubicBezTo>
                      <a:cubicBezTo>
                        <a:pt x="31" y="22"/>
                        <a:pt x="31" y="22"/>
                        <a:pt x="31" y="22"/>
                      </a:cubicBezTo>
                      <a:cubicBezTo>
                        <a:pt x="29" y="22"/>
                        <a:pt x="28" y="23"/>
                        <a:pt x="27" y="24"/>
                      </a:cubicBezTo>
                      <a:cubicBezTo>
                        <a:pt x="23" y="30"/>
                        <a:pt x="23" y="30"/>
                        <a:pt x="23" y="30"/>
                      </a:cubicBezTo>
                      <a:cubicBezTo>
                        <a:pt x="18" y="21"/>
                        <a:pt x="18" y="21"/>
                        <a:pt x="18" y="21"/>
                      </a:cubicBezTo>
                      <a:cubicBezTo>
                        <a:pt x="20" y="20"/>
                        <a:pt x="20" y="20"/>
                        <a:pt x="20" y="20"/>
                      </a:cubicBezTo>
                      <a:cubicBezTo>
                        <a:pt x="23" y="18"/>
                        <a:pt x="24" y="15"/>
                        <a:pt x="24" y="11"/>
                      </a:cubicBezTo>
                      <a:cubicBezTo>
                        <a:pt x="24" y="8"/>
                        <a:pt x="23" y="5"/>
                        <a:pt x="21" y="4"/>
                      </a:cubicBezTo>
                      <a:cubicBezTo>
                        <a:pt x="19" y="1"/>
                        <a:pt x="16" y="0"/>
                        <a:pt x="10" y="0"/>
                      </a:cubicBezTo>
                      <a:cubicBezTo>
                        <a:pt x="3" y="0"/>
                        <a:pt x="3" y="0"/>
                        <a:pt x="3" y="0"/>
                      </a:cubicBezTo>
                      <a:cubicBezTo>
                        <a:pt x="0" y="0"/>
                        <a:pt x="0" y="1"/>
                        <a:pt x="0" y="2"/>
                      </a:cubicBezTo>
                      <a:cubicBezTo>
                        <a:pt x="0" y="35"/>
                        <a:pt x="0" y="35"/>
                        <a:pt x="0" y="35"/>
                      </a:cubicBezTo>
                      <a:cubicBezTo>
                        <a:pt x="0" y="36"/>
                        <a:pt x="0" y="36"/>
                        <a:pt x="4" y="36"/>
                      </a:cubicBezTo>
                      <a:cubicBezTo>
                        <a:pt x="4" y="36"/>
                        <a:pt x="4" y="36"/>
                        <a:pt x="4" y="36"/>
                      </a:cubicBezTo>
                      <a:cubicBezTo>
                        <a:pt x="8" y="36"/>
                        <a:pt x="8" y="36"/>
                        <a:pt x="8" y="35"/>
                      </a:cubicBezTo>
                      <a:cubicBezTo>
                        <a:pt x="8" y="19"/>
                        <a:pt x="8" y="19"/>
                        <a:pt x="8" y="19"/>
                      </a:cubicBezTo>
                      <a:cubicBezTo>
                        <a:pt x="16" y="32"/>
                        <a:pt x="16" y="32"/>
                        <a:pt x="16" y="32"/>
                      </a:cubicBezTo>
                      <a:cubicBezTo>
                        <a:pt x="16" y="33"/>
                        <a:pt x="17" y="33"/>
                        <a:pt x="17" y="34"/>
                      </a:cubicBezTo>
                      <a:cubicBezTo>
                        <a:pt x="18" y="34"/>
                        <a:pt x="18" y="35"/>
                        <a:pt x="18" y="35"/>
                      </a:cubicBezTo>
                      <a:cubicBezTo>
                        <a:pt x="19" y="36"/>
                        <a:pt x="19" y="36"/>
                        <a:pt x="19" y="36"/>
                      </a:cubicBezTo>
                      <a:cubicBezTo>
                        <a:pt x="11" y="48"/>
                        <a:pt x="11" y="48"/>
                        <a:pt x="11" y="48"/>
                      </a:cubicBezTo>
                      <a:cubicBezTo>
                        <a:pt x="11" y="48"/>
                        <a:pt x="11" y="49"/>
                        <a:pt x="11" y="49"/>
                      </a:cubicBezTo>
                      <a:cubicBezTo>
                        <a:pt x="11" y="50"/>
                        <a:pt x="12" y="50"/>
                        <a:pt x="14" y="50"/>
                      </a:cubicBezTo>
                      <a:cubicBezTo>
                        <a:pt x="15" y="50"/>
                        <a:pt x="15" y="50"/>
                        <a:pt x="15" y="50"/>
                      </a:cubicBezTo>
                      <a:cubicBezTo>
                        <a:pt x="17" y="50"/>
                        <a:pt x="18" y="50"/>
                        <a:pt x="19" y="49"/>
                      </a:cubicBezTo>
                      <a:cubicBezTo>
                        <a:pt x="23" y="42"/>
                        <a:pt x="23" y="42"/>
                        <a:pt x="23" y="42"/>
                      </a:cubicBezTo>
                      <a:cubicBezTo>
                        <a:pt x="27" y="49"/>
                        <a:pt x="27" y="49"/>
                        <a:pt x="27" y="49"/>
                      </a:cubicBezTo>
                      <a:cubicBezTo>
                        <a:pt x="28" y="50"/>
                        <a:pt x="28" y="50"/>
                        <a:pt x="31" y="50"/>
                      </a:cubicBezTo>
                      <a:cubicBezTo>
                        <a:pt x="32" y="50"/>
                        <a:pt x="32" y="50"/>
                        <a:pt x="32" y="50"/>
                      </a:cubicBezTo>
                      <a:cubicBezTo>
                        <a:pt x="35" y="50"/>
                        <a:pt x="36" y="50"/>
                        <a:pt x="36" y="49"/>
                      </a:cubicBezTo>
                      <a:cubicBezTo>
                        <a:pt x="36" y="49"/>
                        <a:pt x="36" y="48"/>
                        <a:pt x="36" y="48"/>
                      </a:cubicBezTo>
                      <a:close/>
                      <a:moveTo>
                        <a:pt x="14" y="15"/>
                      </a:moveTo>
                      <a:cubicBezTo>
                        <a:pt x="13" y="16"/>
                        <a:pt x="11" y="16"/>
                        <a:pt x="10" y="16"/>
                      </a:cubicBezTo>
                      <a:cubicBezTo>
                        <a:pt x="8" y="16"/>
                        <a:pt x="8" y="16"/>
                        <a:pt x="8" y="16"/>
                      </a:cubicBezTo>
                      <a:cubicBezTo>
                        <a:pt x="8" y="8"/>
                        <a:pt x="8" y="8"/>
                        <a:pt x="8" y="8"/>
                      </a:cubicBezTo>
                      <a:cubicBezTo>
                        <a:pt x="10" y="8"/>
                        <a:pt x="10" y="8"/>
                        <a:pt x="10" y="8"/>
                      </a:cubicBezTo>
                      <a:cubicBezTo>
                        <a:pt x="12" y="8"/>
                        <a:pt x="13" y="8"/>
                        <a:pt x="14" y="9"/>
                      </a:cubicBezTo>
                      <a:cubicBezTo>
                        <a:pt x="15" y="9"/>
                        <a:pt x="15" y="10"/>
                        <a:pt x="15" y="11"/>
                      </a:cubicBezTo>
                      <a:cubicBezTo>
                        <a:pt x="15" y="13"/>
                        <a:pt x="15" y="14"/>
                        <a:pt x="14"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38" name="Oval 37">
                <a:extLst>
                  <a:ext uri="{FF2B5EF4-FFF2-40B4-BE49-F238E27FC236}">
                    <a16:creationId xmlns:a16="http://schemas.microsoft.com/office/drawing/2014/main" id="{C3643565-6D88-EB02-64DA-D3FAF38FE606}"/>
                  </a:ext>
                </a:extLst>
              </p:cNvPr>
              <p:cNvSpPr/>
              <p:nvPr/>
            </p:nvSpPr>
            <p:spPr>
              <a:xfrm>
                <a:off x="6646980" y="2081999"/>
                <a:ext cx="1832942" cy="1832942"/>
              </a:xfrm>
              <a:prstGeom prst="ellipse">
                <a:avLst/>
              </a:prstGeom>
              <a:noFill/>
              <a:ln w="63500" cap="rnd">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grpSp>
          <p:nvGrpSpPr>
            <p:cNvPr id="60" name="Group 59">
              <a:extLst>
                <a:ext uri="{FF2B5EF4-FFF2-40B4-BE49-F238E27FC236}">
                  <a16:creationId xmlns:a16="http://schemas.microsoft.com/office/drawing/2014/main" id="{E9ACAEF0-45CE-E4FF-F079-0CB0CAFF66EE}"/>
                </a:ext>
              </a:extLst>
            </p:cNvPr>
            <p:cNvGrpSpPr/>
            <p:nvPr/>
          </p:nvGrpSpPr>
          <p:grpSpPr>
            <a:xfrm>
              <a:off x="9420556" y="2241026"/>
              <a:ext cx="1832942" cy="1832942"/>
              <a:chOff x="9519559" y="2081999"/>
              <a:chExt cx="1832942" cy="1832942"/>
            </a:xfrm>
          </p:grpSpPr>
          <p:sp>
            <p:nvSpPr>
              <p:cNvPr id="39" name="Oval 38">
                <a:extLst>
                  <a:ext uri="{FF2B5EF4-FFF2-40B4-BE49-F238E27FC236}">
                    <a16:creationId xmlns:a16="http://schemas.microsoft.com/office/drawing/2014/main" id="{6C68CFE5-584F-F96A-9450-7CA12F53155E}"/>
                  </a:ext>
                </a:extLst>
              </p:cNvPr>
              <p:cNvSpPr/>
              <p:nvPr/>
            </p:nvSpPr>
            <p:spPr>
              <a:xfrm>
                <a:off x="9519559" y="2081999"/>
                <a:ext cx="1832942" cy="1832942"/>
              </a:xfrm>
              <a:prstGeom prst="ellipse">
                <a:avLst/>
              </a:prstGeom>
              <a:noFill/>
              <a:ln w="63500" cap="rnd">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44" name="Group 392" title="Physician Female icon">
                <a:extLst>
                  <a:ext uri="{FF2B5EF4-FFF2-40B4-BE49-F238E27FC236}">
                    <a16:creationId xmlns:a16="http://schemas.microsoft.com/office/drawing/2014/main" id="{EA89E9EB-E305-605D-D586-2170A2AC228F}"/>
                  </a:ext>
                </a:extLst>
              </p:cNvPr>
              <p:cNvGrpSpPr>
                <a:grpSpLocks noChangeAspect="1"/>
              </p:cNvGrpSpPr>
              <p:nvPr/>
            </p:nvGrpSpPr>
            <p:grpSpPr bwMode="auto">
              <a:xfrm>
                <a:off x="10031618" y="2493959"/>
                <a:ext cx="808823" cy="980698"/>
                <a:chOff x="4608" y="5574"/>
                <a:chExt cx="480" cy="582"/>
              </a:xfrm>
              <a:solidFill>
                <a:schemeClr val="accent1"/>
              </a:solidFill>
            </p:grpSpPr>
            <p:sp>
              <p:nvSpPr>
                <p:cNvPr id="45" name="Freeform 393">
                  <a:extLst>
                    <a:ext uri="{FF2B5EF4-FFF2-40B4-BE49-F238E27FC236}">
                      <a16:creationId xmlns:a16="http://schemas.microsoft.com/office/drawing/2014/main" id="{F91D1D29-C87B-F09D-A723-3795A4D25F0A}"/>
                    </a:ext>
                  </a:extLst>
                </p:cNvPr>
                <p:cNvSpPr>
                  <a:spLocks/>
                </p:cNvSpPr>
                <p:nvPr/>
              </p:nvSpPr>
              <p:spPr bwMode="auto">
                <a:xfrm>
                  <a:off x="4775" y="5826"/>
                  <a:ext cx="43" cy="66"/>
                </a:xfrm>
                <a:custGeom>
                  <a:avLst/>
                  <a:gdLst>
                    <a:gd name="T0" fmla="*/ 4 w 14"/>
                    <a:gd name="T1" fmla="*/ 22 h 22"/>
                    <a:gd name="T2" fmla="*/ 1 w 14"/>
                    <a:gd name="T3" fmla="*/ 20 h 22"/>
                    <a:gd name="T4" fmla="*/ 2 w 14"/>
                    <a:gd name="T5" fmla="*/ 15 h 22"/>
                    <a:gd name="T6" fmla="*/ 7 w 14"/>
                    <a:gd name="T7" fmla="*/ 4 h 22"/>
                    <a:gd name="T8" fmla="*/ 10 w 14"/>
                    <a:gd name="T9" fmla="*/ 0 h 22"/>
                    <a:gd name="T10" fmla="*/ 14 w 14"/>
                    <a:gd name="T11" fmla="*/ 4 h 22"/>
                    <a:gd name="T12" fmla="*/ 6 w 14"/>
                    <a:gd name="T13" fmla="*/ 21 h 22"/>
                    <a:gd name="T14" fmla="*/ 4 w 14"/>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2">
                      <a:moveTo>
                        <a:pt x="4" y="22"/>
                      </a:moveTo>
                      <a:cubicBezTo>
                        <a:pt x="3" y="22"/>
                        <a:pt x="2" y="21"/>
                        <a:pt x="1" y="20"/>
                      </a:cubicBezTo>
                      <a:cubicBezTo>
                        <a:pt x="0" y="19"/>
                        <a:pt x="0" y="16"/>
                        <a:pt x="2" y="15"/>
                      </a:cubicBezTo>
                      <a:cubicBezTo>
                        <a:pt x="2" y="15"/>
                        <a:pt x="7" y="12"/>
                        <a:pt x="7" y="4"/>
                      </a:cubicBezTo>
                      <a:cubicBezTo>
                        <a:pt x="7" y="2"/>
                        <a:pt x="9" y="0"/>
                        <a:pt x="10" y="0"/>
                      </a:cubicBezTo>
                      <a:cubicBezTo>
                        <a:pt x="12" y="0"/>
                        <a:pt x="14" y="2"/>
                        <a:pt x="14" y="4"/>
                      </a:cubicBezTo>
                      <a:cubicBezTo>
                        <a:pt x="14" y="15"/>
                        <a:pt x="6" y="21"/>
                        <a:pt x="6" y="21"/>
                      </a:cubicBezTo>
                      <a:cubicBezTo>
                        <a:pt x="5" y="21"/>
                        <a:pt x="5" y="22"/>
                        <a:pt x="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6" name="Freeform 394">
                  <a:extLst>
                    <a:ext uri="{FF2B5EF4-FFF2-40B4-BE49-F238E27FC236}">
                      <a16:creationId xmlns:a16="http://schemas.microsoft.com/office/drawing/2014/main" id="{A1611A50-62EC-BCC0-0347-FCFEFBAA5CBC}"/>
                    </a:ext>
                  </a:extLst>
                </p:cNvPr>
                <p:cNvSpPr>
                  <a:spLocks/>
                </p:cNvSpPr>
                <p:nvPr/>
              </p:nvSpPr>
              <p:spPr bwMode="auto">
                <a:xfrm>
                  <a:off x="4881" y="5826"/>
                  <a:ext cx="43" cy="66"/>
                </a:xfrm>
                <a:custGeom>
                  <a:avLst/>
                  <a:gdLst>
                    <a:gd name="T0" fmla="*/ 10 w 14"/>
                    <a:gd name="T1" fmla="*/ 22 h 22"/>
                    <a:gd name="T2" fmla="*/ 8 w 14"/>
                    <a:gd name="T3" fmla="*/ 21 h 22"/>
                    <a:gd name="T4" fmla="*/ 0 w 14"/>
                    <a:gd name="T5" fmla="*/ 4 h 22"/>
                    <a:gd name="T6" fmla="*/ 3 w 14"/>
                    <a:gd name="T7" fmla="*/ 0 h 22"/>
                    <a:gd name="T8" fmla="*/ 7 w 14"/>
                    <a:gd name="T9" fmla="*/ 4 h 22"/>
                    <a:gd name="T10" fmla="*/ 12 w 14"/>
                    <a:gd name="T11" fmla="*/ 15 h 22"/>
                    <a:gd name="T12" fmla="*/ 12 w 14"/>
                    <a:gd name="T13" fmla="*/ 20 h 22"/>
                    <a:gd name="T14" fmla="*/ 10 w 14"/>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2">
                      <a:moveTo>
                        <a:pt x="10" y="22"/>
                      </a:moveTo>
                      <a:cubicBezTo>
                        <a:pt x="9" y="22"/>
                        <a:pt x="8" y="21"/>
                        <a:pt x="8" y="21"/>
                      </a:cubicBezTo>
                      <a:cubicBezTo>
                        <a:pt x="7" y="21"/>
                        <a:pt x="0" y="15"/>
                        <a:pt x="0" y="4"/>
                      </a:cubicBezTo>
                      <a:cubicBezTo>
                        <a:pt x="0" y="2"/>
                        <a:pt x="1" y="0"/>
                        <a:pt x="3" y="0"/>
                      </a:cubicBezTo>
                      <a:cubicBezTo>
                        <a:pt x="5" y="0"/>
                        <a:pt x="7" y="2"/>
                        <a:pt x="7" y="4"/>
                      </a:cubicBezTo>
                      <a:cubicBezTo>
                        <a:pt x="7" y="12"/>
                        <a:pt x="11" y="15"/>
                        <a:pt x="12" y="15"/>
                      </a:cubicBezTo>
                      <a:cubicBezTo>
                        <a:pt x="13" y="16"/>
                        <a:pt x="14" y="19"/>
                        <a:pt x="12" y="20"/>
                      </a:cubicBezTo>
                      <a:cubicBezTo>
                        <a:pt x="12" y="21"/>
                        <a:pt x="11" y="22"/>
                        <a:pt x="1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7" name="Freeform 395">
                  <a:extLst>
                    <a:ext uri="{FF2B5EF4-FFF2-40B4-BE49-F238E27FC236}">
                      <a16:creationId xmlns:a16="http://schemas.microsoft.com/office/drawing/2014/main" id="{ED41FD1A-0F81-63CE-596F-E641DA5C4D23}"/>
                    </a:ext>
                  </a:extLst>
                </p:cNvPr>
                <p:cNvSpPr>
                  <a:spLocks/>
                </p:cNvSpPr>
                <p:nvPr/>
              </p:nvSpPr>
              <p:spPr bwMode="auto">
                <a:xfrm>
                  <a:off x="4608" y="5871"/>
                  <a:ext cx="480" cy="285"/>
                </a:xfrm>
                <a:custGeom>
                  <a:avLst/>
                  <a:gdLst>
                    <a:gd name="T0" fmla="*/ 79 w 158"/>
                    <a:gd name="T1" fmla="*/ 94 h 94"/>
                    <a:gd name="T2" fmla="*/ 30 w 158"/>
                    <a:gd name="T3" fmla="*/ 84 h 94"/>
                    <a:gd name="T4" fmla="*/ 0 w 158"/>
                    <a:gd name="T5" fmla="*/ 67 h 94"/>
                    <a:gd name="T6" fmla="*/ 58 w 158"/>
                    <a:gd name="T7" fmla="*/ 0 h 94"/>
                    <a:gd name="T8" fmla="*/ 59 w 158"/>
                    <a:gd name="T9" fmla="*/ 6 h 94"/>
                    <a:gd name="T10" fmla="*/ 7 w 158"/>
                    <a:gd name="T11" fmla="*/ 67 h 94"/>
                    <a:gd name="T12" fmla="*/ 31 w 158"/>
                    <a:gd name="T13" fmla="*/ 77 h 94"/>
                    <a:gd name="T14" fmla="*/ 34 w 158"/>
                    <a:gd name="T15" fmla="*/ 78 h 94"/>
                    <a:gd name="T16" fmla="*/ 79 w 158"/>
                    <a:gd name="T17" fmla="*/ 87 h 94"/>
                    <a:gd name="T18" fmla="*/ 124 w 158"/>
                    <a:gd name="T19" fmla="*/ 78 h 94"/>
                    <a:gd name="T20" fmla="*/ 127 w 158"/>
                    <a:gd name="T21" fmla="*/ 77 h 94"/>
                    <a:gd name="T22" fmla="*/ 151 w 158"/>
                    <a:gd name="T23" fmla="*/ 67 h 94"/>
                    <a:gd name="T24" fmla="*/ 99 w 158"/>
                    <a:gd name="T25" fmla="*/ 7 h 94"/>
                    <a:gd name="T26" fmla="*/ 100 w 158"/>
                    <a:gd name="T27" fmla="*/ 0 h 94"/>
                    <a:gd name="T28" fmla="*/ 158 w 158"/>
                    <a:gd name="T29" fmla="*/ 67 h 94"/>
                    <a:gd name="T30" fmla="*/ 129 w 158"/>
                    <a:gd name="T31" fmla="*/ 84 h 94"/>
                    <a:gd name="T32" fmla="*/ 79 w 158"/>
                    <a:gd name="T3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94">
                      <a:moveTo>
                        <a:pt x="79" y="94"/>
                      </a:moveTo>
                      <a:cubicBezTo>
                        <a:pt x="67" y="94"/>
                        <a:pt x="38" y="93"/>
                        <a:pt x="30" y="84"/>
                      </a:cubicBezTo>
                      <a:cubicBezTo>
                        <a:pt x="21" y="83"/>
                        <a:pt x="0" y="81"/>
                        <a:pt x="0" y="67"/>
                      </a:cubicBezTo>
                      <a:cubicBezTo>
                        <a:pt x="0" y="49"/>
                        <a:pt x="6" y="8"/>
                        <a:pt x="58" y="0"/>
                      </a:cubicBezTo>
                      <a:cubicBezTo>
                        <a:pt x="59" y="6"/>
                        <a:pt x="59" y="6"/>
                        <a:pt x="59" y="6"/>
                      </a:cubicBezTo>
                      <a:cubicBezTo>
                        <a:pt x="14" y="14"/>
                        <a:pt x="7" y="47"/>
                        <a:pt x="7" y="67"/>
                      </a:cubicBezTo>
                      <a:cubicBezTo>
                        <a:pt x="7" y="72"/>
                        <a:pt x="15" y="76"/>
                        <a:pt x="31" y="77"/>
                      </a:cubicBezTo>
                      <a:cubicBezTo>
                        <a:pt x="33" y="77"/>
                        <a:pt x="33" y="78"/>
                        <a:pt x="34" y="78"/>
                      </a:cubicBezTo>
                      <a:cubicBezTo>
                        <a:pt x="38" y="84"/>
                        <a:pt x="60" y="87"/>
                        <a:pt x="79" y="87"/>
                      </a:cubicBezTo>
                      <a:cubicBezTo>
                        <a:pt x="98" y="87"/>
                        <a:pt x="120" y="84"/>
                        <a:pt x="124" y="78"/>
                      </a:cubicBezTo>
                      <a:cubicBezTo>
                        <a:pt x="125" y="78"/>
                        <a:pt x="126" y="77"/>
                        <a:pt x="127" y="77"/>
                      </a:cubicBezTo>
                      <a:cubicBezTo>
                        <a:pt x="143" y="76"/>
                        <a:pt x="151" y="72"/>
                        <a:pt x="151" y="67"/>
                      </a:cubicBezTo>
                      <a:cubicBezTo>
                        <a:pt x="151" y="47"/>
                        <a:pt x="144" y="14"/>
                        <a:pt x="99" y="7"/>
                      </a:cubicBezTo>
                      <a:cubicBezTo>
                        <a:pt x="100" y="0"/>
                        <a:pt x="100" y="0"/>
                        <a:pt x="100" y="0"/>
                      </a:cubicBezTo>
                      <a:cubicBezTo>
                        <a:pt x="152" y="8"/>
                        <a:pt x="158" y="49"/>
                        <a:pt x="158" y="67"/>
                      </a:cubicBezTo>
                      <a:cubicBezTo>
                        <a:pt x="158" y="81"/>
                        <a:pt x="137" y="83"/>
                        <a:pt x="129" y="84"/>
                      </a:cubicBezTo>
                      <a:cubicBezTo>
                        <a:pt x="120" y="93"/>
                        <a:pt x="91" y="94"/>
                        <a:pt x="79"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8" name="Freeform 396">
                  <a:extLst>
                    <a:ext uri="{FF2B5EF4-FFF2-40B4-BE49-F238E27FC236}">
                      <a16:creationId xmlns:a16="http://schemas.microsoft.com/office/drawing/2014/main" id="{B0366B9A-60B6-6009-2363-92B79A5C02AA}"/>
                    </a:ext>
                  </a:extLst>
                </p:cNvPr>
                <p:cNvSpPr>
                  <a:spLocks/>
                </p:cNvSpPr>
                <p:nvPr/>
              </p:nvSpPr>
              <p:spPr bwMode="auto">
                <a:xfrm>
                  <a:off x="4693" y="5968"/>
                  <a:ext cx="21" cy="158"/>
                </a:xfrm>
                <a:custGeom>
                  <a:avLst/>
                  <a:gdLst>
                    <a:gd name="T0" fmla="*/ 3 w 7"/>
                    <a:gd name="T1" fmla="*/ 52 h 52"/>
                    <a:gd name="T2" fmla="*/ 0 w 7"/>
                    <a:gd name="T3" fmla="*/ 48 h 52"/>
                    <a:gd name="T4" fmla="*/ 0 w 7"/>
                    <a:gd name="T5" fmla="*/ 4 h 52"/>
                    <a:gd name="T6" fmla="*/ 3 w 7"/>
                    <a:gd name="T7" fmla="*/ 0 h 52"/>
                    <a:gd name="T8" fmla="*/ 7 w 7"/>
                    <a:gd name="T9" fmla="*/ 4 h 52"/>
                    <a:gd name="T10" fmla="*/ 7 w 7"/>
                    <a:gd name="T11" fmla="*/ 48 h 52"/>
                    <a:gd name="T12" fmla="*/ 3 w 7"/>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7" h="52">
                      <a:moveTo>
                        <a:pt x="3" y="52"/>
                      </a:moveTo>
                      <a:cubicBezTo>
                        <a:pt x="1" y="52"/>
                        <a:pt x="0" y="50"/>
                        <a:pt x="0" y="48"/>
                      </a:cubicBezTo>
                      <a:cubicBezTo>
                        <a:pt x="0" y="4"/>
                        <a:pt x="0" y="4"/>
                        <a:pt x="0" y="4"/>
                      </a:cubicBezTo>
                      <a:cubicBezTo>
                        <a:pt x="0" y="2"/>
                        <a:pt x="1" y="0"/>
                        <a:pt x="3" y="0"/>
                      </a:cubicBezTo>
                      <a:cubicBezTo>
                        <a:pt x="5" y="0"/>
                        <a:pt x="7" y="2"/>
                        <a:pt x="7" y="4"/>
                      </a:cubicBezTo>
                      <a:cubicBezTo>
                        <a:pt x="7" y="48"/>
                        <a:pt x="7" y="48"/>
                        <a:pt x="7" y="48"/>
                      </a:cubicBezTo>
                      <a:cubicBezTo>
                        <a:pt x="7" y="50"/>
                        <a:pt x="5" y="52"/>
                        <a:pt x="3"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9" name="Freeform 397">
                  <a:extLst>
                    <a:ext uri="{FF2B5EF4-FFF2-40B4-BE49-F238E27FC236}">
                      <a16:creationId xmlns:a16="http://schemas.microsoft.com/office/drawing/2014/main" id="{30B15280-D2D7-2E69-4CDA-3B15CA4C866C}"/>
                    </a:ext>
                  </a:extLst>
                </p:cNvPr>
                <p:cNvSpPr>
                  <a:spLocks/>
                </p:cNvSpPr>
                <p:nvPr/>
              </p:nvSpPr>
              <p:spPr bwMode="auto">
                <a:xfrm>
                  <a:off x="4985" y="5968"/>
                  <a:ext cx="18" cy="158"/>
                </a:xfrm>
                <a:custGeom>
                  <a:avLst/>
                  <a:gdLst>
                    <a:gd name="T0" fmla="*/ 3 w 6"/>
                    <a:gd name="T1" fmla="*/ 52 h 52"/>
                    <a:gd name="T2" fmla="*/ 0 w 6"/>
                    <a:gd name="T3" fmla="*/ 48 h 52"/>
                    <a:gd name="T4" fmla="*/ 0 w 6"/>
                    <a:gd name="T5" fmla="*/ 4 h 52"/>
                    <a:gd name="T6" fmla="*/ 3 w 6"/>
                    <a:gd name="T7" fmla="*/ 0 h 52"/>
                    <a:gd name="T8" fmla="*/ 6 w 6"/>
                    <a:gd name="T9" fmla="*/ 4 h 52"/>
                    <a:gd name="T10" fmla="*/ 6 w 6"/>
                    <a:gd name="T11" fmla="*/ 48 h 52"/>
                    <a:gd name="T12" fmla="*/ 3 w 6"/>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6" h="52">
                      <a:moveTo>
                        <a:pt x="3" y="52"/>
                      </a:moveTo>
                      <a:cubicBezTo>
                        <a:pt x="1" y="52"/>
                        <a:pt x="0" y="50"/>
                        <a:pt x="0" y="48"/>
                      </a:cubicBezTo>
                      <a:cubicBezTo>
                        <a:pt x="0" y="4"/>
                        <a:pt x="0" y="4"/>
                        <a:pt x="0" y="4"/>
                      </a:cubicBezTo>
                      <a:cubicBezTo>
                        <a:pt x="0" y="2"/>
                        <a:pt x="1" y="0"/>
                        <a:pt x="3" y="0"/>
                      </a:cubicBezTo>
                      <a:cubicBezTo>
                        <a:pt x="5" y="0"/>
                        <a:pt x="6" y="2"/>
                        <a:pt x="6" y="4"/>
                      </a:cubicBezTo>
                      <a:cubicBezTo>
                        <a:pt x="6" y="48"/>
                        <a:pt x="6" y="48"/>
                        <a:pt x="6" y="48"/>
                      </a:cubicBezTo>
                      <a:cubicBezTo>
                        <a:pt x="6" y="50"/>
                        <a:pt x="5" y="52"/>
                        <a:pt x="3"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0" name="Freeform 398">
                  <a:extLst>
                    <a:ext uri="{FF2B5EF4-FFF2-40B4-BE49-F238E27FC236}">
                      <a16:creationId xmlns:a16="http://schemas.microsoft.com/office/drawing/2014/main" id="{AC9F51F2-8278-46B9-9E40-997006389603}"/>
                    </a:ext>
                  </a:extLst>
                </p:cNvPr>
                <p:cNvSpPr>
                  <a:spLocks/>
                </p:cNvSpPr>
                <p:nvPr/>
              </p:nvSpPr>
              <p:spPr bwMode="auto">
                <a:xfrm>
                  <a:off x="4775" y="5868"/>
                  <a:ext cx="85" cy="100"/>
                </a:xfrm>
                <a:custGeom>
                  <a:avLst/>
                  <a:gdLst>
                    <a:gd name="T0" fmla="*/ 24 w 28"/>
                    <a:gd name="T1" fmla="*/ 33 h 33"/>
                    <a:gd name="T2" fmla="*/ 21 w 28"/>
                    <a:gd name="T3" fmla="*/ 32 h 33"/>
                    <a:gd name="T4" fmla="*/ 1 w 28"/>
                    <a:gd name="T5" fmla="*/ 6 h 33"/>
                    <a:gd name="T6" fmla="*/ 1 w 28"/>
                    <a:gd name="T7" fmla="*/ 1 h 33"/>
                    <a:gd name="T8" fmla="*/ 6 w 28"/>
                    <a:gd name="T9" fmla="*/ 2 h 33"/>
                    <a:gd name="T10" fmla="*/ 27 w 28"/>
                    <a:gd name="T11" fmla="*/ 28 h 33"/>
                    <a:gd name="T12" fmla="*/ 26 w 28"/>
                    <a:gd name="T13" fmla="*/ 33 h 33"/>
                    <a:gd name="T14" fmla="*/ 24 w 28"/>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3">
                      <a:moveTo>
                        <a:pt x="24" y="33"/>
                      </a:moveTo>
                      <a:cubicBezTo>
                        <a:pt x="23" y="33"/>
                        <a:pt x="22" y="33"/>
                        <a:pt x="21" y="32"/>
                      </a:cubicBezTo>
                      <a:cubicBezTo>
                        <a:pt x="1" y="6"/>
                        <a:pt x="1" y="6"/>
                        <a:pt x="1" y="6"/>
                      </a:cubicBezTo>
                      <a:cubicBezTo>
                        <a:pt x="0" y="5"/>
                        <a:pt x="0" y="3"/>
                        <a:pt x="1" y="1"/>
                      </a:cubicBezTo>
                      <a:cubicBezTo>
                        <a:pt x="3" y="0"/>
                        <a:pt x="5" y="1"/>
                        <a:pt x="6" y="2"/>
                      </a:cubicBezTo>
                      <a:cubicBezTo>
                        <a:pt x="27" y="28"/>
                        <a:pt x="27" y="28"/>
                        <a:pt x="27" y="28"/>
                      </a:cubicBezTo>
                      <a:cubicBezTo>
                        <a:pt x="28" y="29"/>
                        <a:pt x="28" y="31"/>
                        <a:pt x="26" y="33"/>
                      </a:cubicBezTo>
                      <a:cubicBezTo>
                        <a:pt x="26" y="33"/>
                        <a:pt x="25" y="33"/>
                        <a:pt x="24"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1" name="Freeform 399">
                  <a:extLst>
                    <a:ext uri="{FF2B5EF4-FFF2-40B4-BE49-F238E27FC236}">
                      <a16:creationId xmlns:a16="http://schemas.microsoft.com/office/drawing/2014/main" id="{4A8AE6B1-3D1A-0DA6-CFE5-7B6120C276B4}"/>
                    </a:ext>
                  </a:extLst>
                </p:cNvPr>
                <p:cNvSpPr>
                  <a:spLocks/>
                </p:cNvSpPr>
                <p:nvPr/>
              </p:nvSpPr>
              <p:spPr bwMode="auto">
                <a:xfrm>
                  <a:off x="4836" y="5868"/>
                  <a:ext cx="88" cy="100"/>
                </a:xfrm>
                <a:custGeom>
                  <a:avLst/>
                  <a:gdLst>
                    <a:gd name="T0" fmla="*/ 4 w 29"/>
                    <a:gd name="T1" fmla="*/ 33 h 33"/>
                    <a:gd name="T2" fmla="*/ 2 w 29"/>
                    <a:gd name="T3" fmla="*/ 33 h 33"/>
                    <a:gd name="T4" fmla="*/ 1 w 29"/>
                    <a:gd name="T5" fmla="*/ 28 h 33"/>
                    <a:gd name="T6" fmla="*/ 22 w 29"/>
                    <a:gd name="T7" fmla="*/ 2 h 33"/>
                    <a:gd name="T8" fmla="*/ 27 w 29"/>
                    <a:gd name="T9" fmla="*/ 1 h 33"/>
                    <a:gd name="T10" fmla="*/ 27 w 29"/>
                    <a:gd name="T11" fmla="*/ 6 h 33"/>
                    <a:gd name="T12" fmla="*/ 7 w 29"/>
                    <a:gd name="T13" fmla="*/ 32 h 33"/>
                    <a:gd name="T14" fmla="*/ 4 w 29"/>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3">
                      <a:moveTo>
                        <a:pt x="4" y="33"/>
                      </a:moveTo>
                      <a:cubicBezTo>
                        <a:pt x="3" y="33"/>
                        <a:pt x="3" y="33"/>
                        <a:pt x="2" y="33"/>
                      </a:cubicBezTo>
                      <a:cubicBezTo>
                        <a:pt x="1" y="31"/>
                        <a:pt x="0" y="29"/>
                        <a:pt x="1" y="28"/>
                      </a:cubicBezTo>
                      <a:cubicBezTo>
                        <a:pt x="22" y="2"/>
                        <a:pt x="22" y="2"/>
                        <a:pt x="22" y="2"/>
                      </a:cubicBezTo>
                      <a:cubicBezTo>
                        <a:pt x="23" y="1"/>
                        <a:pt x="25" y="0"/>
                        <a:pt x="27" y="1"/>
                      </a:cubicBezTo>
                      <a:cubicBezTo>
                        <a:pt x="28" y="3"/>
                        <a:pt x="29" y="5"/>
                        <a:pt x="27" y="6"/>
                      </a:cubicBezTo>
                      <a:cubicBezTo>
                        <a:pt x="7" y="32"/>
                        <a:pt x="7" y="32"/>
                        <a:pt x="7" y="32"/>
                      </a:cubicBezTo>
                      <a:cubicBezTo>
                        <a:pt x="6" y="33"/>
                        <a:pt x="5" y="33"/>
                        <a:pt x="4"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2" name="Freeform 400">
                  <a:extLst>
                    <a:ext uri="{FF2B5EF4-FFF2-40B4-BE49-F238E27FC236}">
                      <a16:creationId xmlns:a16="http://schemas.microsoft.com/office/drawing/2014/main" id="{5C5A8207-8A26-C6E0-A8B0-FE5CBD03AAA0}"/>
                    </a:ext>
                  </a:extLst>
                </p:cNvPr>
                <p:cNvSpPr>
                  <a:spLocks noEditPoints="1"/>
                </p:cNvSpPr>
                <p:nvPr/>
              </p:nvSpPr>
              <p:spPr bwMode="auto">
                <a:xfrm>
                  <a:off x="4736" y="5638"/>
                  <a:ext cx="227" cy="227"/>
                </a:xfrm>
                <a:custGeom>
                  <a:avLst/>
                  <a:gdLst>
                    <a:gd name="T0" fmla="*/ 37 w 75"/>
                    <a:gd name="T1" fmla="*/ 75 h 75"/>
                    <a:gd name="T2" fmla="*/ 7 w 75"/>
                    <a:gd name="T3" fmla="*/ 46 h 75"/>
                    <a:gd name="T4" fmla="*/ 0 w 75"/>
                    <a:gd name="T5" fmla="*/ 31 h 75"/>
                    <a:gd name="T6" fmla="*/ 10 w 75"/>
                    <a:gd name="T7" fmla="*/ 17 h 75"/>
                    <a:gd name="T8" fmla="*/ 41 w 75"/>
                    <a:gd name="T9" fmla="*/ 1 h 75"/>
                    <a:gd name="T10" fmla="*/ 44 w 75"/>
                    <a:gd name="T11" fmla="*/ 0 h 75"/>
                    <a:gd name="T12" fmla="*/ 47 w 75"/>
                    <a:gd name="T13" fmla="*/ 2 h 75"/>
                    <a:gd name="T14" fmla="*/ 65 w 75"/>
                    <a:gd name="T15" fmla="*/ 17 h 75"/>
                    <a:gd name="T16" fmla="*/ 75 w 75"/>
                    <a:gd name="T17" fmla="*/ 31 h 75"/>
                    <a:gd name="T18" fmla="*/ 67 w 75"/>
                    <a:gd name="T19" fmla="*/ 46 h 75"/>
                    <a:gd name="T20" fmla="*/ 37 w 75"/>
                    <a:gd name="T21" fmla="*/ 75 h 75"/>
                    <a:gd name="T22" fmla="*/ 11 w 75"/>
                    <a:gd name="T23" fmla="*/ 41 h 75"/>
                    <a:gd name="T24" fmla="*/ 13 w 75"/>
                    <a:gd name="T25" fmla="*/ 43 h 75"/>
                    <a:gd name="T26" fmla="*/ 37 w 75"/>
                    <a:gd name="T27" fmla="*/ 68 h 75"/>
                    <a:gd name="T28" fmla="*/ 61 w 75"/>
                    <a:gd name="T29" fmla="*/ 43 h 75"/>
                    <a:gd name="T30" fmla="*/ 63 w 75"/>
                    <a:gd name="T31" fmla="*/ 41 h 75"/>
                    <a:gd name="T32" fmla="*/ 68 w 75"/>
                    <a:gd name="T33" fmla="*/ 31 h 75"/>
                    <a:gd name="T34" fmla="*/ 65 w 75"/>
                    <a:gd name="T35" fmla="*/ 24 h 75"/>
                    <a:gd name="T36" fmla="*/ 43 w 75"/>
                    <a:gd name="T37" fmla="*/ 9 h 75"/>
                    <a:gd name="T38" fmla="*/ 10 w 75"/>
                    <a:gd name="T39" fmla="*/ 24 h 75"/>
                    <a:gd name="T40" fmla="*/ 6 w 75"/>
                    <a:gd name="T41" fmla="*/ 31 h 75"/>
                    <a:gd name="T42" fmla="*/ 11 w 75"/>
                    <a:gd name="T43" fmla="*/ 41 h 75"/>
                    <a:gd name="T44" fmla="*/ 11 w 75"/>
                    <a:gd name="T45" fmla="*/ 41 h 75"/>
                    <a:gd name="T46" fmla="*/ 11 w 75"/>
                    <a:gd name="T47" fmla="*/ 41 h 75"/>
                    <a:gd name="T48" fmla="*/ 65 w 75"/>
                    <a:gd name="T49" fmla="*/ 41 h 75"/>
                    <a:gd name="T50" fmla="*/ 65 w 75"/>
                    <a:gd name="T51" fmla="*/ 41 h 75"/>
                    <a:gd name="T52" fmla="*/ 65 w 75"/>
                    <a:gd name="T53" fmla="*/ 41 h 75"/>
                    <a:gd name="T54" fmla="*/ 10 w 75"/>
                    <a:gd name="T55" fmla="*/ 41 h 75"/>
                    <a:gd name="T56" fmla="*/ 10 w 75"/>
                    <a:gd name="T57" fmla="*/ 41 h 75"/>
                    <a:gd name="T58" fmla="*/ 10 w 75"/>
                    <a:gd name="T59" fmla="*/ 41 h 75"/>
                    <a:gd name="T60" fmla="*/ 65 w 75"/>
                    <a:gd name="T61" fmla="*/ 41 h 75"/>
                    <a:gd name="T62" fmla="*/ 65 w 75"/>
                    <a:gd name="T63" fmla="*/ 41 h 75"/>
                    <a:gd name="T64" fmla="*/ 65 w 75"/>
                    <a:gd name="T65" fmla="*/ 41 h 75"/>
                    <a:gd name="T66" fmla="*/ 10 w 75"/>
                    <a:gd name="T67" fmla="*/ 41 h 75"/>
                    <a:gd name="T68" fmla="*/ 10 w 75"/>
                    <a:gd name="T69" fmla="*/ 41 h 75"/>
                    <a:gd name="T70" fmla="*/ 10 w 75"/>
                    <a:gd name="T71" fmla="*/ 4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 h="75">
                      <a:moveTo>
                        <a:pt x="37" y="75"/>
                      </a:moveTo>
                      <a:cubicBezTo>
                        <a:pt x="25" y="75"/>
                        <a:pt x="13" y="64"/>
                        <a:pt x="7" y="46"/>
                      </a:cubicBezTo>
                      <a:cubicBezTo>
                        <a:pt x="3" y="43"/>
                        <a:pt x="0" y="36"/>
                        <a:pt x="0" y="31"/>
                      </a:cubicBezTo>
                      <a:cubicBezTo>
                        <a:pt x="0" y="21"/>
                        <a:pt x="3" y="17"/>
                        <a:pt x="10" y="17"/>
                      </a:cubicBezTo>
                      <a:cubicBezTo>
                        <a:pt x="28" y="17"/>
                        <a:pt x="41" y="1"/>
                        <a:pt x="41" y="1"/>
                      </a:cubicBezTo>
                      <a:cubicBezTo>
                        <a:pt x="42" y="0"/>
                        <a:pt x="43" y="0"/>
                        <a:pt x="44" y="0"/>
                      </a:cubicBezTo>
                      <a:cubicBezTo>
                        <a:pt x="46" y="0"/>
                        <a:pt x="47" y="1"/>
                        <a:pt x="47" y="2"/>
                      </a:cubicBezTo>
                      <a:cubicBezTo>
                        <a:pt x="47" y="2"/>
                        <a:pt x="53" y="17"/>
                        <a:pt x="65" y="17"/>
                      </a:cubicBezTo>
                      <a:cubicBezTo>
                        <a:pt x="71" y="17"/>
                        <a:pt x="75" y="21"/>
                        <a:pt x="75" y="31"/>
                      </a:cubicBezTo>
                      <a:cubicBezTo>
                        <a:pt x="75" y="36"/>
                        <a:pt x="71" y="43"/>
                        <a:pt x="67" y="46"/>
                      </a:cubicBezTo>
                      <a:cubicBezTo>
                        <a:pt x="61" y="64"/>
                        <a:pt x="49" y="75"/>
                        <a:pt x="37" y="75"/>
                      </a:cubicBezTo>
                      <a:close/>
                      <a:moveTo>
                        <a:pt x="11" y="41"/>
                      </a:moveTo>
                      <a:cubicBezTo>
                        <a:pt x="12" y="42"/>
                        <a:pt x="13" y="42"/>
                        <a:pt x="13" y="43"/>
                      </a:cubicBezTo>
                      <a:cubicBezTo>
                        <a:pt x="18" y="58"/>
                        <a:pt x="28" y="68"/>
                        <a:pt x="37" y="68"/>
                      </a:cubicBezTo>
                      <a:cubicBezTo>
                        <a:pt x="46" y="68"/>
                        <a:pt x="56" y="58"/>
                        <a:pt x="61" y="43"/>
                      </a:cubicBezTo>
                      <a:cubicBezTo>
                        <a:pt x="62" y="42"/>
                        <a:pt x="62" y="42"/>
                        <a:pt x="63" y="41"/>
                      </a:cubicBezTo>
                      <a:cubicBezTo>
                        <a:pt x="64" y="40"/>
                        <a:pt x="68" y="35"/>
                        <a:pt x="68" y="31"/>
                      </a:cubicBezTo>
                      <a:cubicBezTo>
                        <a:pt x="68" y="25"/>
                        <a:pt x="67" y="24"/>
                        <a:pt x="65" y="24"/>
                      </a:cubicBezTo>
                      <a:cubicBezTo>
                        <a:pt x="54" y="24"/>
                        <a:pt x="47" y="15"/>
                        <a:pt x="43" y="9"/>
                      </a:cubicBezTo>
                      <a:cubicBezTo>
                        <a:pt x="38" y="14"/>
                        <a:pt x="26" y="24"/>
                        <a:pt x="10" y="24"/>
                      </a:cubicBezTo>
                      <a:cubicBezTo>
                        <a:pt x="7" y="24"/>
                        <a:pt x="6" y="25"/>
                        <a:pt x="6" y="31"/>
                      </a:cubicBezTo>
                      <a:cubicBezTo>
                        <a:pt x="6" y="35"/>
                        <a:pt x="10" y="40"/>
                        <a:pt x="11" y="41"/>
                      </a:cubicBezTo>
                      <a:close/>
                      <a:moveTo>
                        <a:pt x="11" y="41"/>
                      </a:moveTo>
                      <a:cubicBezTo>
                        <a:pt x="11" y="41"/>
                        <a:pt x="11" y="41"/>
                        <a:pt x="11" y="41"/>
                      </a:cubicBezTo>
                      <a:close/>
                      <a:moveTo>
                        <a:pt x="65" y="41"/>
                      </a:moveTo>
                      <a:cubicBezTo>
                        <a:pt x="65" y="41"/>
                        <a:pt x="65" y="41"/>
                        <a:pt x="65" y="41"/>
                      </a:cubicBezTo>
                      <a:cubicBezTo>
                        <a:pt x="65" y="41"/>
                        <a:pt x="65" y="41"/>
                        <a:pt x="65" y="41"/>
                      </a:cubicBezTo>
                      <a:close/>
                      <a:moveTo>
                        <a:pt x="10" y="41"/>
                      </a:moveTo>
                      <a:cubicBezTo>
                        <a:pt x="10" y="41"/>
                        <a:pt x="10" y="41"/>
                        <a:pt x="10" y="41"/>
                      </a:cubicBezTo>
                      <a:cubicBezTo>
                        <a:pt x="10" y="41"/>
                        <a:pt x="10" y="41"/>
                        <a:pt x="10" y="41"/>
                      </a:cubicBezTo>
                      <a:close/>
                      <a:moveTo>
                        <a:pt x="65" y="41"/>
                      </a:moveTo>
                      <a:cubicBezTo>
                        <a:pt x="65" y="41"/>
                        <a:pt x="65" y="41"/>
                        <a:pt x="65" y="41"/>
                      </a:cubicBezTo>
                      <a:cubicBezTo>
                        <a:pt x="65" y="41"/>
                        <a:pt x="65" y="41"/>
                        <a:pt x="65" y="41"/>
                      </a:cubicBezTo>
                      <a:close/>
                      <a:moveTo>
                        <a:pt x="10" y="41"/>
                      </a:moveTo>
                      <a:cubicBezTo>
                        <a:pt x="10" y="41"/>
                        <a:pt x="10" y="41"/>
                        <a:pt x="10" y="41"/>
                      </a:cubicBezTo>
                      <a:cubicBezTo>
                        <a:pt x="10" y="41"/>
                        <a:pt x="10" y="41"/>
                        <a:pt x="1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3" name="Freeform 401">
                  <a:extLst>
                    <a:ext uri="{FF2B5EF4-FFF2-40B4-BE49-F238E27FC236}">
                      <a16:creationId xmlns:a16="http://schemas.microsoft.com/office/drawing/2014/main" id="{12FBD348-8F7D-944A-1B73-0EEC5FD72EFF}"/>
                    </a:ext>
                  </a:extLst>
                </p:cNvPr>
                <p:cNvSpPr>
                  <a:spLocks/>
                </p:cNvSpPr>
                <p:nvPr/>
              </p:nvSpPr>
              <p:spPr bwMode="auto">
                <a:xfrm>
                  <a:off x="4690" y="5574"/>
                  <a:ext cx="316" cy="346"/>
                </a:xfrm>
                <a:custGeom>
                  <a:avLst/>
                  <a:gdLst>
                    <a:gd name="T0" fmla="*/ 100 w 104"/>
                    <a:gd name="T1" fmla="*/ 113 h 114"/>
                    <a:gd name="T2" fmla="*/ 97 w 104"/>
                    <a:gd name="T3" fmla="*/ 111 h 114"/>
                    <a:gd name="T4" fmla="*/ 83 w 104"/>
                    <a:gd name="T5" fmla="*/ 45 h 114"/>
                    <a:gd name="T6" fmla="*/ 52 w 104"/>
                    <a:gd name="T7" fmla="*/ 7 h 114"/>
                    <a:gd name="T8" fmla="*/ 21 w 104"/>
                    <a:gd name="T9" fmla="*/ 45 h 114"/>
                    <a:gd name="T10" fmla="*/ 7 w 104"/>
                    <a:gd name="T11" fmla="*/ 111 h 114"/>
                    <a:gd name="T12" fmla="*/ 3 w 104"/>
                    <a:gd name="T13" fmla="*/ 113 h 114"/>
                    <a:gd name="T14" fmla="*/ 1 w 104"/>
                    <a:gd name="T15" fmla="*/ 108 h 114"/>
                    <a:gd name="T16" fmla="*/ 15 w 104"/>
                    <a:gd name="T17" fmla="*/ 45 h 114"/>
                    <a:gd name="T18" fmla="*/ 52 w 104"/>
                    <a:gd name="T19" fmla="*/ 0 h 114"/>
                    <a:gd name="T20" fmla="*/ 90 w 104"/>
                    <a:gd name="T21" fmla="*/ 45 h 114"/>
                    <a:gd name="T22" fmla="*/ 103 w 104"/>
                    <a:gd name="T23" fmla="*/ 108 h 114"/>
                    <a:gd name="T24" fmla="*/ 101 w 104"/>
                    <a:gd name="T25" fmla="*/ 113 h 114"/>
                    <a:gd name="T26" fmla="*/ 100 w 104"/>
                    <a:gd name="T27" fmla="*/ 11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114">
                      <a:moveTo>
                        <a:pt x="100" y="113"/>
                      </a:moveTo>
                      <a:cubicBezTo>
                        <a:pt x="99" y="113"/>
                        <a:pt x="97" y="112"/>
                        <a:pt x="97" y="111"/>
                      </a:cubicBezTo>
                      <a:cubicBezTo>
                        <a:pt x="83" y="77"/>
                        <a:pt x="83" y="46"/>
                        <a:pt x="83" y="45"/>
                      </a:cubicBezTo>
                      <a:cubicBezTo>
                        <a:pt x="83" y="33"/>
                        <a:pt x="80" y="7"/>
                        <a:pt x="52" y="7"/>
                      </a:cubicBezTo>
                      <a:cubicBezTo>
                        <a:pt x="24" y="7"/>
                        <a:pt x="21" y="33"/>
                        <a:pt x="21" y="45"/>
                      </a:cubicBezTo>
                      <a:cubicBezTo>
                        <a:pt x="21" y="46"/>
                        <a:pt x="21" y="77"/>
                        <a:pt x="7" y="111"/>
                      </a:cubicBezTo>
                      <a:cubicBezTo>
                        <a:pt x="7" y="113"/>
                        <a:pt x="5" y="114"/>
                        <a:pt x="3" y="113"/>
                      </a:cubicBezTo>
                      <a:cubicBezTo>
                        <a:pt x="1" y="112"/>
                        <a:pt x="0" y="110"/>
                        <a:pt x="1" y="108"/>
                      </a:cubicBezTo>
                      <a:cubicBezTo>
                        <a:pt x="14" y="75"/>
                        <a:pt x="15" y="45"/>
                        <a:pt x="15" y="45"/>
                      </a:cubicBezTo>
                      <a:cubicBezTo>
                        <a:pt x="15" y="17"/>
                        <a:pt x="29" y="0"/>
                        <a:pt x="52" y="0"/>
                      </a:cubicBezTo>
                      <a:cubicBezTo>
                        <a:pt x="76" y="0"/>
                        <a:pt x="90" y="17"/>
                        <a:pt x="90" y="45"/>
                      </a:cubicBezTo>
                      <a:cubicBezTo>
                        <a:pt x="90" y="45"/>
                        <a:pt x="90" y="75"/>
                        <a:pt x="103" y="108"/>
                      </a:cubicBezTo>
                      <a:cubicBezTo>
                        <a:pt x="104" y="110"/>
                        <a:pt x="103" y="112"/>
                        <a:pt x="101" y="113"/>
                      </a:cubicBezTo>
                      <a:cubicBezTo>
                        <a:pt x="101" y="113"/>
                        <a:pt x="100" y="113"/>
                        <a:pt x="100"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4" name="Freeform 402">
                  <a:extLst>
                    <a:ext uri="{FF2B5EF4-FFF2-40B4-BE49-F238E27FC236}">
                      <a16:creationId xmlns:a16="http://schemas.microsoft.com/office/drawing/2014/main" id="{9D451530-9CB4-0F74-64DE-078246AF8D1E}"/>
                    </a:ext>
                  </a:extLst>
                </p:cNvPr>
                <p:cNvSpPr>
                  <a:spLocks/>
                </p:cNvSpPr>
                <p:nvPr/>
              </p:nvSpPr>
              <p:spPr bwMode="auto">
                <a:xfrm>
                  <a:off x="4742" y="5880"/>
                  <a:ext cx="36" cy="152"/>
                </a:xfrm>
                <a:custGeom>
                  <a:avLst/>
                  <a:gdLst>
                    <a:gd name="T0" fmla="*/ 8 w 12"/>
                    <a:gd name="T1" fmla="*/ 50 h 50"/>
                    <a:gd name="T2" fmla="*/ 5 w 12"/>
                    <a:gd name="T3" fmla="*/ 48 h 50"/>
                    <a:gd name="T4" fmla="*/ 0 w 12"/>
                    <a:gd name="T5" fmla="*/ 3 h 50"/>
                    <a:gd name="T6" fmla="*/ 3 w 12"/>
                    <a:gd name="T7" fmla="*/ 0 h 50"/>
                    <a:gd name="T8" fmla="*/ 6 w 12"/>
                    <a:gd name="T9" fmla="*/ 3 h 50"/>
                    <a:gd name="T10" fmla="*/ 12 w 12"/>
                    <a:gd name="T11" fmla="*/ 46 h 50"/>
                    <a:gd name="T12" fmla="*/ 9 w 12"/>
                    <a:gd name="T13" fmla="*/ 50 h 50"/>
                    <a:gd name="T14" fmla="*/ 8 w 12"/>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0">
                      <a:moveTo>
                        <a:pt x="8" y="50"/>
                      </a:moveTo>
                      <a:cubicBezTo>
                        <a:pt x="7" y="50"/>
                        <a:pt x="6" y="49"/>
                        <a:pt x="5" y="48"/>
                      </a:cubicBezTo>
                      <a:cubicBezTo>
                        <a:pt x="5" y="47"/>
                        <a:pt x="0" y="27"/>
                        <a:pt x="0" y="3"/>
                      </a:cubicBezTo>
                      <a:cubicBezTo>
                        <a:pt x="0" y="2"/>
                        <a:pt x="1" y="0"/>
                        <a:pt x="3" y="0"/>
                      </a:cubicBezTo>
                      <a:cubicBezTo>
                        <a:pt x="5" y="0"/>
                        <a:pt x="6" y="2"/>
                        <a:pt x="6" y="3"/>
                      </a:cubicBezTo>
                      <a:cubicBezTo>
                        <a:pt x="6" y="26"/>
                        <a:pt x="12" y="46"/>
                        <a:pt x="12" y="46"/>
                      </a:cubicBezTo>
                      <a:cubicBezTo>
                        <a:pt x="12" y="48"/>
                        <a:pt x="11" y="50"/>
                        <a:pt x="9" y="50"/>
                      </a:cubicBezTo>
                      <a:cubicBezTo>
                        <a:pt x="9" y="50"/>
                        <a:pt x="9" y="50"/>
                        <a:pt x="8"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5" name="Freeform 403">
                  <a:extLst>
                    <a:ext uri="{FF2B5EF4-FFF2-40B4-BE49-F238E27FC236}">
                      <a16:creationId xmlns:a16="http://schemas.microsoft.com/office/drawing/2014/main" id="{BE64693C-3994-F1E3-BB9F-580027DB5176}"/>
                    </a:ext>
                  </a:extLst>
                </p:cNvPr>
                <p:cNvSpPr>
                  <a:spLocks noEditPoints="1"/>
                </p:cNvSpPr>
                <p:nvPr/>
              </p:nvSpPr>
              <p:spPr bwMode="auto">
                <a:xfrm>
                  <a:off x="4739" y="6011"/>
                  <a:ext cx="63" cy="63"/>
                </a:xfrm>
                <a:custGeom>
                  <a:avLst/>
                  <a:gdLst>
                    <a:gd name="T0" fmla="*/ 10 w 21"/>
                    <a:gd name="T1" fmla="*/ 21 h 21"/>
                    <a:gd name="T2" fmla="*/ 0 w 21"/>
                    <a:gd name="T3" fmla="*/ 11 h 21"/>
                    <a:gd name="T4" fmla="*/ 10 w 21"/>
                    <a:gd name="T5" fmla="*/ 0 h 21"/>
                    <a:gd name="T6" fmla="*/ 21 w 21"/>
                    <a:gd name="T7" fmla="*/ 11 h 21"/>
                    <a:gd name="T8" fmla="*/ 10 w 21"/>
                    <a:gd name="T9" fmla="*/ 21 h 21"/>
                    <a:gd name="T10" fmla="*/ 10 w 21"/>
                    <a:gd name="T11" fmla="*/ 7 h 21"/>
                    <a:gd name="T12" fmla="*/ 7 w 21"/>
                    <a:gd name="T13" fmla="*/ 11 h 21"/>
                    <a:gd name="T14" fmla="*/ 10 w 21"/>
                    <a:gd name="T15" fmla="*/ 14 h 21"/>
                    <a:gd name="T16" fmla="*/ 14 w 21"/>
                    <a:gd name="T17" fmla="*/ 11 h 21"/>
                    <a:gd name="T18" fmla="*/ 10 w 21"/>
                    <a:gd name="T1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0" y="21"/>
                      </a:moveTo>
                      <a:cubicBezTo>
                        <a:pt x="5" y="21"/>
                        <a:pt x="0" y="16"/>
                        <a:pt x="0" y="11"/>
                      </a:cubicBezTo>
                      <a:cubicBezTo>
                        <a:pt x="0" y="5"/>
                        <a:pt x="5" y="0"/>
                        <a:pt x="10" y="0"/>
                      </a:cubicBezTo>
                      <a:cubicBezTo>
                        <a:pt x="16" y="0"/>
                        <a:pt x="21" y="5"/>
                        <a:pt x="21" y="11"/>
                      </a:cubicBezTo>
                      <a:cubicBezTo>
                        <a:pt x="21" y="16"/>
                        <a:pt x="16" y="21"/>
                        <a:pt x="10" y="21"/>
                      </a:cubicBezTo>
                      <a:close/>
                      <a:moveTo>
                        <a:pt x="10" y="7"/>
                      </a:moveTo>
                      <a:cubicBezTo>
                        <a:pt x="8" y="7"/>
                        <a:pt x="7" y="9"/>
                        <a:pt x="7" y="11"/>
                      </a:cubicBezTo>
                      <a:cubicBezTo>
                        <a:pt x="7" y="13"/>
                        <a:pt x="8" y="14"/>
                        <a:pt x="10" y="14"/>
                      </a:cubicBezTo>
                      <a:cubicBezTo>
                        <a:pt x="12" y="14"/>
                        <a:pt x="14" y="13"/>
                        <a:pt x="14" y="11"/>
                      </a:cubicBezTo>
                      <a:cubicBezTo>
                        <a:pt x="14" y="9"/>
                        <a:pt x="12"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6" name="Freeform 404">
                  <a:extLst>
                    <a:ext uri="{FF2B5EF4-FFF2-40B4-BE49-F238E27FC236}">
                      <a16:creationId xmlns:a16="http://schemas.microsoft.com/office/drawing/2014/main" id="{14F51BF7-8FB7-F932-71A9-287076AEC7C7}"/>
                    </a:ext>
                  </a:extLst>
                </p:cNvPr>
                <p:cNvSpPr>
                  <a:spLocks/>
                </p:cNvSpPr>
                <p:nvPr/>
              </p:nvSpPr>
              <p:spPr bwMode="auto">
                <a:xfrm>
                  <a:off x="4927" y="5880"/>
                  <a:ext cx="33" cy="103"/>
                </a:xfrm>
                <a:custGeom>
                  <a:avLst/>
                  <a:gdLst>
                    <a:gd name="T0" fmla="*/ 4 w 11"/>
                    <a:gd name="T1" fmla="*/ 34 h 34"/>
                    <a:gd name="T2" fmla="*/ 3 w 11"/>
                    <a:gd name="T3" fmla="*/ 34 h 34"/>
                    <a:gd name="T4" fmla="*/ 0 w 11"/>
                    <a:gd name="T5" fmla="*/ 30 h 34"/>
                    <a:gd name="T6" fmla="*/ 4 w 11"/>
                    <a:gd name="T7" fmla="*/ 3 h 34"/>
                    <a:gd name="T8" fmla="*/ 7 w 11"/>
                    <a:gd name="T9" fmla="*/ 0 h 34"/>
                    <a:gd name="T10" fmla="*/ 11 w 11"/>
                    <a:gd name="T11" fmla="*/ 3 h 34"/>
                    <a:gd name="T12" fmla="*/ 7 w 11"/>
                    <a:gd name="T13" fmla="*/ 32 h 34"/>
                    <a:gd name="T14" fmla="*/ 4 w 11"/>
                    <a:gd name="T15" fmla="*/ 3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34">
                      <a:moveTo>
                        <a:pt x="4" y="34"/>
                      </a:moveTo>
                      <a:cubicBezTo>
                        <a:pt x="3" y="34"/>
                        <a:pt x="3" y="34"/>
                        <a:pt x="3" y="34"/>
                      </a:cubicBezTo>
                      <a:cubicBezTo>
                        <a:pt x="1" y="34"/>
                        <a:pt x="0" y="32"/>
                        <a:pt x="0" y="30"/>
                      </a:cubicBezTo>
                      <a:cubicBezTo>
                        <a:pt x="0" y="30"/>
                        <a:pt x="4" y="14"/>
                        <a:pt x="4" y="3"/>
                      </a:cubicBezTo>
                      <a:cubicBezTo>
                        <a:pt x="4" y="2"/>
                        <a:pt x="5" y="0"/>
                        <a:pt x="7" y="0"/>
                      </a:cubicBezTo>
                      <a:cubicBezTo>
                        <a:pt x="9" y="0"/>
                        <a:pt x="11" y="2"/>
                        <a:pt x="11" y="3"/>
                      </a:cubicBezTo>
                      <a:cubicBezTo>
                        <a:pt x="11" y="15"/>
                        <a:pt x="7" y="31"/>
                        <a:pt x="7" y="32"/>
                      </a:cubicBezTo>
                      <a:cubicBezTo>
                        <a:pt x="7" y="33"/>
                        <a:pt x="5"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7" name="Freeform 405">
                  <a:extLst>
                    <a:ext uri="{FF2B5EF4-FFF2-40B4-BE49-F238E27FC236}">
                      <a16:creationId xmlns:a16="http://schemas.microsoft.com/office/drawing/2014/main" id="{E5AE1307-BBCC-038C-52CE-DABC9E24CB4D}"/>
                    </a:ext>
                  </a:extLst>
                </p:cNvPr>
                <p:cNvSpPr>
                  <a:spLocks noEditPoints="1"/>
                </p:cNvSpPr>
                <p:nvPr/>
              </p:nvSpPr>
              <p:spPr bwMode="auto">
                <a:xfrm>
                  <a:off x="4860" y="6035"/>
                  <a:ext cx="46" cy="42"/>
                </a:xfrm>
                <a:custGeom>
                  <a:avLst/>
                  <a:gdLst>
                    <a:gd name="T0" fmla="*/ 8 w 15"/>
                    <a:gd name="T1" fmla="*/ 14 h 14"/>
                    <a:gd name="T2" fmla="*/ 6 w 15"/>
                    <a:gd name="T3" fmla="*/ 14 h 14"/>
                    <a:gd name="T4" fmla="*/ 1 w 15"/>
                    <a:gd name="T5" fmla="*/ 6 h 14"/>
                    <a:gd name="T6" fmla="*/ 5 w 15"/>
                    <a:gd name="T7" fmla="*/ 1 h 14"/>
                    <a:gd name="T8" fmla="*/ 10 w 15"/>
                    <a:gd name="T9" fmla="*/ 1 h 14"/>
                    <a:gd name="T10" fmla="*/ 14 w 15"/>
                    <a:gd name="T11" fmla="*/ 4 h 14"/>
                    <a:gd name="T12" fmla="*/ 15 w 15"/>
                    <a:gd name="T13" fmla="*/ 9 h 14"/>
                    <a:gd name="T14" fmla="*/ 15 w 15"/>
                    <a:gd name="T15" fmla="*/ 9 h 14"/>
                    <a:gd name="T16" fmla="*/ 8 w 15"/>
                    <a:gd name="T17" fmla="*/ 14 h 14"/>
                    <a:gd name="T18" fmla="*/ 11 w 15"/>
                    <a:gd name="T19" fmla="*/ 8 h 14"/>
                    <a:gd name="T20" fmla="*/ 11 w 15"/>
                    <a:gd name="T21"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4">
                      <a:moveTo>
                        <a:pt x="8" y="14"/>
                      </a:moveTo>
                      <a:cubicBezTo>
                        <a:pt x="7" y="14"/>
                        <a:pt x="7" y="14"/>
                        <a:pt x="6" y="14"/>
                      </a:cubicBezTo>
                      <a:cubicBezTo>
                        <a:pt x="3" y="13"/>
                        <a:pt x="0" y="9"/>
                        <a:pt x="1" y="6"/>
                      </a:cubicBezTo>
                      <a:cubicBezTo>
                        <a:pt x="2" y="4"/>
                        <a:pt x="3" y="2"/>
                        <a:pt x="5" y="1"/>
                      </a:cubicBezTo>
                      <a:cubicBezTo>
                        <a:pt x="6" y="0"/>
                        <a:pt x="8" y="0"/>
                        <a:pt x="10" y="1"/>
                      </a:cubicBezTo>
                      <a:cubicBezTo>
                        <a:pt x="11" y="1"/>
                        <a:pt x="13" y="2"/>
                        <a:pt x="14" y="4"/>
                      </a:cubicBezTo>
                      <a:cubicBezTo>
                        <a:pt x="15" y="5"/>
                        <a:pt x="15" y="7"/>
                        <a:pt x="15" y="9"/>
                      </a:cubicBezTo>
                      <a:cubicBezTo>
                        <a:pt x="15" y="9"/>
                        <a:pt x="15" y="9"/>
                        <a:pt x="15" y="9"/>
                      </a:cubicBezTo>
                      <a:cubicBezTo>
                        <a:pt x="14" y="12"/>
                        <a:pt x="11" y="14"/>
                        <a:pt x="8" y="14"/>
                      </a:cubicBezTo>
                      <a:close/>
                      <a:moveTo>
                        <a:pt x="11" y="8"/>
                      </a:moveTo>
                      <a:cubicBezTo>
                        <a:pt x="11" y="8"/>
                        <a:pt x="11" y="8"/>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8" name="Freeform 406">
                  <a:extLst>
                    <a:ext uri="{FF2B5EF4-FFF2-40B4-BE49-F238E27FC236}">
                      <a16:creationId xmlns:a16="http://schemas.microsoft.com/office/drawing/2014/main" id="{B5AEEAC3-92A4-F56F-42D3-B0A150D2DA25}"/>
                    </a:ext>
                  </a:extLst>
                </p:cNvPr>
                <p:cNvSpPr>
                  <a:spLocks noEditPoints="1"/>
                </p:cNvSpPr>
                <p:nvPr/>
              </p:nvSpPr>
              <p:spPr bwMode="auto">
                <a:xfrm>
                  <a:off x="4921" y="6050"/>
                  <a:ext cx="45" cy="42"/>
                </a:xfrm>
                <a:custGeom>
                  <a:avLst/>
                  <a:gdLst>
                    <a:gd name="T0" fmla="*/ 8 w 15"/>
                    <a:gd name="T1" fmla="*/ 14 h 14"/>
                    <a:gd name="T2" fmla="*/ 6 w 15"/>
                    <a:gd name="T3" fmla="*/ 14 h 14"/>
                    <a:gd name="T4" fmla="*/ 1 w 15"/>
                    <a:gd name="T5" fmla="*/ 6 h 14"/>
                    <a:gd name="T6" fmla="*/ 1 w 15"/>
                    <a:gd name="T7" fmla="*/ 6 h 14"/>
                    <a:gd name="T8" fmla="*/ 4 w 15"/>
                    <a:gd name="T9" fmla="*/ 1 h 14"/>
                    <a:gd name="T10" fmla="*/ 10 w 15"/>
                    <a:gd name="T11" fmla="*/ 1 h 14"/>
                    <a:gd name="T12" fmla="*/ 14 w 15"/>
                    <a:gd name="T13" fmla="*/ 4 h 14"/>
                    <a:gd name="T14" fmla="*/ 15 w 15"/>
                    <a:gd name="T15" fmla="*/ 9 h 14"/>
                    <a:gd name="T16" fmla="*/ 8 w 15"/>
                    <a:gd name="T17" fmla="*/ 14 h 14"/>
                    <a:gd name="T18" fmla="*/ 5 w 15"/>
                    <a:gd name="T19" fmla="*/ 7 h 14"/>
                    <a:gd name="T20" fmla="*/ 5 w 15"/>
                    <a:gd name="T2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4">
                      <a:moveTo>
                        <a:pt x="8" y="14"/>
                      </a:moveTo>
                      <a:cubicBezTo>
                        <a:pt x="7" y="14"/>
                        <a:pt x="7" y="14"/>
                        <a:pt x="6" y="14"/>
                      </a:cubicBezTo>
                      <a:cubicBezTo>
                        <a:pt x="3" y="13"/>
                        <a:pt x="0" y="9"/>
                        <a:pt x="1" y="6"/>
                      </a:cubicBezTo>
                      <a:cubicBezTo>
                        <a:pt x="1" y="6"/>
                        <a:pt x="1" y="6"/>
                        <a:pt x="1" y="6"/>
                      </a:cubicBezTo>
                      <a:cubicBezTo>
                        <a:pt x="2" y="4"/>
                        <a:pt x="3" y="2"/>
                        <a:pt x="4" y="1"/>
                      </a:cubicBezTo>
                      <a:cubicBezTo>
                        <a:pt x="6" y="1"/>
                        <a:pt x="8" y="0"/>
                        <a:pt x="10" y="1"/>
                      </a:cubicBezTo>
                      <a:cubicBezTo>
                        <a:pt x="11" y="1"/>
                        <a:pt x="13" y="2"/>
                        <a:pt x="14" y="4"/>
                      </a:cubicBezTo>
                      <a:cubicBezTo>
                        <a:pt x="15" y="5"/>
                        <a:pt x="15" y="7"/>
                        <a:pt x="15" y="9"/>
                      </a:cubicBezTo>
                      <a:cubicBezTo>
                        <a:pt x="14" y="12"/>
                        <a:pt x="11" y="14"/>
                        <a:pt x="8" y="14"/>
                      </a:cubicBezTo>
                      <a:close/>
                      <a:moveTo>
                        <a:pt x="5" y="7"/>
                      </a:moveTo>
                      <a:cubicBezTo>
                        <a:pt x="5" y="7"/>
                        <a:pt x="5"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9" name="Freeform 407">
                  <a:extLst>
                    <a:ext uri="{FF2B5EF4-FFF2-40B4-BE49-F238E27FC236}">
                      <a16:creationId xmlns:a16="http://schemas.microsoft.com/office/drawing/2014/main" id="{B3A3227C-ECCC-1805-5360-07A963559A15}"/>
                    </a:ext>
                  </a:extLst>
                </p:cNvPr>
                <p:cNvSpPr>
                  <a:spLocks/>
                </p:cNvSpPr>
                <p:nvPr/>
              </p:nvSpPr>
              <p:spPr bwMode="auto">
                <a:xfrm>
                  <a:off x="4863" y="5962"/>
                  <a:ext cx="119" cy="124"/>
                </a:xfrm>
                <a:custGeom>
                  <a:avLst/>
                  <a:gdLst>
                    <a:gd name="T0" fmla="*/ 30 w 39"/>
                    <a:gd name="T1" fmla="*/ 41 h 41"/>
                    <a:gd name="T2" fmla="*/ 29 w 39"/>
                    <a:gd name="T3" fmla="*/ 41 h 41"/>
                    <a:gd name="T4" fmla="*/ 27 w 39"/>
                    <a:gd name="T5" fmla="*/ 36 h 41"/>
                    <a:gd name="T6" fmla="*/ 31 w 39"/>
                    <a:gd name="T7" fmla="*/ 20 h 41"/>
                    <a:gd name="T8" fmla="*/ 30 w 39"/>
                    <a:gd name="T9" fmla="*/ 12 h 41"/>
                    <a:gd name="T10" fmla="*/ 24 w 39"/>
                    <a:gd name="T11" fmla="*/ 7 h 41"/>
                    <a:gd name="T12" fmla="*/ 16 w 39"/>
                    <a:gd name="T13" fmla="*/ 8 h 41"/>
                    <a:gd name="T14" fmla="*/ 11 w 39"/>
                    <a:gd name="T15" fmla="*/ 15 h 41"/>
                    <a:gd name="T16" fmla="*/ 7 w 39"/>
                    <a:gd name="T17" fmla="*/ 31 h 41"/>
                    <a:gd name="T18" fmla="*/ 3 w 39"/>
                    <a:gd name="T19" fmla="*/ 34 h 41"/>
                    <a:gd name="T20" fmla="*/ 0 w 39"/>
                    <a:gd name="T21" fmla="*/ 30 h 41"/>
                    <a:gd name="T22" fmla="*/ 5 w 39"/>
                    <a:gd name="T23" fmla="*/ 13 h 41"/>
                    <a:gd name="T24" fmla="*/ 13 w 39"/>
                    <a:gd name="T25" fmla="*/ 2 h 41"/>
                    <a:gd name="T26" fmla="*/ 26 w 39"/>
                    <a:gd name="T27" fmla="*/ 1 h 41"/>
                    <a:gd name="T28" fmla="*/ 36 w 39"/>
                    <a:gd name="T29" fmla="*/ 9 h 41"/>
                    <a:gd name="T30" fmla="*/ 38 w 39"/>
                    <a:gd name="T31" fmla="*/ 22 h 41"/>
                    <a:gd name="T32" fmla="*/ 34 w 39"/>
                    <a:gd name="T33" fmla="*/ 38 h 41"/>
                    <a:gd name="T34" fmla="*/ 30 w 39"/>
                    <a:gd name="T35"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41">
                      <a:moveTo>
                        <a:pt x="30" y="41"/>
                      </a:moveTo>
                      <a:cubicBezTo>
                        <a:pt x="30" y="41"/>
                        <a:pt x="30" y="41"/>
                        <a:pt x="29" y="41"/>
                      </a:cubicBezTo>
                      <a:cubicBezTo>
                        <a:pt x="28" y="40"/>
                        <a:pt x="26" y="38"/>
                        <a:pt x="27" y="36"/>
                      </a:cubicBezTo>
                      <a:cubicBezTo>
                        <a:pt x="31" y="20"/>
                        <a:pt x="31" y="20"/>
                        <a:pt x="31" y="20"/>
                      </a:cubicBezTo>
                      <a:cubicBezTo>
                        <a:pt x="32" y="17"/>
                        <a:pt x="31" y="14"/>
                        <a:pt x="30" y="12"/>
                      </a:cubicBezTo>
                      <a:cubicBezTo>
                        <a:pt x="29" y="10"/>
                        <a:pt x="26" y="8"/>
                        <a:pt x="24" y="7"/>
                      </a:cubicBezTo>
                      <a:cubicBezTo>
                        <a:pt x="21" y="7"/>
                        <a:pt x="18" y="7"/>
                        <a:pt x="16" y="8"/>
                      </a:cubicBezTo>
                      <a:cubicBezTo>
                        <a:pt x="14" y="10"/>
                        <a:pt x="12" y="12"/>
                        <a:pt x="11" y="15"/>
                      </a:cubicBezTo>
                      <a:cubicBezTo>
                        <a:pt x="7" y="31"/>
                        <a:pt x="7" y="31"/>
                        <a:pt x="7" y="31"/>
                      </a:cubicBezTo>
                      <a:cubicBezTo>
                        <a:pt x="7" y="33"/>
                        <a:pt x="5" y="34"/>
                        <a:pt x="3" y="34"/>
                      </a:cubicBezTo>
                      <a:cubicBezTo>
                        <a:pt x="1" y="33"/>
                        <a:pt x="0" y="31"/>
                        <a:pt x="0" y="30"/>
                      </a:cubicBezTo>
                      <a:cubicBezTo>
                        <a:pt x="5" y="13"/>
                        <a:pt x="5" y="13"/>
                        <a:pt x="5" y="13"/>
                      </a:cubicBezTo>
                      <a:cubicBezTo>
                        <a:pt x="6" y="9"/>
                        <a:pt x="9" y="5"/>
                        <a:pt x="13" y="2"/>
                      </a:cubicBezTo>
                      <a:cubicBezTo>
                        <a:pt x="16" y="0"/>
                        <a:pt x="21" y="0"/>
                        <a:pt x="26" y="1"/>
                      </a:cubicBezTo>
                      <a:cubicBezTo>
                        <a:pt x="30" y="2"/>
                        <a:pt x="34" y="5"/>
                        <a:pt x="36" y="9"/>
                      </a:cubicBezTo>
                      <a:cubicBezTo>
                        <a:pt x="38" y="12"/>
                        <a:pt x="39" y="17"/>
                        <a:pt x="38" y="22"/>
                      </a:cubicBezTo>
                      <a:cubicBezTo>
                        <a:pt x="34" y="38"/>
                        <a:pt x="34" y="38"/>
                        <a:pt x="34" y="38"/>
                      </a:cubicBezTo>
                      <a:cubicBezTo>
                        <a:pt x="33" y="40"/>
                        <a:pt x="32" y="41"/>
                        <a:pt x="3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grpSp>
      <p:sp>
        <p:nvSpPr>
          <p:cNvPr id="2" name="TextBox 1">
            <a:extLst>
              <a:ext uri="{FF2B5EF4-FFF2-40B4-BE49-F238E27FC236}">
                <a16:creationId xmlns:a16="http://schemas.microsoft.com/office/drawing/2014/main" id="{DF38AA99-F9E9-15B1-201D-3C2F9C336E22}"/>
              </a:ext>
            </a:extLst>
          </p:cNvPr>
          <p:cNvSpPr txBox="1"/>
          <p:nvPr/>
        </p:nvSpPr>
        <p:spPr>
          <a:xfrm>
            <a:off x="368745" y="5912008"/>
            <a:ext cx="4399113" cy="276999"/>
          </a:xfrm>
          <a:prstGeom prst="rect">
            <a:avLst/>
          </a:prstGeom>
          <a:noFill/>
        </p:spPr>
        <p:txBody>
          <a:bodyPr wrap="square">
            <a:spAutoFit/>
          </a:bodyPr>
          <a:lstStyle/>
          <a:p>
            <a:pPr marL="136525" algn="ctr">
              <a:spcBef>
                <a:spcPts val="1200"/>
              </a:spcBef>
            </a:pPr>
            <a:r>
              <a:rPr lang="en-US" sz="1200" baseline="30000"/>
              <a:t>*</a:t>
            </a:r>
            <a:r>
              <a:rPr lang="en-US" sz="1200"/>
              <a:t>A common surprise issue and a top reason for MA switching</a:t>
            </a:r>
            <a:r>
              <a:rPr lang="en-US" sz="1200" baseline="30000"/>
              <a:t>10, 11</a:t>
            </a:r>
            <a:endParaRPr lang="en-US" sz="1200"/>
          </a:p>
        </p:txBody>
      </p:sp>
    </p:spTree>
    <p:extLst>
      <p:ext uri="{BB962C8B-B14F-4D97-AF65-F5344CB8AC3E}">
        <p14:creationId xmlns:p14="http://schemas.microsoft.com/office/powerpoint/2010/main" val="3294312254"/>
      </p:ext>
    </p:extLst>
  </p:cSld>
  <p:clrMapOvr>
    <a:masterClrMapping/>
  </p:clrMapOvr>
  <p:extLst>
    <p:ext uri="{6950BFC3-D8DA-4A85-94F7-54DA5524770B}">
      <p188:commentRel xmlns:p188="http://schemas.microsoft.com/office/powerpoint/2018/8/main" r:id="rId3"/>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t>Eliminate surprises</a:t>
            </a:r>
            <a:endParaRPr lang="en-US">
              <a:solidFill>
                <a:srgbClr val="5C9A1B"/>
              </a:solidFill>
            </a:endParaRPr>
          </a:p>
        </p:txBody>
      </p:sp>
      <p:sp>
        <p:nvSpPr>
          <p:cNvPr id="7" name="Slide Number Placeholder 3">
            <a:extLst>
              <a:ext uri="{FF2B5EF4-FFF2-40B4-BE49-F238E27FC236}">
                <a16:creationId xmlns:a16="http://schemas.microsoft.com/office/drawing/2014/main" id="{D5B7E4BE-F2C3-665E-E7EF-2FCD2325B76F}"/>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23</a:t>
            </a:fld>
            <a:endParaRPr lang="en-US" sz="1200"/>
          </a:p>
        </p:txBody>
      </p:sp>
      <p:sp>
        <p:nvSpPr>
          <p:cNvPr id="8" name="TextBox 7">
            <a:extLst>
              <a:ext uri="{FF2B5EF4-FFF2-40B4-BE49-F238E27FC236}">
                <a16:creationId xmlns:a16="http://schemas.microsoft.com/office/drawing/2014/main" id="{F1B7DF93-5FC3-C97D-BD44-E94F8A857876}"/>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sp>
        <p:nvSpPr>
          <p:cNvPr id="6" name="TextBox 5">
            <a:extLst>
              <a:ext uri="{FF2B5EF4-FFF2-40B4-BE49-F238E27FC236}">
                <a16:creationId xmlns:a16="http://schemas.microsoft.com/office/drawing/2014/main" id="{B83F166E-7C86-47D7-CC0A-89AC2BAD4325}"/>
              </a:ext>
            </a:extLst>
          </p:cNvPr>
          <p:cNvSpPr txBox="1"/>
          <p:nvPr/>
        </p:nvSpPr>
        <p:spPr>
          <a:xfrm>
            <a:off x="5083443" y="1105287"/>
            <a:ext cx="6267901" cy="4647426"/>
          </a:xfrm>
          <a:prstGeom prst="rect">
            <a:avLst/>
          </a:prstGeom>
          <a:noFill/>
        </p:spPr>
        <p:txBody>
          <a:bodyPr wrap="square" rtlCol="0">
            <a:spAutoFit/>
          </a:bodyPr>
          <a:lstStyle/>
          <a:p>
            <a:pPr>
              <a:spcBef>
                <a:spcPts val="1200"/>
              </a:spcBef>
            </a:pPr>
            <a:r>
              <a:rPr lang="en-US" sz="2800" b="1">
                <a:solidFill>
                  <a:schemeClr val="tx2"/>
                </a:solidFill>
              </a:rPr>
              <a:t>How to help prevent misunderstandings, frustration and disappointment:</a:t>
            </a:r>
          </a:p>
          <a:p>
            <a:pPr marL="409575" indent="-273050">
              <a:spcBef>
                <a:spcPts val="1200"/>
              </a:spcBef>
              <a:buFont typeface="Arial" panose="020B0604020202020204" pitchFamily="34" charset="0"/>
              <a:buChar char="•"/>
            </a:pPr>
            <a:r>
              <a:rPr lang="en-US" sz="2000"/>
              <a:t>Conduct a thorough NEADS analysis</a:t>
            </a:r>
          </a:p>
          <a:p>
            <a:pPr marL="409575" indent="-273050">
              <a:spcBef>
                <a:spcPts val="1200"/>
              </a:spcBef>
              <a:buFont typeface="Arial" panose="020B0604020202020204" pitchFamily="34" charset="0"/>
              <a:buChar char="•"/>
            </a:pPr>
            <a:r>
              <a:rPr lang="en-US" sz="2000"/>
              <a:t>Use tools like Rx Calculator and Find a Doctor Tool with Care Highlight® ratings</a:t>
            </a:r>
          </a:p>
          <a:p>
            <a:pPr marL="409575" indent="-273050">
              <a:spcBef>
                <a:spcPts val="1200"/>
              </a:spcBef>
              <a:buFont typeface="Arial" panose="020B0604020202020204" pitchFamily="34" charset="0"/>
              <a:buChar char="•"/>
            </a:pPr>
            <a:r>
              <a:rPr lang="en-US" sz="2000"/>
              <a:t>Explain benefits thoroughly and impact of changes to existing coverage</a:t>
            </a:r>
          </a:p>
          <a:p>
            <a:pPr marL="409575" indent="-273050">
              <a:spcBef>
                <a:spcPts val="1200"/>
              </a:spcBef>
              <a:buFont typeface="Arial" panose="020B0604020202020204" pitchFamily="34" charset="0"/>
              <a:buChar char="•"/>
            </a:pPr>
            <a:r>
              <a:rPr lang="en-US" sz="2000"/>
              <a:t>Go over health insurance basics</a:t>
            </a:r>
          </a:p>
          <a:p>
            <a:pPr marL="409575" indent="-273050">
              <a:spcBef>
                <a:spcPts val="1200"/>
              </a:spcBef>
              <a:buFont typeface="Arial" panose="020B0604020202020204" pitchFamily="34" charset="0"/>
              <a:buChar char="•"/>
            </a:pPr>
            <a:r>
              <a:rPr lang="en-US" sz="2000"/>
              <a:t>Educate members about how to make the </a:t>
            </a:r>
            <a:br>
              <a:rPr lang="en-US" sz="2000"/>
            </a:br>
            <a:r>
              <a:rPr lang="en-US" sz="2000"/>
              <a:t>most of their benefits</a:t>
            </a:r>
          </a:p>
          <a:p>
            <a:pPr marL="409575" indent="-273050">
              <a:spcBef>
                <a:spcPts val="1200"/>
              </a:spcBef>
              <a:buFont typeface="Arial" panose="020B0604020202020204" pitchFamily="34" charset="0"/>
              <a:buChar char="•"/>
            </a:pPr>
            <a:r>
              <a:rPr lang="en-US" sz="2000"/>
              <a:t>Check in with members regularly</a:t>
            </a:r>
          </a:p>
        </p:txBody>
      </p:sp>
      <p:pic>
        <p:nvPicPr>
          <p:cNvPr id="17" name="Picture 16" descr="Shape&#10;&#10;Description automatically generated with low confidence">
            <a:extLst>
              <a:ext uri="{FF2B5EF4-FFF2-40B4-BE49-F238E27FC236}">
                <a16:creationId xmlns:a16="http://schemas.microsoft.com/office/drawing/2014/main" id="{2BCF3A0D-1970-E2A6-A3C6-F3E31CCBA2A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49677" y="0"/>
            <a:ext cx="6858000" cy="6858000"/>
          </a:xfrm>
          <a:prstGeom prst="rect">
            <a:avLst/>
          </a:prstGeom>
        </p:spPr>
      </p:pic>
    </p:spTree>
    <p:extLst>
      <p:ext uri="{BB962C8B-B14F-4D97-AF65-F5344CB8AC3E}">
        <p14:creationId xmlns:p14="http://schemas.microsoft.com/office/powerpoint/2010/main" val="39090499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0DE631-D2F2-84B7-A513-4ECF56EE8315}"/>
              </a:ext>
            </a:extLst>
          </p:cNvPr>
          <p:cNvSpPr txBox="1"/>
          <p:nvPr/>
        </p:nvSpPr>
        <p:spPr>
          <a:xfrm>
            <a:off x="1456193" y="1070858"/>
            <a:ext cx="9279613" cy="920006"/>
          </a:xfrm>
          <a:prstGeom prst="rect">
            <a:avLst/>
          </a:prstGeom>
          <a:noFill/>
        </p:spPr>
        <p:txBody>
          <a:bodyPr wrap="square" lIns="91440" tIns="45720" rIns="91440" bIns="45720" anchor="t">
            <a:noAutofit/>
          </a:bodyPr>
          <a:lstStyle/>
          <a:p>
            <a:pPr algn="ctr"/>
            <a:r>
              <a:rPr lang="en-US" b="1"/>
              <a:t>What customers say are the most important steps a company can take to earn trust:</a:t>
            </a:r>
          </a:p>
        </p:txBody>
      </p:sp>
      <p:sp>
        <p:nvSpPr>
          <p:cNvPr id="6" name="TextBox 5">
            <a:extLst>
              <a:ext uri="{FF2B5EF4-FFF2-40B4-BE49-F238E27FC236}">
                <a16:creationId xmlns:a16="http://schemas.microsoft.com/office/drawing/2014/main" id="{D5A9D507-E98D-9CF7-3836-0F4E3EA68D6C}"/>
              </a:ext>
            </a:extLst>
          </p:cNvPr>
          <p:cNvSpPr txBox="1"/>
          <p:nvPr/>
        </p:nvSpPr>
        <p:spPr>
          <a:xfrm>
            <a:off x="2291544" y="5237770"/>
            <a:ext cx="7813359" cy="817245"/>
          </a:xfrm>
          <a:prstGeom prst="roundRect">
            <a:avLst/>
          </a:prstGeom>
          <a:noFill/>
          <a:ln w="38100">
            <a:solidFill>
              <a:schemeClr val="accent1"/>
            </a:solidFill>
          </a:ln>
        </p:spPr>
        <p:txBody>
          <a:bodyPr wrap="square" tIns="91440" bIns="91440">
            <a:spAutoFit/>
          </a:bodyPr>
          <a:lstStyle/>
          <a:p>
            <a:pPr algn="ctr"/>
            <a:r>
              <a:rPr lang="en-US"/>
              <a:t>After coverage and affordability concerns, </a:t>
            </a:r>
            <a:r>
              <a:rPr lang="en-US" b="1"/>
              <a:t>unsatisfactory customer service </a:t>
            </a:r>
            <a:r>
              <a:rPr lang="en-US"/>
              <a:t>and </a:t>
            </a:r>
            <a:br>
              <a:rPr lang="en-US"/>
            </a:br>
            <a:r>
              <a:rPr lang="en-US" b="1"/>
              <a:t>failure to obtain first-call resolution </a:t>
            </a:r>
            <a:r>
              <a:rPr lang="en-US"/>
              <a:t>were top drivers of MA switching.</a:t>
            </a:r>
            <a:r>
              <a:rPr lang="en-US" baseline="30000"/>
              <a:t>13</a:t>
            </a:r>
            <a:endParaRPr lang="en-US" baseline="30000">
              <a:cs typeface="Calibri"/>
            </a:endParaRPr>
          </a:p>
        </p:txBody>
      </p:sp>
      <p:sp>
        <p:nvSpPr>
          <p:cNvPr id="7" name="TextBox 6">
            <a:extLst>
              <a:ext uri="{FF2B5EF4-FFF2-40B4-BE49-F238E27FC236}">
                <a16:creationId xmlns:a16="http://schemas.microsoft.com/office/drawing/2014/main" id="{6A107462-78C4-4CA5-13BF-E23AC038CAA9}"/>
              </a:ext>
            </a:extLst>
          </p:cNvPr>
          <p:cNvSpPr txBox="1"/>
          <p:nvPr/>
        </p:nvSpPr>
        <p:spPr>
          <a:xfrm>
            <a:off x="1456193" y="4310740"/>
            <a:ext cx="4064333" cy="646331"/>
          </a:xfrm>
          <a:prstGeom prst="rect">
            <a:avLst/>
          </a:prstGeom>
          <a:noFill/>
        </p:spPr>
        <p:txBody>
          <a:bodyPr wrap="square">
            <a:spAutoFit/>
          </a:bodyPr>
          <a:lstStyle/>
          <a:p>
            <a:pPr algn="ctr">
              <a:spcBef>
                <a:spcPts val="3600"/>
              </a:spcBef>
            </a:pPr>
            <a:r>
              <a:rPr lang="en-US"/>
              <a:t>say quick response and resolution </a:t>
            </a:r>
            <a:br>
              <a:rPr lang="en-US"/>
            </a:br>
            <a:r>
              <a:rPr lang="en-US"/>
              <a:t>to customer concerns</a:t>
            </a:r>
            <a:endParaRPr lang="en-US">
              <a:cs typeface="Calibri"/>
            </a:endParaRPr>
          </a:p>
        </p:txBody>
      </p:sp>
      <p:grpSp>
        <p:nvGrpSpPr>
          <p:cNvPr id="8" name="Group 7">
            <a:extLst>
              <a:ext uri="{FF2B5EF4-FFF2-40B4-BE49-F238E27FC236}">
                <a16:creationId xmlns:a16="http://schemas.microsoft.com/office/drawing/2014/main" id="{252D82C1-C29B-D936-3317-11E31062254B}"/>
              </a:ext>
            </a:extLst>
          </p:cNvPr>
          <p:cNvGrpSpPr/>
          <p:nvPr/>
        </p:nvGrpSpPr>
        <p:grpSpPr>
          <a:xfrm>
            <a:off x="2204095" y="1504049"/>
            <a:ext cx="2568528" cy="3003548"/>
            <a:chOff x="727911" y="1819693"/>
            <a:chExt cx="1580912" cy="1848664"/>
          </a:xfrm>
        </p:grpSpPr>
        <p:graphicFrame>
          <p:nvGraphicFramePr>
            <p:cNvPr id="9" name="Chart 8" title="Chart Placeholder">
              <a:extLst>
                <a:ext uri="{FF2B5EF4-FFF2-40B4-BE49-F238E27FC236}">
                  <a16:creationId xmlns:a16="http://schemas.microsoft.com/office/drawing/2014/main" id="{F754FC62-E15D-7E06-2DF6-476D6C007123}"/>
                </a:ext>
              </a:extLst>
            </p:cNvPr>
            <p:cNvGraphicFramePr/>
            <p:nvPr>
              <p:extLst>
                <p:ext uri="{D42A27DB-BD31-4B8C-83A1-F6EECF244321}">
                  <p14:modId xmlns:p14="http://schemas.microsoft.com/office/powerpoint/2010/main" val="419512352"/>
                </p:ext>
              </p:extLst>
            </p:nvPr>
          </p:nvGraphicFramePr>
          <p:xfrm>
            <a:off x="727911" y="1819693"/>
            <a:ext cx="1580912" cy="1848664"/>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DA8B587C-3586-14D4-D2DF-12B41CD9CE83}"/>
                </a:ext>
              </a:extLst>
            </p:cNvPr>
            <p:cNvSpPr txBox="1"/>
            <p:nvPr/>
          </p:nvSpPr>
          <p:spPr>
            <a:xfrm>
              <a:off x="907408" y="2434902"/>
              <a:ext cx="1325825" cy="625134"/>
            </a:xfrm>
            <a:prstGeom prst="rect">
              <a:avLst/>
            </a:prstGeom>
            <a:noFill/>
          </p:spPr>
          <p:txBody>
            <a:bodyPr wrap="square">
              <a:noAutofit/>
            </a:bodyPr>
            <a:lstStyle/>
            <a:p>
              <a:pPr algn="ctr"/>
              <a:r>
                <a:rPr lang="en-US" sz="6000">
                  <a:solidFill>
                    <a:schemeClr val="accent2"/>
                  </a:solidFill>
                </a:rPr>
                <a:t>23</a:t>
              </a:r>
              <a:r>
                <a:rPr lang="en-US" sz="6000" baseline="30000">
                  <a:solidFill>
                    <a:schemeClr val="accent2"/>
                  </a:solidFill>
                </a:rPr>
                <a:t>%</a:t>
              </a:r>
              <a:r>
                <a:rPr lang="en-US" sz="6000">
                  <a:solidFill>
                    <a:schemeClr val="accent2"/>
                  </a:solidFill>
                </a:rPr>
                <a:t> </a:t>
              </a:r>
            </a:p>
          </p:txBody>
        </p:sp>
      </p:grpSp>
      <p:grpSp>
        <p:nvGrpSpPr>
          <p:cNvPr id="11" name="Group 10">
            <a:extLst>
              <a:ext uri="{FF2B5EF4-FFF2-40B4-BE49-F238E27FC236}">
                <a16:creationId xmlns:a16="http://schemas.microsoft.com/office/drawing/2014/main" id="{0A487C34-C318-52BF-6A57-14F55EA85365}"/>
              </a:ext>
            </a:extLst>
          </p:cNvPr>
          <p:cNvGrpSpPr/>
          <p:nvPr/>
        </p:nvGrpSpPr>
        <p:grpSpPr>
          <a:xfrm>
            <a:off x="7419377" y="1481234"/>
            <a:ext cx="2568528" cy="3003548"/>
            <a:chOff x="727911" y="3315606"/>
            <a:chExt cx="1580912" cy="1848664"/>
          </a:xfrm>
        </p:grpSpPr>
        <p:graphicFrame>
          <p:nvGraphicFramePr>
            <p:cNvPr id="12" name="Chart 11" title="Chart Placeholder">
              <a:extLst>
                <a:ext uri="{FF2B5EF4-FFF2-40B4-BE49-F238E27FC236}">
                  <a16:creationId xmlns:a16="http://schemas.microsoft.com/office/drawing/2014/main" id="{6496490B-6BEE-B96F-2928-12A8916158E5}"/>
                </a:ext>
              </a:extLst>
            </p:cNvPr>
            <p:cNvGraphicFramePr/>
            <p:nvPr>
              <p:extLst>
                <p:ext uri="{D42A27DB-BD31-4B8C-83A1-F6EECF244321}">
                  <p14:modId xmlns:p14="http://schemas.microsoft.com/office/powerpoint/2010/main" val="1533252330"/>
                </p:ext>
              </p:extLst>
            </p:nvPr>
          </p:nvGraphicFramePr>
          <p:xfrm>
            <a:off x="727911" y="3315606"/>
            <a:ext cx="1580912" cy="1848664"/>
          </p:xfrm>
          <a:graphic>
            <a:graphicData uri="http://schemas.openxmlformats.org/drawingml/2006/chart">
              <c:chart xmlns:c="http://schemas.openxmlformats.org/drawingml/2006/chart" xmlns:r="http://schemas.openxmlformats.org/officeDocument/2006/relationships" r:id="rId4"/>
            </a:graphicData>
          </a:graphic>
        </p:graphicFrame>
        <p:sp>
          <p:nvSpPr>
            <p:cNvPr id="13" name="TextBox 12">
              <a:extLst>
                <a:ext uri="{FF2B5EF4-FFF2-40B4-BE49-F238E27FC236}">
                  <a16:creationId xmlns:a16="http://schemas.microsoft.com/office/drawing/2014/main" id="{9A9488BB-F500-BB72-15BC-89C0B730013A}"/>
                </a:ext>
              </a:extLst>
            </p:cNvPr>
            <p:cNvSpPr txBox="1"/>
            <p:nvPr/>
          </p:nvSpPr>
          <p:spPr>
            <a:xfrm>
              <a:off x="916067" y="3941213"/>
              <a:ext cx="1325825" cy="625134"/>
            </a:xfrm>
            <a:prstGeom prst="rect">
              <a:avLst/>
            </a:prstGeom>
            <a:noFill/>
          </p:spPr>
          <p:txBody>
            <a:bodyPr wrap="square">
              <a:spAutoFit/>
            </a:bodyPr>
            <a:lstStyle/>
            <a:p>
              <a:pPr algn="ctr"/>
              <a:r>
                <a:rPr lang="en-US" sz="6000">
                  <a:solidFill>
                    <a:schemeClr val="accent2"/>
                  </a:solidFill>
                </a:rPr>
                <a:t>21</a:t>
              </a:r>
              <a:r>
                <a:rPr lang="en-US" sz="6000" baseline="30000">
                  <a:solidFill>
                    <a:schemeClr val="accent2"/>
                  </a:solidFill>
                </a:rPr>
                <a:t>%</a:t>
              </a:r>
              <a:r>
                <a:rPr lang="en-US" sz="6000">
                  <a:solidFill>
                    <a:schemeClr val="accent2"/>
                  </a:solidFill>
                </a:rPr>
                <a:t> </a:t>
              </a:r>
            </a:p>
          </p:txBody>
        </p:sp>
      </p:grpSp>
      <p:sp>
        <p:nvSpPr>
          <p:cNvPr id="14" name="TextBox 13">
            <a:extLst>
              <a:ext uri="{FF2B5EF4-FFF2-40B4-BE49-F238E27FC236}">
                <a16:creationId xmlns:a16="http://schemas.microsoft.com/office/drawing/2014/main" id="{745D99F1-6291-4225-34DE-DD5D056C7F5F}"/>
              </a:ext>
            </a:extLst>
          </p:cNvPr>
          <p:cNvSpPr txBox="1"/>
          <p:nvPr/>
        </p:nvSpPr>
        <p:spPr>
          <a:xfrm>
            <a:off x="6671475" y="4310739"/>
            <a:ext cx="4064333" cy="646331"/>
          </a:xfrm>
          <a:prstGeom prst="rect">
            <a:avLst/>
          </a:prstGeom>
          <a:noFill/>
        </p:spPr>
        <p:txBody>
          <a:bodyPr wrap="square">
            <a:spAutoFit/>
          </a:bodyPr>
          <a:lstStyle/>
          <a:p>
            <a:pPr algn="ctr">
              <a:spcBef>
                <a:spcPts val="3600"/>
              </a:spcBef>
            </a:pPr>
            <a:r>
              <a:rPr lang="en-US"/>
              <a:t>say responding to feedback and </a:t>
            </a:r>
            <a:br>
              <a:rPr lang="en-US"/>
            </a:br>
            <a:r>
              <a:rPr lang="en-US"/>
              <a:t>providing a reliable experience</a:t>
            </a:r>
            <a:r>
              <a:rPr lang="en-US" baseline="30000"/>
              <a:t>12</a:t>
            </a:r>
            <a:endParaRPr lang="en-US"/>
          </a:p>
        </p:txBody>
      </p:sp>
      <p:sp>
        <p:nvSpPr>
          <p:cNvPr id="15" name="Title 2">
            <a:extLst>
              <a:ext uri="{FF2B5EF4-FFF2-40B4-BE49-F238E27FC236}">
                <a16:creationId xmlns:a16="http://schemas.microsoft.com/office/drawing/2014/main" id="{35F6BB1B-1A37-0365-464F-480285512277}"/>
              </a:ext>
            </a:extLst>
          </p:cNvPr>
          <p:cNvSpPr>
            <a:spLocks noGrp="1"/>
          </p:cNvSpPr>
          <p:nvPr>
            <p:ph type="title"/>
          </p:nvPr>
        </p:nvSpPr>
        <p:spPr>
          <a:xfrm>
            <a:off x="685800" y="365760"/>
            <a:ext cx="11137392" cy="603504"/>
          </a:xfrm>
        </p:spPr>
        <p:txBody>
          <a:bodyPr/>
          <a:lstStyle/>
          <a:p>
            <a:r>
              <a:rPr lang="en-US"/>
              <a:t>Resolve member issues promptly and consistently</a:t>
            </a:r>
            <a:endParaRPr lang="en-US">
              <a:solidFill>
                <a:srgbClr val="5C9A1B"/>
              </a:solidFill>
            </a:endParaRPr>
          </a:p>
        </p:txBody>
      </p:sp>
      <p:sp>
        <p:nvSpPr>
          <p:cNvPr id="16" name="Slide Number Placeholder 3">
            <a:extLst>
              <a:ext uri="{FF2B5EF4-FFF2-40B4-BE49-F238E27FC236}">
                <a16:creationId xmlns:a16="http://schemas.microsoft.com/office/drawing/2014/main" id="{FCBC3E65-C1AC-1E1D-7830-D2111248C2D5}"/>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24</a:t>
            </a:fld>
            <a:endParaRPr lang="en-US" sz="1200"/>
          </a:p>
        </p:txBody>
      </p:sp>
      <p:sp>
        <p:nvSpPr>
          <p:cNvPr id="17" name="TextBox 16">
            <a:extLst>
              <a:ext uri="{FF2B5EF4-FFF2-40B4-BE49-F238E27FC236}">
                <a16:creationId xmlns:a16="http://schemas.microsoft.com/office/drawing/2014/main" id="{1F0932CF-9528-8F3C-19B9-A3075EF1D7D1}"/>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spTree>
    <p:extLst>
      <p:ext uri="{BB962C8B-B14F-4D97-AF65-F5344CB8AC3E}">
        <p14:creationId xmlns:p14="http://schemas.microsoft.com/office/powerpoint/2010/main" val="42378902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A9AB84F-7078-71B0-4636-AB0E64C20CAA}"/>
              </a:ext>
            </a:extLst>
          </p:cNvPr>
          <p:cNvSpPr txBox="1">
            <a:spLocks/>
          </p:cNvSpPr>
          <p:nvPr/>
        </p:nvSpPr>
        <p:spPr>
          <a:xfrm>
            <a:off x="2647780" y="335852"/>
            <a:ext cx="9544220" cy="604838"/>
          </a:xfrm>
          <a:prstGeom prst="rect">
            <a:avLst/>
          </a:prstGeom>
        </p:spPr>
        <p:txBody>
          <a:bodyPr/>
          <a:lstStyle>
            <a:lvl1pPr algn="l" defTabSz="914446"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a:solidFill>
                  <a:schemeClr val="tx2"/>
                </a:solidFill>
              </a:rPr>
              <a:t>Resolve member issues promptly and consistently</a:t>
            </a:r>
          </a:p>
        </p:txBody>
      </p:sp>
      <p:sp>
        <p:nvSpPr>
          <p:cNvPr id="4" name="TextBox 3">
            <a:extLst>
              <a:ext uri="{FF2B5EF4-FFF2-40B4-BE49-F238E27FC236}">
                <a16:creationId xmlns:a16="http://schemas.microsoft.com/office/drawing/2014/main" id="{7A516E16-FFD4-CE94-CE26-0FB1ADE390FB}"/>
              </a:ext>
            </a:extLst>
          </p:cNvPr>
          <p:cNvSpPr txBox="1"/>
          <p:nvPr/>
        </p:nvSpPr>
        <p:spPr>
          <a:xfrm>
            <a:off x="2647780" y="1369237"/>
            <a:ext cx="9544220" cy="1631216"/>
          </a:xfrm>
          <a:prstGeom prst="rect">
            <a:avLst/>
          </a:prstGeom>
          <a:noFill/>
        </p:spPr>
        <p:txBody>
          <a:bodyPr wrap="square">
            <a:spAutoFit/>
          </a:bodyPr>
          <a:lstStyle/>
          <a:p>
            <a:pPr algn="ctr"/>
            <a:r>
              <a:rPr lang="en-US" sz="2400" b="1">
                <a:solidFill>
                  <a:schemeClr val="accent2"/>
                </a:solidFill>
              </a:rPr>
              <a:t>“[Consumers] can call you and you’ll be their advocate </a:t>
            </a:r>
            <a:br>
              <a:rPr lang="en-US" sz="2400" b="1">
                <a:solidFill>
                  <a:schemeClr val="accent2"/>
                </a:solidFill>
              </a:rPr>
            </a:br>
            <a:r>
              <a:rPr lang="en-US" sz="2400" b="1">
                <a:solidFill>
                  <a:schemeClr val="accent2"/>
                </a:solidFill>
              </a:rPr>
              <a:t>throughout the year to get any resources.”</a:t>
            </a:r>
            <a:endParaRPr lang="en-US"/>
          </a:p>
          <a:p>
            <a:pPr algn="ctr">
              <a:spcBef>
                <a:spcPts val="1200"/>
              </a:spcBef>
            </a:pPr>
            <a:r>
              <a:rPr lang="en-US" sz="2400"/>
              <a:t>— Joe </a:t>
            </a:r>
            <a:r>
              <a:rPr lang="en-US" sz="2400" err="1"/>
              <a:t>Kathrein</a:t>
            </a:r>
            <a:endParaRPr lang="en-US" sz="2400"/>
          </a:p>
          <a:p>
            <a:pPr algn="ctr"/>
            <a:r>
              <a:rPr lang="en-US" i="1"/>
              <a:t>Licensed sales agent with Humana</a:t>
            </a:r>
          </a:p>
        </p:txBody>
      </p:sp>
      <p:sp>
        <p:nvSpPr>
          <p:cNvPr id="5" name="TextBox 4">
            <a:extLst>
              <a:ext uri="{FF2B5EF4-FFF2-40B4-BE49-F238E27FC236}">
                <a16:creationId xmlns:a16="http://schemas.microsoft.com/office/drawing/2014/main" id="{78DDE9A7-82D3-632D-0F48-54B21A8CC247}"/>
              </a:ext>
            </a:extLst>
          </p:cNvPr>
          <p:cNvSpPr txBox="1"/>
          <p:nvPr/>
        </p:nvSpPr>
        <p:spPr>
          <a:xfrm>
            <a:off x="2647779" y="3429000"/>
            <a:ext cx="9544221" cy="2616101"/>
          </a:xfrm>
          <a:prstGeom prst="rect">
            <a:avLst/>
          </a:prstGeom>
          <a:noFill/>
        </p:spPr>
        <p:txBody>
          <a:bodyPr wrap="square">
            <a:spAutoFit/>
          </a:bodyPr>
          <a:lstStyle/>
          <a:p>
            <a:pPr algn="ctr"/>
            <a:r>
              <a:rPr lang="en-US" sz="2800" b="1">
                <a:solidFill>
                  <a:schemeClr val="accent2"/>
                </a:solidFill>
              </a:rPr>
              <a:t>“When someone calls, you call them back. </a:t>
            </a:r>
            <a:br>
              <a:rPr lang="en-US" sz="2800" b="1">
                <a:solidFill>
                  <a:schemeClr val="accent2"/>
                </a:solidFill>
              </a:rPr>
            </a:br>
            <a:r>
              <a:rPr lang="en-US" sz="2800" b="1">
                <a:solidFill>
                  <a:schemeClr val="accent2"/>
                </a:solidFill>
              </a:rPr>
              <a:t>That’s absolutely number one. I can’t tell you how </a:t>
            </a:r>
            <a:br>
              <a:rPr lang="en-US" sz="2800" b="1">
                <a:solidFill>
                  <a:schemeClr val="accent2"/>
                </a:solidFill>
              </a:rPr>
            </a:br>
            <a:r>
              <a:rPr lang="en-US" sz="2800" b="1">
                <a:solidFill>
                  <a:schemeClr val="accent2"/>
                </a:solidFill>
              </a:rPr>
              <a:t>many people tell me that their agent never called them </a:t>
            </a:r>
            <a:br>
              <a:rPr lang="en-US" sz="2800" b="1">
                <a:solidFill>
                  <a:schemeClr val="accent2"/>
                </a:solidFill>
              </a:rPr>
            </a:br>
            <a:r>
              <a:rPr lang="en-US" sz="2800" b="1">
                <a:solidFill>
                  <a:schemeClr val="accent2"/>
                </a:solidFill>
              </a:rPr>
              <a:t>back or never called them back in a timely fashion.”</a:t>
            </a:r>
            <a:endParaRPr lang="en-US"/>
          </a:p>
          <a:p>
            <a:pPr algn="ctr">
              <a:spcBef>
                <a:spcPts val="1200"/>
              </a:spcBef>
            </a:pPr>
            <a:r>
              <a:rPr lang="en-US" sz="2400"/>
              <a:t>—Glenn Berkley</a:t>
            </a:r>
          </a:p>
          <a:p>
            <a:pPr algn="ctr"/>
            <a:r>
              <a:rPr lang="en-US"/>
              <a:t>Licensed sales agent with Humana</a:t>
            </a:r>
          </a:p>
        </p:txBody>
      </p:sp>
      <p:sp>
        <p:nvSpPr>
          <p:cNvPr id="6" name="Slide Number Placeholder 3">
            <a:extLst>
              <a:ext uri="{FF2B5EF4-FFF2-40B4-BE49-F238E27FC236}">
                <a16:creationId xmlns:a16="http://schemas.microsoft.com/office/drawing/2014/main" id="{50EC0A09-7D27-EDCB-F8D9-60C57D0C8974}"/>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25</a:t>
            </a:fld>
            <a:endParaRPr lang="en-US" sz="1200"/>
          </a:p>
        </p:txBody>
      </p:sp>
      <p:sp>
        <p:nvSpPr>
          <p:cNvPr id="7" name="TextBox 6">
            <a:extLst>
              <a:ext uri="{FF2B5EF4-FFF2-40B4-BE49-F238E27FC236}">
                <a16:creationId xmlns:a16="http://schemas.microsoft.com/office/drawing/2014/main" id="{4CA2B397-D37A-4C21-0446-E24EF048D178}"/>
              </a:ext>
            </a:extLst>
          </p:cNvPr>
          <p:cNvSpPr txBox="1"/>
          <p:nvPr/>
        </p:nvSpPr>
        <p:spPr>
          <a:xfrm>
            <a:off x="2647779" y="6415790"/>
            <a:ext cx="4401520" cy="276999"/>
          </a:xfrm>
          <a:prstGeom prst="rect">
            <a:avLst/>
          </a:prstGeom>
          <a:noFill/>
        </p:spPr>
        <p:txBody>
          <a:bodyPr wrap="square" rtlCol="0">
            <a:spAutoFit/>
          </a:bodyPr>
          <a:lstStyle/>
          <a:p>
            <a:r>
              <a:rPr lang="en-US" sz="1200"/>
              <a:t>For agent use only. Confidential and proprietary. Do not distribute.</a:t>
            </a:r>
          </a:p>
        </p:txBody>
      </p:sp>
    </p:spTree>
    <p:extLst>
      <p:ext uri="{BB962C8B-B14F-4D97-AF65-F5344CB8AC3E}">
        <p14:creationId xmlns:p14="http://schemas.microsoft.com/office/powerpoint/2010/main" val="37063270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78BE20"/>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p:txBody>
          <a:bodyPr/>
          <a:lstStyle/>
          <a:p>
            <a:r>
              <a:rPr lang="en-US">
                <a:solidFill>
                  <a:srgbClr val="114A21"/>
                </a:solidFill>
              </a:rPr>
              <a:t>Establish credibility</a:t>
            </a:r>
          </a:p>
        </p:txBody>
      </p:sp>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a:ext>
            </a:extLst>
          </a:blip>
          <a:srcRect/>
          <a:stretch/>
        </p:blipFill>
        <p:spPr>
          <a:xfrm>
            <a:off x="7329488" y="0"/>
            <a:ext cx="4862512" cy="6858000"/>
          </a:xfrm>
        </p:spPr>
      </p:pic>
    </p:spTree>
    <p:extLst>
      <p:ext uri="{BB962C8B-B14F-4D97-AF65-F5344CB8AC3E}">
        <p14:creationId xmlns:p14="http://schemas.microsoft.com/office/powerpoint/2010/main" val="9605469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solidFill>
                  <a:srgbClr val="5C9A1B"/>
                </a:solidFill>
              </a:rPr>
              <a:t>Communicate professionally</a:t>
            </a:r>
          </a:p>
        </p:txBody>
      </p:sp>
      <p:sp>
        <p:nvSpPr>
          <p:cNvPr id="35" name="TextBox 34">
            <a:extLst>
              <a:ext uri="{FF2B5EF4-FFF2-40B4-BE49-F238E27FC236}">
                <a16:creationId xmlns:a16="http://schemas.microsoft.com/office/drawing/2014/main" id="{B46C86DB-A93A-FBB1-0C46-044E583AFB1D}"/>
              </a:ext>
            </a:extLst>
          </p:cNvPr>
          <p:cNvSpPr txBox="1"/>
          <p:nvPr/>
        </p:nvSpPr>
        <p:spPr>
          <a:xfrm>
            <a:off x="621632" y="4282717"/>
            <a:ext cx="2115611" cy="461665"/>
          </a:xfrm>
          <a:prstGeom prst="rect">
            <a:avLst/>
          </a:prstGeom>
          <a:noFill/>
        </p:spPr>
        <p:txBody>
          <a:bodyPr wrap="square" rtlCol="0">
            <a:spAutoFit/>
          </a:bodyPr>
          <a:lstStyle/>
          <a:p>
            <a:pPr lvl="0" algn="r"/>
            <a:r>
              <a:rPr lang="en-US" sz="2400">
                <a:solidFill>
                  <a:schemeClr val="tx2"/>
                </a:solidFill>
              </a:rPr>
              <a:t>Timely</a:t>
            </a:r>
          </a:p>
        </p:txBody>
      </p:sp>
      <p:sp>
        <p:nvSpPr>
          <p:cNvPr id="8" name="TextBox 7">
            <a:extLst>
              <a:ext uri="{FF2B5EF4-FFF2-40B4-BE49-F238E27FC236}">
                <a16:creationId xmlns:a16="http://schemas.microsoft.com/office/drawing/2014/main" id="{59CE457B-9A99-E7C5-70FE-8A9E3CFBDE4F}"/>
              </a:ext>
            </a:extLst>
          </p:cNvPr>
          <p:cNvSpPr txBox="1"/>
          <p:nvPr/>
        </p:nvSpPr>
        <p:spPr>
          <a:xfrm>
            <a:off x="9260463" y="4287698"/>
            <a:ext cx="2181569" cy="461665"/>
          </a:xfrm>
          <a:prstGeom prst="rect">
            <a:avLst/>
          </a:prstGeom>
          <a:noFill/>
        </p:spPr>
        <p:txBody>
          <a:bodyPr wrap="square" rtlCol="0">
            <a:spAutoFit/>
          </a:bodyPr>
          <a:lstStyle/>
          <a:p>
            <a:pPr lvl="0"/>
            <a:r>
              <a:rPr lang="en-US" sz="2400">
                <a:solidFill>
                  <a:schemeClr val="tx2"/>
                </a:solidFill>
              </a:rPr>
              <a:t>Understandable</a:t>
            </a:r>
          </a:p>
        </p:txBody>
      </p:sp>
      <p:sp>
        <p:nvSpPr>
          <p:cNvPr id="12" name="TextBox 11">
            <a:extLst>
              <a:ext uri="{FF2B5EF4-FFF2-40B4-BE49-F238E27FC236}">
                <a16:creationId xmlns:a16="http://schemas.microsoft.com/office/drawing/2014/main" id="{D4405AF0-7C60-8F1E-2EF7-C4D4B8AFCE71}"/>
              </a:ext>
            </a:extLst>
          </p:cNvPr>
          <p:cNvSpPr txBox="1"/>
          <p:nvPr/>
        </p:nvSpPr>
        <p:spPr>
          <a:xfrm>
            <a:off x="9260463" y="2025904"/>
            <a:ext cx="2181569" cy="461665"/>
          </a:xfrm>
          <a:prstGeom prst="rect">
            <a:avLst/>
          </a:prstGeom>
          <a:noFill/>
        </p:spPr>
        <p:txBody>
          <a:bodyPr wrap="square" rtlCol="0">
            <a:spAutoFit/>
          </a:bodyPr>
          <a:lstStyle/>
          <a:p>
            <a:pPr lvl="0"/>
            <a:r>
              <a:rPr lang="en-US" sz="2400">
                <a:solidFill>
                  <a:schemeClr val="tx2"/>
                </a:solidFill>
              </a:rPr>
              <a:t>Understanding</a:t>
            </a:r>
            <a:endParaRPr lang="en-US" sz="2400"/>
          </a:p>
        </p:txBody>
      </p:sp>
      <p:sp>
        <p:nvSpPr>
          <p:cNvPr id="17" name="TextBox 16">
            <a:extLst>
              <a:ext uri="{FF2B5EF4-FFF2-40B4-BE49-F238E27FC236}">
                <a16:creationId xmlns:a16="http://schemas.microsoft.com/office/drawing/2014/main" id="{8C850D01-E394-DAAC-C330-ED3F2C703FF8}"/>
              </a:ext>
            </a:extLst>
          </p:cNvPr>
          <p:cNvSpPr txBox="1"/>
          <p:nvPr/>
        </p:nvSpPr>
        <p:spPr>
          <a:xfrm>
            <a:off x="9260463" y="3123214"/>
            <a:ext cx="2181569" cy="461665"/>
          </a:xfrm>
          <a:prstGeom prst="rect">
            <a:avLst/>
          </a:prstGeom>
          <a:noFill/>
        </p:spPr>
        <p:txBody>
          <a:bodyPr wrap="square" rtlCol="0">
            <a:spAutoFit/>
          </a:bodyPr>
          <a:lstStyle/>
          <a:p>
            <a:pPr lvl="0"/>
            <a:r>
              <a:rPr lang="en-US" sz="2400">
                <a:solidFill>
                  <a:schemeClr val="tx2"/>
                </a:solidFill>
              </a:rPr>
              <a:t>Empathetic</a:t>
            </a:r>
          </a:p>
        </p:txBody>
      </p:sp>
      <p:sp>
        <p:nvSpPr>
          <p:cNvPr id="22" name="TextBox 21">
            <a:extLst>
              <a:ext uri="{FF2B5EF4-FFF2-40B4-BE49-F238E27FC236}">
                <a16:creationId xmlns:a16="http://schemas.microsoft.com/office/drawing/2014/main" id="{2C92E3D4-6B9C-3056-D0C0-3A9E85C08AC6}"/>
              </a:ext>
            </a:extLst>
          </p:cNvPr>
          <p:cNvSpPr txBox="1"/>
          <p:nvPr/>
        </p:nvSpPr>
        <p:spPr>
          <a:xfrm>
            <a:off x="621632" y="2020923"/>
            <a:ext cx="2115611" cy="461665"/>
          </a:xfrm>
          <a:prstGeom prst="rect">
            <a:avLst/>
          </a:prstGeom>
          <a:noFill/>
        </p:spPr>
        <p:txBody>
          <a:bodyPr wrap="square" rtlCol="0">
            <a:spAutoFit/>
          </a:bodyPr>
          <a:lstStyle/>
          <a:p>
            <a:pPr lvl="0" algn="r"/>
            <a:r>
              <a:rPr lang="en-US" sz="2400">
                <a:solidFill>
                  <a:schemeClr val="tx2"/>
                </a:solidFill>
              </a:rPr>
              <a:t>Transparent</a:t>
            </a:r>
          </a:p>
        </p:txBody>
      </p:sp>
      <p:sp>
        <p:nvSpPr>
          <p:cNvPr id="27" name="TextBox 26">
            <a:extLst>
              <a:ext uri="{FF2B5EF4-FFF2-40B4-BE49-F238E27FC236}">
                <a16:creationId xmlns:a16="http://schemas.microsoft.com/office/drawing/2014/main" id="{B708B963-5821-36ED-A365-B77C685DEBB6}"/>
              </a:ext>
            </a:extLst>
          </p:cNvPr>
          <p:cNvSpPr txBox="1"/>
          <p:nvPr/>
        </p:nvSpPr>
        <p:spPr>
          <a:xfrm>
            <a:off x="621632" y="3118233"/>
            <a:ext cx="2115611" cy="461665"/>
          </a:xfrm>
          <a:prstGeom prst="rect">
            <a:avLst/>
          </a:prstGeom>
          <a:noFill/>
        </p:spPr>
        <p:txBody>
          <a:bodyPr wrap="square" rtlCol="0">
            <a:spAutoFit/>
          </a:bodyPr>
          <a:lstStyle/>
          <a:p>
            <a:pPr lvl="0" algn="r"/>
            <a:r>
              <a:rPr lang="en-US" sz="2400">
                <a:solidFill>
                  <a:schemeClr val="tx2"/>
                </a:solidFill>
              </a:rPr>
              <a:t>Relevant</a:t>
            </a:r>
          </a:p>
        </p:txBody>
      </p:sp>
      <p:grpSp>
        <p:nvGrpSpPr>
          <p:cNvPr id="58" name="Group 57">
            <a:extLst>
              <a:ext uri="{FF2B5EF4-FFF2-40B4-BE49-F238E27FC236}">
                <a16:creationId xmlns:a16="http://schemas.microsoft.com/office/drawing/2014/main" id="{86D2B642-F680-4C2D-A540-66655F46E71F}"/>
              </a:ext>
            </a:extLst>
          </p:cNvPr>
          <p:cNvGrpSpPr/>
          <p:nvPr/>
        </p:nvGrpSpPr>
        <p:grpSpPr>
          <a:xfrm>
            <a:off x="3056134" y="1188745"/>
            <a:ext cx="5885439" cy="4320639"/>
            <a:chOff x="2803309" y="1188745"/>
            <a:chExt cx="5885439" cy="4320639"/>
          </a:xfrm>
        </p:grpSpPr>
        <p:grpSp>
          <p:nvGrpSpPr>
            <p:cNvPr id="51" name="Group 50">
              <a:extLst>
                <a:ext uri="{FF2B5EF4-FFF2-40B4-BE49-F238E27FC236}">
                  <a16:creationId xmlns:a16="http://schemas.microsoft.com/office/drawing/2014/main" id="{BA1DCC11-E588-5A0D-1BE6-F33E650AB8EE}"/>
                </a:ext>
              </a:extLst>
            </p:cNvPr>
            <p:cNvGrpSpPr/>
            <p:nvPr/>
          </p:nvGrpSpPr>
          <p:grpSpPr>
            <a:xfrm>
              <a:off x="2803309" y="2142813"/>
              <a:ext cx="5885439" cy="217750"/>
              <a:chOff x="2803309" y="4430102"/>
              <a:chExt cx="5885439" cy="217750"/>
            </a:xfrm>
          </p:grpSpPr>
          <p:grpSp>
            <p:nvGrpSpPr>
              <p:cNvPr id="52" name="Group 51">
                <a:extLst>
                  <a:ext uri="{FF2B5EF4-FFF2-40B4-BE49-F238E27FC236}">
                    <a16:creationId xmlns:a16="http://schemas.microsoft.com/office/drawing/2014/main" id="{36E3E242-3E2A-2124-816E-DEE79062C8AD}"/>
                  </a:ext>
                </a:extLst>
              </p:cNvPr>
              <p:cNvGrpSpPr/>
              <p:nvPr/>
            </p:nvGrpSpPr>
            <p:grpSpPr>
              <a:xfrm rot="10800000">
                <a:off x="2803309" y="4430102"/>
                <a:ext cx="2737314" cy="217749"/>
                <a:chOff x="3935896" y="5244000"/>
                <a:chExt cx="2737314" cy="217749"/>
              </a:xfrm>
            </p:grpSpPr>
            <p:cxnSp>
              <p:nvCxnSpPr>
                <p:cNvPr id="56" name="Straight Connector 55">
                  <a:extLst>
                    <a:ext uri="{FF2B5EF4-FFF2-40B4-BE49-F238E27FC236}">
                      <a16:creationId xmlns:a16="http://schemas.microsoft.com/office/drawing/2014/main" id="{BF37DF2E-C082-94F1-0C42-86AC71945AA4}"/>
                    </a:ext>
                  </a:extLst>
                </p:cNvPr>
                <p:cNvCxnSpPr>
                  <a:cxnSpLocks/>
                </p:cNvCxnSpPr>
                <p:nvPr/>
              </p:nvCxnSpPr>
              <p:spPr>
                <a:xfrm>
                  <a:off x="3935896" y="5358697"/>
                  <a:ext cx="2601382" cy="0"/>
                </a:xfrm>
                <a:prstGeom prst="line">
                  <a:avLst/>
                </a:prstGeom>
                <a:ln w="3175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57" name="Oval 56">
                  <a:extLst>
                    <a:ext uri="{FF2B5EF4-FFF2-40B4-BE49-F238E27FC236}">
                      <a16:creationId xmlns:a16="http://schemas.microsoft.com/office/drawing/2014/main" id="{F770829C-B0A9-EE42-DB0D-60142EF25140}"/>
                    </a:ext>
                  </a:extLst>
                </p:cNvPr>
                <p:cNvSpPr/>
                <p:nvPr/>
              </p:nvSpPr>
              <p:spPr>
                <a:xfrm>
                  <a:off x="6455461" y="5244000"/>
                  <a:ext cx="217749" cy="217749"/>
                </a:xfrm>
                <a:prstGeom prst="ellipse">
                  <a:avLst/>
                </a:prstGeom>
                <a:solidFill>
                  <a:schemeClr val="bg2"/>
                </a:solidFill>
                <a:ln w="317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grpSp>
            <p:nvGrpSpPr>
              <p:cNvPr id="53" name="Group 52">
                <a:extLst>
                  <a:ext uri="{FF2B5EF4-FFF2-40B4-BE49-F238E27FC236}">
                    <a16:creationId xmlns:a16="http://schemas.microsoft.com/office/drawing/2014/main" id="{3C9B132C-6CAB-72A8-D82C-A180622A9798}"/>
                  </a:ext>
                </a:extLst>
              </p:cNvPr>
              <p:cNvGrpSpPr/>
              <p:nvPr/>
            </p:nvGrpSpPr>
            <p:grpSpPr>
              <a:xfrm>
                <a:off x="5951434" y="4430103"/>
                <a:ext cx="2737314" cy="217749"/>
                <a:chOff x="3935896" y="5244000"/>
                <a:chExt cx="2737314" cy="217749"/>
              </a:xfrm>
            </p:grpSpPr>
            <p:cxnSp>
              <p:nvCxnSpPr>
                <p:cNvPr id="54" name="Straight Connector 53">
                  <a:extLst>
                    <a:ext uri="{FF2B5EF4-FFF2-40B4-BE49-F238E27FC236}">
                      <a16:creationId xmlns:a16="http://schemas.microsoft.com/office/drawing/2014/main" id="{968F1D27-ABBE-2FCD-18CB-1FFBFF16EDFE}"/>
                    </a:ext>
                  </a:extLst>
                </p:cNvPr>
                <p:cNvCxnSpPr>
                  <a:cxnSpLocks/>
                </p:cNvCxnSpPr>
                <p:nvPr/>
              </p:nvCxnSpPr>
              <p:spPr>
                <a:xfrm>
                  <a:off x="3935896" y="5358697"/>
                  <a:ext cx="2601382" cy="0"/>
                </a:xfrm>
                <a:prstGeom prst="line">
                  <a:avLst/>
                </a:prstGeom>
                <a:ln w="3175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55" name="Oval 54">
                  <a:extLst>
                    <a:ext uri="{FF2B5EF4-FFF2-40B4-BE49-F238E27FC236}">
                      <a16:creationId xmlns:a16="http://schemas.microsoft.com/office/drawing/2014/main" id="{04351475-4946-657D-3FAF-4B8E0476B6BF}"/>
                    </a:ext>
                  </a:extLst>
                </p:cNvPr>
                <p:cNvSpPr/>
                <p:nvPr/>
              </p:nvSpPr>
              <p:spPr>
                <a:xfrm>
                  <a:off x="6455461" y="5244000"/>
                  <a:ext cx="217749" cy="217749"/>
                </a:xfrm>
                <a:prstGeom prst="ellipse">
                  <a:avLst/>
                </a:prstGeom>
                <a:solidFill>
                  <a:schemeClr val="bg2"/>
                </a:solidFill>
                <a:ln w="317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grpSp>
        <p:grpSp>
          <p:nvGrpSpPr>
            <p:cNvPr id="44" name="Group 43">
              <a:extLst>
                <a:ext uri="{FF2B5EF4-FFF2-40B4-BE49-F238E27FC236}">
                  <a16:creationId xmlns:a16="http://schemas.microsoft.com/office/drawing/2014/main" id="{824C6A67-1FD4-1C3E-3194-DFACEF6157AC}"/>
                </a:ext>
              </a:extLst>
            </p:cNvPr>
            <p:cNvGrpSpPr/>
            <p:nvPr/>
          </p:nvGrpSpPr>
          <p:grpSpPr>
            <a:xfrm>
              <a:off x="2803309" y="3245031"/>
              <a:ext cx="5885439" cy="217750"/>
              <a:chOff x="2803309" y="4430102"/>
              <a:chExt cx="5885439" cy="217750"/>
            </a:xfrm>
          </p:grpSpPr>
          <p:grpSp>
            <p:nvGrpSpPr>
              <p:cNvPr id="45" name="Group 44">
                <a:extLst>
                  <a:ext uri="{FF2B5EF4-FFF2-40B4-BE49-F238E27FC236}">
                    <a16:creationId xmlns:a16="http://schemas.microsoft.com/office/drawing/2014/main" id="{3AB68D9F-6C85-737D-C9D7-CFEC6E249DD6}"/>
                  </a:ext>
                </a:extLst>
              </p:cNvPr>
              <p:cNvGrpSpPr/>
              <p:nvPr/>
            </p:nvGrpSpPr>
            <p:grpSpPr>
              <a:xfrm rot="10800000">
                <a:off x="2803309" y="4430102"/>
                <a:ext cx="2737314" cy="217749"/>
                <a:chOff x="3935896" y="5244000"/>
                <a:chExt cx="2737314" cy="217749"/>
              </a:xfrm>
            </p:grpSpPr>
            <p:cxnSp>
              <p:nvCxnSpPr>
                <p:cNvPr id="49" name="Straight Connector 48">
                  <a:extLst>
                    <a:ext uri="{FF2B5EF4-FFF2-40B4-BE49-F238E27FC236}">
                      <a16:creationId xmlns:a16="http://schemas.microsoft.com/office/drawing/2014/main" id="{31EEE5FF-8FF3-DA84-8FD1-753D44C0E2BF}"/>
                    </a:ext>
                  </a:extLst>
                </p:cNvPr>
                <p:cNvCxnSpPr>
                  <a:cxnSpLocks/>
                </p:cNvCxnSpPr>
                <p:nvPr/>
              </p:nvCxnSpPr>
              <p:spPr>
                <a:xfrm>
                  <a:off x="3935896" y="5358697"/>
                  <a:ext cx="2601382" cy="0"/>
                </a:xfrm>
                <a:prstGeom prst="line">
                  <a:avLst/>
                </a:prstGeom>
                <a:ln w="3175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50" name="Oval 49">
                  <a:extLst>
                    <a:ext uri="{FF2B5EF4-FFF2-40B4-BE49-F238E27FC236}">
                      <a16:creationId xmlns:a16="http://schemas.microsoft.com/office/drawing/2014/main" id="{B95B583E-C2B1-9038-153F-F4DB6B6784D8}"/>
                    </a:ext>
                  </a:extLst>
                </p:cNvPr>
                <p:cNvSpPr/>
                <p:nvPr/>
              </p:nvSpPr>
              <p:spPr>
                <a:xfrm>
                  <a:off x="6455461" y="5244000"/>
                  <a:ext cx="217749" cy="217749"/>
                </a:xfrm>
                <a:prstGeom prst="ellipse">
                  <a:avLst/>
                </a:prstGeom>
                <a:solidFill>
                  <a:schemeClr val="bg2"/>
                </a:solidFill>
                <a:ln w="317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grpSp>
            <p:nvGrpSpPr>
              <p:cNvPr id="46" name="Group 45">
                <a:extLst>
                  <a:ext uri="{FF2B5EF4-FFF2-40B4-BE49-F238E27FC236}">
                    <a16:creationId xmlns:a16="http://schemas.microsoft.com/office/drawing/2014/main" id="{941052E8-47FB-EDEA-41D5-5D0E48F60D55}"/>
                  </a:ext>
                </a:extLst>
              </p:cNvPr>
              <p:cNvGrpSpPr/>
              <p:nvPr/>
            </p:nvGrpSpPr>
            <p:grpSpPr>
              <a:xfrm>
                <a:off x="5951434" y="4430103"/>
                <a:ext cx="2737314" cy="217749"/>
                <a:chOff x="3935896" y="5244000"/>
                <a:chExt cx="2737314" cy="217749"/>
              </a:xfrm>
            </p:grpSpPr>
            <p:cxnSp>
              <p:nvCxnSpPr>
                <p:cNvPr id="47" name="Straight Connector 46">
                  <a:extLst>
                    <a:ext uri="{FF2B5EF4-FFF2-40B4-BE49-F238E27FC236}">
                      <a16:creationId xmlns:a16="http://schemas.microsoft.com/office/drawing/2014/main" id="{A6537008-DBB9-A09B-6BCC-54227B11861A}"/>
                    </a:ext>
                  </a:extLst>
                </p:cNvPr>
                <p:cNvCxnSpPr>
                  <a:cxnSpLocks/>
                </p:cNvCxnSpPr>
                <p:nvPr/>
              </p:nvCxnSpPr>
              <p:spPr>
                <a:xfrm>
                  <a:off x="3935896" y="5358697"/>
                  <a:ext cx="2601382" cy="0"/>
                </a:xfrm>
                <a:prstGeom prst="line">
                  <a:avLst/>
                </a:prstGeom>
                <a:ln w="3175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7508F165-FE30-BE0A-C49A-57CE8966E49B}"/>
                    </a:ext>
                  </a:extLst>
                </p:cNvPr>
                <p:cNvSpPr/>
                <p:nvPr/>
              </p:nvSpPr>
              <p:spPr>
                <a:xfrm>
                  <a:off x="6455461" y="5244000"/>
                  <a:ext cx="217749" cy="217749"/>
                </a:xfrm>
                <a:prstGeom prst="ellipse">
                  <a:avLst/>
                </a:prstGeom>
                <a:solidFill>
                  <a:schemeClr val="bg2"/>
                </a:solidFill>
                <a:ln w="317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grpSp>
        <p:grpSp>
          <p:nvGrpSpPr>
            <p:cNvPr id="43" name="Group 42">
              <a:extLst>
                <a:ext uri="{FF2B5EF4-FFF2-40B4-BE49-F238E27FC236}">
                  <a16:creationId xmlns:a16="http://schemas.microsoft.com/office/drawing/2014/main" id="{7A2FC69C-69F4-935F-5613-B41C0485E283}"/>
                </a:ext>
              </a:extLst>
            </p:cNvPr>
            <p:cNvGrpSpPr/>
            <p:nvPr/>
          </p:nvGrpSpPr>
          <p:grpSpPr>
            <a:xfrm>
              <a:off x="2803309" y="4430102"/>
              <a:ext cx="5885439" cy="217750"/>
              <a:chOff x="2803309" y="4430102"/>
              <a:chExt cx="5885439" cy="217750"/>
            </a:xfrm>
          </p:grpSpPr>
          <p:grpSp>
            <p:nvGrpSpPr>
              <p:cNvPr id="36" name="Group 35">
                <a:extLst>
                  <a:ext uri="{FF2B5EF4-FFF2-40B4-BE49-F238E27FC236}">
                    <a16:creationId xmlns:a16="http://schemas.microsoft.com/office/drawing/2014/main" id="{DF88979E-007F-8BD4-EDD3-91231F6CB8A4}"/>
                  </a:ext>
                </a:extLst>
              </p:cNvPr>
              <p:cNvGrpSpPr/>
              <p:nvPr/>
            </p:nvGrpSpPr>
            <p:grpSpPr>
              <a:xfrm rot="10800000">
                <a:off x="2803309" y="4430102"/>
                <a:ext cx="2737314" cy="217749"/>
                <a:chOff x="3935896" y="5244000"/>
                <a:chExt cx="2737314" cy="217749"/>
              </a:xfrm>
            </p:grpSpPr>
            <p:cxnSp>
              <p:nvCxnSpPr>
                <p:cNvPr id="37" name="Straight Connector 36">
                  <a:extLst>
                    <a:ext uri="{FF2B5EF4-FFF2-40B4-BE49-F238E27FC236}">
                      <a16:creationId xmlns:a16="http://schemas.microsoft.com/office/drawing/2014/main" id="{16C00F66-41BA-FDEE-D809-14EE5C9F17E1}"/>
                    </a:ext>
                  </a:extLst>
                </p:cNvPr>
                <p:cNvCxnSpPr>
                  <a:cxnSpLocks/>
                </p:cNvCxnSpPr>
                <p:nvPr/>
              </p:nvCxnSpPr>
              <p:spPr>
                <a:xfrm>
                  <a:off x="3935896" y="5358697"/>
                  <a:ext cx="2601382" cy="0"/>
                </a:xfrm>
                <a:prstGeom prst="line">
                  <a:avLst/>
                </a:prstGeom>
                <a:ln w="3175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94951EC2-BEDF-C1C5-C820-F6085691AE31}"/>
                    </a:ext>
                  </a:extLst>
                </p:cNvPr>
                <p:cNvSpPr/>
                <p:nvPr/>
              </p:nvSpPr>
              <p:spPr>
                <a:xfrm>
                  <a:off x="6455461" y="5244000"/>
                  <a:ext cx="217749" cy="217749"/>
                </a:xfrm>
                <a:prstGeom prst="ellipse">
                  <a:avLst/>
                </a:prstGeom>
                <a:solidFill>
                  <a:schemeClr val="bg2"/>
                </a:solidFill>
                <a:ln w="317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grpSp>
            <p:nvGrpSpPr>
              <p:cNvPr id="7" name="Group 6">
                <a:extLst>
                  <a:ext uri="{FF2B5EF4-FFF2-40B4-BE49-F238E27FC236}">
                    <a16:creationId xmlns:a16="http://schemas.microsoft.com/office/drawing/2014/main" id="{3099F26E-6ED9-486A-F35A-B54EDFD31EFD}"/>
                  </a:ext>
                </a:extLst>
              </p:cNvPr>
              <p:cNvGrpSpPr/>
              <p:nvPr/>
            </p:nvGrpSpPr>
            <p:grpSpPr>
              <a:xfrm>
                <a:off x="5951434" y="4430103"/>
                <a:ext cx="2737314" cy="217749"/>
                <a:chOff x="3935896" y="5244000"/>
                <a:chExt cx="2737314" cy="217749"/>
              </a:xfrm>
            </p:grpSpPr>
            <p:cxnSp>
              <p:nvCxnSpPr>
                <p:cNvPr id="9" name="Straight Connector 8">
                  <a:extLst>
                    <a:ext uri="{FF2B5EF4-FFF2-40B4-BE49-F238E27FC236}">
                      <a16:creationId xmlns:a16="http://schemas.microsoft.com/office/drawing/2014/main" id="{58DF2B8B-AD7D-D84B-318A-C42AE374206B}"/>
                    </a:ext>
                  </a:extLst>
                </p:cNvPr>
                <p:cNvCxnSpPr>
                  <a:cxnSpLocks/>
                </p:cNvCxnSpPr>
                <p:nvPr/>
              </p:nvCxnSpPr>
              <p:spPr>
                <a:xfrm>
                  <a:off x="3935896" y="5358697"/>
                  <a:ext cx="2601382" cy="0"/>
                </a:xfrm>
                <a:prstGeom prst="line">
                  <a:avLst/>
                </a:prstGeom>
                <a:ln w="3175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56632F7F-086C-59B7-024B-E2862DFC9B28}"/>
                    </a:ext>
                  </a:extLst>
                </p:cNvPr>
                <p:cNvSpPr/>
                <p:nvPr/>
              </p:nvSpPr>
              <p:spPr>
                <a:xfrm>
                  <a:off x="6455461" y="5244000"/>
                  <a:ext cx="217749" cy="217749"/>
                </a:xfrm>
                <a:prstGeom prst="ellipse">
                  <a:avLst/>
                </a:prstGeom>
                <a:solidFill>
                  <a:schemeClr val="bg2"/>
                </a:solidFill>
                <a:ln w="317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grpSp>
        <p:sp>
          <p:nvSpPr>
            <p:cNvPr id="31" name="Oval 30">
              <a:extLst>
                <a:ext uri="{FF2B5EF4-FFF2-40B4-BE49-F238E27FC236}">
                  <a16:creationId xmlns:a16="http://schemas.microsoft.com/office/drawing/2014/main" id="{8766155B-0FF8-4DCA-F92F-8EA1D041BCDD}"/>
                </a:ext>
              </a:extLst>
            </p:cNvPr>
            <p:cNvSpPr/>
            <p:nvPr/>
          </p:nvSpPr>
          <p:spPr>
            <a:xfrm>
              <a:off x="3585709" y="1188745"/>
              <a:ext cx="4320639" cy="4320639"/>
            </a:xfrm>
            <a:prstGeom prst="ellipse">
              <a:avLst/>
            </a:prstGeom>
            <a:solidFill>
              <a:schemeClr val="bg2"/>
            </a:solidFill>
            <a:ln w="44450" cap="rnd">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32" name="TextBox 31">
            <a:extLst>
              <a:ext uri="{FF2B5EF4-FFF2-40B4-BE49-F238E27FC236}">
                <a16:creationId xmlns:a16="http://schemas.microsoft.com/office/drawing/2014/main" id="{4406F829-83C4-223C-DEB1-A92EEDE74B92}"/>
              </a:ext>
            </a:extLst>
          </p:cNvPr>
          <p:cNvSpPr txBox="1"/>
          <p:nvPr/>
        </p:nvSpPr>
        <p:spPr>
          <a:xfrm>
            <a:off x="4422414" y="4055618"/>
            <a:ext cx="3152878" cy="954107"/>
          </a:xfrm>
          <a:prstGeom prst="rect">
            <a:avLst/>
          </a:prstGeom>
          <a:noFill/>
        </p:spPr>
        <p:txBody>
          <a:bodyPr wrap="square">
            <a:spAutoFit/>
          </a:bodyPr>
          <a:lstStyle/>
          <a:p>
            <a:pPr lvl="0" algn="ctr"/>
            <a:r>
              <a:rPr lang="en-US" sz="2800" b="1">
                <a:solidFill>
                  <a:schemeClr val="tx2"/>
                </a:solidFill>
              </a:rPr>
              <a:t>Communication qualities</a:t>
            </a:r>
          </a:p>
        </p:txBody>
      </p:sp>
      <p:sp>
        <p:nvSpPr>
          <p:cNvPr id="62" name="Slide Number Placeholder 3">
            <a:extLst>
              <a:ext uri="{FF2B5EF4-FFF2-40B4-BE49-F238E27FC236}">
                <a16:creationId xmlns:a16="http://schemas.microsoft.com/office/drawing/2014/main" id="{BE3BBE83-633E-2617-C17E-7864081DD948}"/>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27</a:t>
            </a:fld>
            <a:endParaRPr lang="en-US" sz="1200"/>
          </a:p>
        </p:txBody>
      </p:sp>
      <p:sp>
        <p:nvSpPr>
          <p:cNvPr id="63" name="TextBox 62">
            <a:extLst>
              <a:ext uri="{FF2B5EF4-FFF2-40B4-BE49-F238E27FC236}">
                <a16:creationId xmlns:a16="http://schemas.microsoft.com/office/drawing/2014/main" id="{56FB921E-9227-7B7E-DE36-EB4E37A4B2E8}"/>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pic>
        <p:nvPicPr>
          <p:cNvPr id="67" name="Picture 66" descr="Shape&#10;&#10;Description automatically generated with low confidence">
            <a:extLst>
              <a:ext uri="{FF2B5EF4-FFF2-40B4-BE49-F238E27FC236}">
                <a16:creationId xmlns:a16="http://schemas.microsoft.com/office/drawing/2014/main" id="{98E412AE-E485-59AF-CAC1-60E14B27D66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646183" y="547099"/>
            <a:ext cx="4705340" cy="4705340"/>
          </a:xfrm>
          <a:prstGeom prst="rect">
            <a:avLst/>
          </a:prstGeom>
        </p:spPr>
      </p:pic>
    </p:spTree>
    <p:extLst>
      <p:ext uri="{BB962C8B-B14F-4D97-AF65-F5344CB8AC3E}">
        <p14:creationId xmlns:p14="http://schemas.microsoft.com/office/powerpoint/2010/main" val="77117637"/>
      </p:ext>
    </p:extLst>
  </p:cSld>
  <p:clrMapOvr>
    <a:masterClrMapping/>
  </p:clrMapOvr>
  <p:extLst>
    <p:ext uri="{6950BFC3-D8DA-4A85-94F7-54DA5524770B}">
      <p188:commentRel xmlns:p188="http://schemas.microsoft.com/office/powerpoint/2018/8/main" r:id="rId3"/>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solidFill>
                  <a:srgbClr val="5C9A1B"/>
                </a:solidFill>
              </a:rPr>
              <a:t>Be personable: establish a connection</a:t>
            </a:r>
          </a:p>
        </p:txBody>
      </p:sp>
      <p:sp>
        <p:nvSpPr>
          <p:cNvPr id="5" name="TextBox 4">
            <a:extLst>
              <a:ext uri="{FF2B5EF4-FFF2-40B4-BE49-F238E27FC236}">
                <a16:creationId xmlns:a16="http://schemas.microsoft.com/office/drawing/2014/main" id="{193CA3EE-95D2-19D9-2B47-25CAEE6711F9}"/>
              </a:ext>
            </a:extLst>
          </p:cNvPr>
          <p:cNvSpPr txBox="1"/>
          <p:nvPr/>
        </p:nvSpPr>
        <p:spPr>
          <a:xfrm>
            <a:off x="642936" y="4988748"/>
            <a:ext cx="5040596" cy="830997"/>
          </a:xfrm>
          <a:prstGeom prst="rect">
            <a:avLst/>
          </a:prstGeom>
          <a:noFill/>
        </p:spPr>
        <p:txBody>
          <a:bodyPr wrap="square">
            <a:spAutoFit/>
          </a:bodyPr>
          <a:lstStyle/>
          <a:p>
            <a:pPr algn="ctr"/>
            <a:r>
              <a:rPr lang="en-US" sz="2400" b="1">
                <a:solidFill>
                  <a:schemeClr val="accent2"/>
                </a:solidFill>
              </a:rPr>
              <a:t>Predicted decline in trust in </a:t>
            </a:r>
            <a:br>
              <a:rPr lang="en-US" sz="2400" b="1">
                <a:solidFill>
                  <a:schemeClr val="accent2"/>
                </a:solidFill>
              </a:rPr>
            </a:br>
            <a:r>
              <a:rPr lang="en-US" sz="2400" b="1">
                <a:solidFill>
                  <a:schemeClr val="accent2"/>
                </a:solidFill>
              </a:rPr>
              <a:t>consumer technology in 2023</a:t>
            </a:r>
            <a:r>
              <a:rPr lang="en-US" sz="2400" b="1" baseline="30000">
                <a:solidFill>
                  <a:schemeClr val="accent2"/>
                </a:solidFill>
              </a:rPr>
              <a:t>14</a:t>
            </a:r>
          </a:p>
        </p:txBody>
      </p:sp>
      <p:sp>
        <p:nvSpPr>
          <p:cNvPr id="6" name="TextBox 5">
            <a:extLst>
              <a:ext uri="{FF2B5EF4-FFF2-40B4-BE49-F238E27FC236}">
                <a16:creationId xmlns:a16="http://schemas.microsoft.com/office/drawing/2014/main" id="{7F370CF5-3895-732A-F9D7-709CB2A84F45}"/>
              </a:ext>
            </a:extLst>
          </p:cNvPr>
          <p:cNvSpPr txBox="1"/>
          <p:nvPr/>
        </p:nvSpPr>
        <p:spPr>
          <a:xfrm>
            <a:off x="7877942" y="2136830"/>
            <a:ext cx="3690605" cy="1200329"/>
          </a:xfrm>
          <a:prstGeom prst="rect">
            <a:avLst/>
          </a:prstGeom>
          <a:noFill/>
        </p:spPr>
        <p:txBody>
          <a:bodyPr wrap="square">
            <a:spAutoFit/>
          </a:bodyPr>
          <a:lstStyle/>
          <a:p>
            <a:r>
              <a:rPr lang="en-US"/>
              <a:t>Personal connection, especially </a:t>
            </a:r>
            <a:br>
              <a:rPr lang="en-US"/>
            </a:br>
            <a:r>
              <a:rPr lang="en-US"/>
              <a:t>face-to-face and voice, could help you come across as more personable and relatable. </a:t>
            </a:r>
            <a:endParaRPr lang="en-US" baseline="30000"/>
          </a:p>
        </p:txBody>
      </p:sp>
      <p:sp>
        <p:nvSpPr>
          <p:cNvPr id="25" name="TextBox 24">
            <a:extLst>
              <a:ext uri="{FF2B5EF4-FFF2-40B4-BE49-F238E27FC236}">
                <a16:creationId xmlns:a16="http://schemas.microsoft.com/office/drawing/2014/main" id="{F61DE3E7-9D67-D92F-981E-C29644D4B5E3}"/>
              </a:ext>
            </a:extLst>
          </p:cNvPr>
          <p:cNvSpPr txBox="1"/>
          <p:nvPr/>
        </p:nvSpPr>
        <p:spPr>
          <a:xfrm>
            <a:off x="7877943" y="4227741"/>
            <a:ext cx="3690605" cy="1200329"/>
          </a:xfrm>
          <a:prstGeom prst="rect">
            <a:avLst/>
          </a:prstGeom>
          <a:noFill/>
        </p:spPr>
        <p:txBody>
          <a:bodyPr wrap="square">
            <a:spAutoFit/>
          </a:bodyPr>
          <a:lstStyle/>
          <a:p>
            <a:r>
              <a:rPr lang="en-US"/>
              <a:t>Don’t underestimate the power of your voice. Some people may even prefer voice-only calls to video calls or in-person meetings.</a:t>
            </a:r>
            <a:endParaRPr lang="en-US" baseline="30000"/>
          </a:p>
        </p:txBody>
      </p:sp>
      <p:grpSp>
        <p:nvGrpSpPr>
          <p:cNvPr id="13" name="Group 12">
            <a:extLst>
              <a:ext uri="{FF2B5EF4-FFF2-40B4-BE49-F238E27FC236}">
                <a16:creationId xmlns:a16="http://schemas.microsoft.com/office/drawing/2014/main" id="{4BBC6A41-242A-427F-DF54-DF93329B4707}"/>
              </a:ext>
            </a:extLst>
          </p:cNvPr>
          <p:cNvGrpSpPr/>
          <p:nvPr/>
        </p:nvGrpSpPr>
        <p:grpSpPr>
          <a:xfrm>
            <a:off x="1322717" y="969264"/>
            <a:ext cx="3681033" cy="4164572"/>
            <a:chOff x="2464563" y="883740"/>
            <a:chExt cx="1634020" cy="1848664"/>
          </a:xfrm>
        </p:grpSpPr>
        <p:graphicFrame>
          <p:nvGraphicFramePr>
            <p:cNvPr id="11" name="Chart 10" title="Chart Placeholder">
              <a:extLst>
                <a:ext uri="{FF2B5EF4-FFF2-40B4-BE49-F238E27FC236}">
                  <a16:creationId xmlns:a16="http://schemas.microsoft.com/office/drawing/2014/main" id="{56BE01BF-C872-C8E7-D0C1-8FF85EF91A58}"/>
                </a:ext>
              </a:extLst>
            </p:cNvPr>
            <p:cNvGraphicFramePr/>
            <p:nvPr>
              <p:extLst>
                <p:ext uri="{D42A27DB-BD31-4B8C-83A1-F6EECF244321}">
                  <p14:modId xmlns:p14="http://schemas.microsoft.com/office/powerpoint/2010/main" val="1950708112"/>
                </p:ext>
              </p:extLst>
            </p:nvPr>
          </p:nvGraphicFramePr>
          <p:xfrm>
            <a:off x="2464563" y="883740"/>
            <a:ext cx="1580912" cy="1848664"/>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7C96F402-95F6-B64B-7E99-8D6C6271DFD7}"/>
                </a:ext>
              </a:extLst>
            </p:cNvPr>
            <p:cNvSpPr txBox="1"/>
            <p:nvPr/>
          </p:nvSpPr>
          <p:spPr>
            <a:xfrm>
              <a:off x="2475623" y="1476812"/>
              <a:ext cx="1622960" cy="696776"/>
            </a:xfrm>
            <a:prstGeom prst="rect">
              <a:avLst/>
            </a:prstGeom>
            <a:noFill/>
          </p:spPr>
          <p:txBody>
            <a:bodyPr wrap="square">
              <a:spAutoFit/>
            </a:bodyPr>
            <a:lstStyle/>
            <a:p>
              <a:pPr algn="ctr"/>
              <a:r>
                <a:rPr lang="en-US" sz="9600">
                  <a:solidFill>
                    <a:schemeClr val="accent2"/>
                  </a:solidFill>
                </a:rPr>
                <a:t>15</a:t>
              </a:r>
              <a:r>
                <a:rPr lang="en-US" sz="9600" baseline="30000">
                  <a:solidFill>
                    <a:schemeClr val="accent2"/>
                  </a:solidFill>
                </a:rPr>
                <a:t>%</a:t>
              </a:r>
            </a:p>
          </p:txBody>
        </p:sp>
      </p:grpSp>
      <p:grpSp>
        <p:nvGrpSpPr>
          <p:cNvPr id="16" name="Group 200" title="Handshake Heart icon">
            <a:extLst>
              <a:ext uri="{FF2B5EF4-FFF2-40B4-BE49-F238E27FC236}">
                <a16:creationId xmlns:a16="http://schemas.microsoft.com/office/drawing/2014/main" id="{15A73921-1816-AB6E-C29A-A279E62E66E6}"/>
              </a:ext>
            </a:extLst>
          </p:cNvPr>
          <p:cNvGrpSpPr>
            <a:grpSpLocks noChangeAspect="1"/>
          </p:cNvGrpSpPr>
          <p:nvPr/>
        </p:nvGrpSpPr>
        <p:grpSpPr bwMode="auto">
          <a:xfrm>
            <a:off x="6383857" y="2079866"/>
            <a:ext cx="1351261" cy="1203764"/>
            <a:chOff x="1707" y="3510"/>
            <a:chExt cx="568" cy="506"/>
          </a:xfrm>
          <a:solidFill>
            <a:schemeClr val="accent1"/>
          </a:solidFill>
        </p:grpSpPr>
        <p:sp>
          <p:nvSpPr>
            <p:cNvPr id="17" name="Freeform 201">
              <a:extLst>
                <a:ext uri="{FF2B5EF4-FFF2-40B4-BE49-F238E27FC236}">
                  <a16:creationId xmlns:a16="http://schemas.microsoft.com/office/drawing/2014/main" id="{4F910351-3B8D-1028-0941-FF072A437AF6}"/>
                </a:ext>
              </a:extLst>
            </p:cNvPr>
            <p:cNvSpPr>
              <a:spLocks noEditPoints="1"/>
            </p:cNvSpPr>
            <p:nvPr/>
          </p:nvSpPr>
          <p:spPr bwMode="auto">
            <a:xfrm>
              <a:off x="1871" y="3522"/>
              <a:ext cx="404" cy="277"/>
            </a:xfrm>
            <a:custGeom>
              <a:avLst/>
              <a:gdLst>
                <a:gd name="T0" fmla="*/ 114 w 136"/>
                <a:gd name="T1" fmla="*/ 93 h 93"/>
                <a:gd name="T2" fmla="*/ 111 w 136"/>
                <a:gd name="T3" fmla="*/ 92 h 93"/>
                <a:gd name="T4" fmla="*/ 61 w 136"/>
                <a:gd name="T5" fmla="*/ 42 h 93"/>
                <a:gd name="T6" fmla="*/ 39 w 136"/>
                <a:gd name="T7" fmla="*/ 63 h 93"/>
                <a:gd name="T8" fmla="*/ 24 w 136"/>
                <a:gd name="T9" fmla="*/ 70 h 93"/>
                <a:gd name="T10" fmla="*/ 1 w 136"/>
                <a:gd name="T11" fmla="*/ 59 h 93"/>
                <a:gd name="T12" fmla="*/ 1 w 136"/>
                <a:gd name="T13" fmla="*/ 53 h 93"/>
                <a:gd name="T14" fmla="*/ 38 w 136"/>
                <a:gd name="T15" fmla="*/ 17 h 93"/>
                <a:gd name="T16" fmla="*/ 80 w 136"/>
                <a:gd name="T17" fmla="*/ 0 h 93"/>
                <a:gd name="T18" fmla="*/ 117 w 136"/>
                <a:gd name="T19" fmla="*/ 14 h 93"/>
                <a:gd name="T20" fmla="*/ 136 w 136"/>
                <a:gd name="T21" fmla="*/ 56 h 93"/>
                <a:gd name="T22" fmla="*/ 115 w 136"/>
                <a:gd name="T23" fmla="*/ 93 h 93"/>
                <a:gd name="T24" fmla="*/ 114 w 136"/>
                <a:gd name="T25" fmla="*/ 93 h 93"/>
                <a:gd name="T26" fmla="*/ 61 w 136"/>
                <a:gd name="T27" fmla="*/ 32 h 93"/>
                <a:gd name="T28" fmla="*/ 63 w 136"/>
                <a:gd name="T29" fmla="*/ 34 h 93"/>
                <a:gd name="T30" fmla="*/ 114 w 136"/>
                <a:gd name="T31" fmla="*/ 85 h 93"/>
                <a:gd name="T32" fmla="*/ 128 w 136"/>
                <a:gd name="T33" fmla="*/ 56 h 93"/>
                <a:gd name="T34" fmla="*/ 80 w 136"/>
                <a:gd name="T35" fmla="*/ 7 h 93"/>
                <a:gd name="T36" fmla="*/ 44 w 136"/>
                <a:gd name="T37" fmla="*/ 23 h 93"/>
                <a:gd name="T38" fmla="*/ 10 w 136"/>
                <a:gd name="T39" fmla="*/ 56 h 93"/>
                <a:gd name="T40" fmla="*/ 24 w 136"/>
                <a:gd name="T41" fmla="*/ 62 h 93"/>
                <a:gd name="T42" fmla="*/ 34 w 136"/>
                <a:gd name="T43" fmla="*/ 57 h 93"/>
                <a:gd name="T44" fmla="*/ 58 w 136"/>
                <a:gd name="T45" fmla="*/ 34 h 93"/>
                <a:gd name="T46" fmla="*/ 61 w 136"/>
                <a:gd name="T47" fmla="*/ 3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93">
                  <a:moveTo>
                    <a:pt x="114" y="93"/>
                  </a:moveTo>
                  <a:cubicBezTo>
                    <a:pt x="113" y="93"/>
                    <a:pt x="112" y="93"/>
                    <a:pt x="111" y="92"/>
                  </a:cubicBezTo>
                  <a:cubicBezTo>
                    <a:pt x="61" y="42"/>
                    <a:pt x="61" y="42"/>
                    <a:pt x="61" y="42"/>
                  </a:cubicBezTo>
                  <a:cubicBezTo>
                    <a:pt x="39" y="63"/>
                    <a:pt x="39" y="63"/>
                    <a:pt x="39" y="63"/>
                  </a:cubicBezTo>
                  <a:cubicBezTo>
                    <a:pt x="39" y="63"/>
                    <a:pt x="33" y="69"/>
                    <a:pt x="24" y="70"/>
                  </a:cubicBezTo>
                  <a:cubicBezTo>
                    <a:pt x="16" y="70"/>
                    <a:pt x="9" y="66"/>
                    <a:pt x="1" y="59"/>
                  </a:cubicBezTo>
                  <a:cubicBezTo>
                    <a:pt x="0" y="57"/>
                    <a:pt x="0" y="55"/>
                    <a:pt x="1" y="53"/>
                  </a:cubicBezTo>
                  <a:cubicBezTo>
                    <a:pt x="38" y="17"/>
                    <a:pt x="38" y="17"/>
                    <a:pt x="38" y="17"/>
                  </a:cubicBezTo>
                  <a:cubicBezTo>
                    <a:pt x="39" y="16"/>
                    <a:pt x="57" y="0"/>
                    <a:pt x="80" y="0"/>
                  </a:cubicBezTo>
                  <a:cubicBezTo>
                    <a:pt x="93" y="0"/>
                    <a:pt x="107" y="5"/>
                    <a:pt x="117" y="14"/>
                  </a:cubicBezTo>
                  <a:cubicBezTo>
                    <a:pt x="126" y="21"/>
                    <a:pt x="136" y="35"/>
                    <a:pt x="136" y="56"/>
                  </a:cubicBezTo>
                  <a:cubicBezTo>
                    <a:pt x="136" y="57"/>
                    <a:pt x="136" y="83"/>
                    <a:pt x="115" y="93"/>
                  </a:cubicBezTo>
                  <a:cubicBezTo>
                    <a:pt x="115" y="93"/>
                    <a:pt x="114" y="93"/>
                    <a:pt x="114" y="93"/>
                  </a:cubicBezTo>
                  <a:close/>
                  <a:moveTo>
                    <a:pt x="61" y="32"/>
                  </a:moveTo>
                  <a:cubicBezTo>
                    <a:pt x="62" y="32"/>
                    <a:pt x="63" y="33"/>
                    <a:pt x="63" y="34"/>
                  </a:cubicBezTo>
                  <a:cubicBezTo>
                    <a:pt x="114" y="85"/>
                    <a:pt x="114" y="85"/>
                    <a:pt x="114" y="85"/>
                  </a:cubicBezTo>
                  <a:cubicBezTo>
                    <a:pt x="128" y="76"/>
                    <a:pt x="128" y="56"/>
                    <a:pt x="128" y="56"/>
                  </a:cubicBezTo>
                  <a:cubicBezTo>
                    <a:pt x="128" y="24"/>
                    <a:pt x="100" y="7"/>
                    <a:pt x="80" y="7"/>
                  </a:cubicBezTo>
                  <a:cubicBezTo>
                    <a:pt x="60" y="7"/>
                    <a:pt x="44" y="22"/>
                    <a:pt x="44" y="23"/>
                  </a:cubicBezTo>
                  <a:cubicBezTo>
                    <a:pt x="10" y="56"/>
                    <a:pt x="10" y="56"/>
                    <a:pt x="10" y="56"/>
                  </a:cubicBezTo>
                  <a:cubicBezTo>
                    <a:pt x="14" y="60"/>
                    <a:pt x="19" y="62"/>
                    <a:pt x="24" y="62"/>
                  </a:cubicBezTo>
                  <a:cubicBezTo>
                    <a:pt x="30" y="62"/>
                    <a:pt x="34" y="58"/>
                    <a:pt x="34" y="57"/>
                  </a:cubicBezTo>
                  <a:cubicBezTo>
                    <a:pt x="58" y="34"/>
                    <a:pt x="58" y="34"/>
                    <a:pt x="58" y="34"/>
                  </a:cubicBezTo>
                  <a:cubicBezTo>
                    <a:pt x="59" y="33"/>
                    <a:pt x="60" y="32"/>
                    <a:pt x="61" y="32"/>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18" name="Freeform 202">
              <a:extLst>
                <a:ext uri="{FF2B5EF4-FFF2-40B4-BE49-F238E27FC236}">
                  <a16:creationId xmlns:a16="http://schemas.microsoft.com/office/drawing/2014/main" id="{FF68407A-0990-10B2-C748-DA5B74AA0397}"/>
                </a:ext>
              </a:extLst>
            </p:cNvPr>
            <p:cNvSpPr>
              <a:spLocks/>
            </p:cNvSpPr>
            <p:nvPr/>
          </p:nvSpPr>
          <p:spPr bwMode="auto">
            <a:xfrm>
              <a:off x="1707" y="3510"/>
              <a:ext cx="306" cy="336"/>
            </a:xfrm>
            <a:custGeom>
              <a:avLst/>
              <a:gdLst>
                <a:gd name="T0" fmla="*/ 33 w 103"/>
                <a:gd name="T1" fmla="*/ 113 h 113"/>
                <a:gd name="T2" fmla="*/ 31 w 103"/>
                <a:gd name="T3" fmla="*/ 113 h 113"/>
                <a:gd name="T4" fmla="*/ 0 w 103"/>
                <a:gd name="T5" fmla="*/ 60 h 113"/>
                <a:gd name="T6" fmla="*/ 59 w 103"/>
                <a:gd name="T7" fmla="*/ 0 h 113"/>
                <a:gd name="T8" fmla="*/ 102 w 103"/>
                <a:gd name="T9" fmla="*/ 18 h 113"/>
                <a:gd name="T10" fmla="*/ 102 w 103"/>
                <a:gd name="T11" fmla="*/ 24 h 113"/>
                <a:gd name="T12" fmla="*/ 96 w 103"/>
                <a:gd name="T13" fmla="*/ 24 h 113"/>
                <a:gd name="T14" fmla="*/ 59 w 103"/>
                <a:gd name="T15" fmla="*/ 8 h 113"/>
                <a:gd name="T16" fmla="*/ 7 w 103"/>
                <a:gd name="T17" fmla="*/ 60 h 113"/>
                <a:gd name="T18" fmla="*/ 35 w 103"/>
                <a:gd name="T19" fmla="*/ 106 h 113"/>
                <a:gd name="T20" fmla="*/ 37 w 103"/>
                <a:gd name="T21" fmla="*/ 111 h 113"/>
                <a:gd name="T22" fmla="*/ 33 w 103"/>
                <a:gd name="T23"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 h="113">
                  <a:moveTo>
                    <a:pt x="33" y="113"/>
                  </a:moveTo>
                  <a:cubicBezTo>
                    <a:pt x="33" y="113"/>
                    <a:pt x="32" y="113"/>
                    <a:pt x="31" y="113"/>
                  </a:cubicBezTo>
                  <a:cubicBezTo>
                    <a:pt x="12" y="102"/>
                    <a:pt x="0" y="82"/>
                    <a:pt x="0" y="60"/>
                  </a:cubicBezTo>
                  <a:cubicBezTo>
                    <a:pt x="0" y="27"/>
                    <a:pt x="26" y="0"/>
                    <a:pt x="59" y="0"/>
                  </a:cubicBezTo>
                  <a:cubicBezTo>
                    <a:pt x="75" y="0"/>
                    <a:pt x="90" y="7"/>
                    <a:pt x="102" y="18"/>
                  </a:cubicBezTo>
                  <a:cubicBezTo>
                    <a:pt x="103" y="20"/>
                    <a:pt x="103" y="22"/>
                    <a:pt x="102" y="24"/>
                  </a:cubicBezTo>
                  <a:cubicBezTo>
                    <a:pt x="100" y="25"/>
                    <a:pt x="98" y="25"/>
                    <a:pt x="96" y="24"/>
                  </a:cubicBezTo>
                  <a:cubicBezTo>
                    <a:pt x="86" y="14"/>
                    <a:pt x="73" y="8"/>
                    <a:pt x="59" y="8"/>
                  </a:cubicBezTo>
                  <a:cubicBezTo>
                    <a:pt x="30" y="8"/>
                    <a:pt x="7" y="31"/>
                    <a:pt x="7" y="60"/>
                  </a:cubicBezTo>
                  <a:cubicBezTo>
                    <a:pt x="7" y="79"/>
                    <a:pt x="18" y="97"/>
                    <a:pt x="35" y="106"/>
                  </a:cubicBezTo>
                  <a:cubicBezTo>
                    <a:pt x="37" y="107"/>
                    <a:pt x="38" y="109"/>
                    <a:pt x="37" y="111"/>
                  </a:cubicBezTo>
                  <a:cubicBezTo>
                    <a:pt x="36" y="112"/>
                    <a:pt x="35" y="113"/>
                    <a:pt x="33" y="113"/>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19" name="Freeform 203">
              <a:extLst>
                <a:ext uri="{FF2B5EF4-FFF2-40B4-BE49-F238E27FC236}">
                  <a16:creationId xmlns:a16="http://schemas.microsoft.com/office/drawing/2014/main" id="{7313C278-A412-E1BB-2396-7CB960C49180}"/>
                </a:ext>
              </a:extLst>
            </p:cNvPr>
            <p:cNvSpPr>
              <a:spLocks noEditPoints="1"/>
            </p:cNvSpPr>
            <p:nvPr/>
          </p:nvSpPr>
          <p:spPr bwMode="auto">
            <a:xfrm>
              <a:off x="1793" y="3739"/>
              <a:ext cx="131" cy="131"/>
            </a:xfrm>
            <a:custGeom>
              <a:avLst/>
              <a:gdLst>
                <a:gd name="T0" fmla="*/ 15 w 44"/>
                <a:gd name="T1" fmla="*/ 44 h 44"/>
                <a:gd name="T2" fmla="*/ 4 w 44"/>
                <a:gd name="T3" fmla="*/ 39 h 44"/>
                <a:gd name="T4" fmla="*/ 0 w 44"/>
                <a:gd name="T5" fmla="*/ 28 h 44"/>
                <a:gd name="T6" fmla="*/ 4 w 44"/>
                <a:gd name="T7" fmla="*/ 18 h 44"/>
                <a:gd name="T8" fmla="*/ 16 w 44"/>
                <a:gd name="T9" fmla="*/ 6 h 44"/>
                <a:gd name="T10" fmla="*/ 38 w 44"/>
                <a:gd name="T11" fmla="*/ 6 h 44"/>
                <a:gd name="T12" fmla="*/ 38 w 44"/>
                <a:gd name="T13" fmla="*/ 27 h 44"/>
                <a:gd name="T14" fmla="*/ 26 w 44"/>
                <a:gd name="T15" fmla="*/ 39 h 44"/>
                <a:gd name="T16" fmla="*/ 15 w 44"/>
                <a:gd name="T17" fmla="*/ 44 h 44"/>
                <a:gd name="T18" fmla="*/ 27 w 44"/>
                <a:gd name="T19" fmla="*/ 9 h 44"/>
                <a:gd name="T20" fmla="*/ 22 w 44"/>
                <a:gd name="T21" fmla="*/ 11 h 44"/>
                <a:gd name="T22" fmla="*/ 10 w 44"/>
                <a:gd name="T23" fmla="*/ 23 h 44"/>
                <a:gd name="T24" fmla="*/ 7 w 44"/>
                <a:gd name="T25" fmla="*/ 28 h 44"/>
                <a:gd name="T26" fmla="*/ 10 w 44"/>
                <a:gd name="T27" fmla="*/ 34 h 44"/>
                <a:gd name="T28" fmla="*/ 21 w 44"/>
                <a:gd name="T29" fmla="*/ 34 h 44"/>
                <a:gd name="T30" fmla="*/ 33 w 44"/>
                <a:gd name="T31" fmla="*/ 22 h 44"/>
                <a:gd name="T32" fmla="*/ 33 w 44"/>
                <a:gd name="T33" fmla="*/ 11 h 44"/>
                <a:gd name="T34" fmla="*/ 27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5" y="44"/>
                  </a:moveTo>
                  <a:cubicBezTo>
                    <a:pt x="11" y="44"/>
                    <a:pt x="7" y="42"/>
                    <a:pt x="4" y="39"/>
                  </a:cubicBezTo>
                  <a:cubicBezTo>
                    <a:pt x="1" y="36"/>
                    <a:pt x="0" y="32"/>
                    <a:pt x="0" y="28"/>
                  </a:cubicBezTo>
                  <a:cubicBezTo>
                    <a:pt x="0" y="24"/>
                    <a:pt x="1" y="21"/>
                    <a:pt x="4" y="18"/>
                  </a:cubicBezTo>
                  <a:cubicBezTo>
                    <a:pt x="16" y="6"/>
                    <a:pt x="16" y="6"/>
                    <a:pt x="16" y="6"/>
                  </a:cubicBezTo>
                  <a:cubicBezTo>
                    <a:pt x="22" y="0"/>
                    <a:pt x="32" y="0"/>
                    <a:pt x="38" y="6"/>
                  </a:cubicBezTo>
                  <a:cubicBezTo>
                    <a:pt x="44" y="12"/>
                    <a:pt x="44" y="21"/>
                    <a:pt x="38" y="27"/>
                  </a:cubicBezTo>
                  <a:cubicBezTo>
                    <a:pt x="26" y="39"/>
                    <a:pt x="26" y="39"/>
                    <a:pt x="26" y="39"/>
                  </a:cubicBezTo>
                  <a:cubicBezTo>
                    <a:pt x="23" y="42"/>
                    <a:pt x="19" y="44"/>
                    <a:pt x="15" y="44"/>
                  </a:cubicBezTo>
                  <a:close/>
                  <a:moveTo>
                    <a:pt x="27" y="9"/>
                  </a:moveTo>
                  <a:cubicBezTo>
                    <a:pt x="25" y="9"/>
                    <a:pt x="23" y="10"/>
                    <a:pt x="22" y="11"/>
                  </a:cubicBezTo>
                  <a:cubicBezTo>
                    <a:pt x="10" y="23"/>
                    <a:pt x="10" y="23"/>
                    <a:pt x="10" y="23"/>
                  </a:cubicBezTo>
                  <a:cubicBezTo>
                    <a:pt x="8" y="24"/>
                    <a:pt x="7" y="26"/>
                    <a:pt x="7" y="28"/>
                  </a:cubicBezTo>
                  <a:cubicBezTo>
                    <a:pt x="7" y="30"/>
                    <a:pt x="8" y="32"/>
                    <a:pt x="10" y="34"/>
                  </a:cubicBezTo>
                  <a:cubicBezTo>
                    <a:pt x="13" y="37"/>
                    <a:pt x="18" y="37"/>
                    <a:pt x="21" y="34"/>
                  </a:cubicBezTo>
                  <a:cubicBezTo>
                    <a:pt x="33" y="22"/>
                    <a:pt x="33" y="22"/>
                    <a:pt x="33" y="22"/>
                  </a:cubicBezTo>
                  <a:cubicBezTo>
                    <a:pt x="35" y="19"/>
                    <a:pt x="35" y="14"/>
                    <a:pt x="33" y="11"/>
                  </a:cubicBezTo>
                  <a:cubicBezTo>
                    <a:pt x="31" y="10"/>
                    <a:pt x="29" y="9"/>
                    <a:pt x="27" y="9"/>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0" name="Freeform 204">
              <a:extLst>
                <a:ext uri="{FF2B5EF4-FFF2-40B4-BE49-F238E27FC236}">
                  <a16:creationId xmlns:a16="http://schemas.microsoft.com/office/drawing/2014/main" id="{A39C132E-5CF7-AFDF-F761-6CEF840750C2}"/>
                </a:ext>
              </a:extLst>
            </p:cNvPr>
            <p:cNvSpPr>
              <a:spLocks noEditPoints="1"/>
            </p:cNvSpPr>
            <p:nvPr/>
          </p:nvSpPr>
          <p:spPr bwMode="auto">
            <a:xfrm>
              <a:off x="1841" y="3787"/>
              <a:ext cx="128" cy="131"/>
            </a:xfrm>
            <a:custGeom>
              <a:avLst/>
              <a:gdLst>
                <a:gd name="T0" fmla="*/ 16 w 43"/>
                <a:gd name="T1" fmla="*/ 44 h 44"/>
                <a:gd name="T2" fmla="*/ 5 w 43"/>
                <a:gd name="T3" fmla="*/ 40 h 44"/>
                <a:gd name="T4" fmla="*/ 0 w 43"/>
                <a:gd name="T5" fmla="*/ 29 h 44"/>
                <a:gd name="T6" fmla="*/ 5 w 43"/>
                <a:gd name="T7" fmla="*/ 18 h 44"/>
                <a:gd name="T8" fmla="*/ 17 w 43"/>
                <a:gd name="T9" fmla="*/ 6 h 44"/>
                <a:gd name="T10" fmla="*/ 17 w 43"/>
                <a:gd name="T11" fmla="*/ 6 h 44"/>
                <a:gd name="T12" fmla="*/ 38 w 43"/>
                <a:gd name="T13" fmla="*/ 6 h 44"/>
                <a:gd name="T14" fmla="*/ 43 w 43"/>
                <a:gd name="T15" fmla="*/ 17 h 44"/>
                <a:gd name="T16" fmla="*/ 38 w 43"/>
                <a:gd name="T17" fmla="*/ 28 h 44"/>
                <a:gd name="T18" fmla="*/ 26 w 43"/>
                <a:gd name="T19" fmla="*/ 40 h 44"/>
                <a:gd name="T20" fmla="*/ 16 w 43"/>
                <a:gd name="T21" fmla="*/ 44 h 44"/>
                <a:gd name="T22" fmla="*/ 22 w 43"/>
                <a:gd name="T23" fmla="*/ 11 h 44"/>
                <a:gd name="T24" fmla="*/ 10 w 43"/>
                <a:gd name="T25" fmla="*/ 23 h 44"/>
                <a:gd name="T26" fmla="*/ 8 w 43"/>
                <a:gd name="T27" fmla="*/ 29 h 44"/>
                <a:gd name="T28" fmla="*/ 10 w 43"/>
                <a:gd name="T29" fmla="*/ 34 h 44"/>
                <a:gd name="T30" fmla="*/ 21 w 43"/>
                <a:gd name="T31" fmla="*/ 34 h 44"/>
                <a:gd name="T32" fmla="*/ 33 w 43"/>
                <a:gd name="T33" fmla="*/ 22 h 44"/>
                <a:gd name="T34" fmla="*/ 35 w 43"/>
                <a:gd name="T35" fmla="*/ 17 h 44"/>
                <a:gd name="T36" fmla="*/ 33 w 43"/>
                <a:gd name="T37" fmla="*/ 12 h 44"/>
                <a:gd name="T38" fmla="*/ 22 w 43"/>
                <a:gd name="T39" fmla="*/ 1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4">
                  <a:moveTo>
                    <a:pt x="16" y="44"/>
                  </a:moveTo>
                  <a:cubicBezTo>
                    <a:pt x="11" y="44"/>
                    <a:pt x="8" y="43"/>
                    <a:pt x="5" y="40"/>
                  </a:cubicBezTo>
                  <a:cubicBezTo>
                    <a:pt x="2" y="37"/>
                    <a:pt x="0" y="33"/>
                    <a:pt x="0" y="29"/>
                  </a:cubicBezTo>
                  <a:cubicBezTo>
                    <a:pt x="0" y="25"/>
                    <a:pt x="2" y="21"/>
                    <a:pt x="5" y="18"/>
                  </a:cubicBezTo>
                  <a:cubicBezTo>
                    <a:pt x="17" y="6"/>
                    <a:pt x="17" y="6"/>
                    <a:pt x="17" y="6"/>
                  </a:cubicBezTo>
                  <a:cubicBezTo>
                    <a:pt x="17" y="6"/>
                    <a:pt x="17" y="6"/>
                    <a:pt x="17" y="6"/>
                  </a:cubicBezTo>
                  <a:cubicBezTo>
                    <a:pt x="22" y="0"/>
                    <a:pt x="32" y="0"/>
                    <a:pt x="38" y="6"/>
                  </a:cubicBezTo>
                  <a:cubicBezTo>
                    <a:pt x="41" y="9"/>
                    <a:pt x="43" y="13"/>
                    <a:pt x="43" y="17"/>
                  </a:cubicBezTo>
                  <a:cubicBezTo>
                    <a:pt x="43" y="21"/>
                    <a:pt x="41" y="25"/>
                    <a:pt x="38" y="28"/>
                  </a:cubicBezTo>
                  <a:cubicBezTo>
                    <a:pt x="26" y="40"/>
                    <a:pt x="26" y="40"/>
                    <a:pt x="26" y="40"/>
                  </a:cubicBezTo>
                  <a:cubicBezTo>
                    <a:pt x="23" y="43"/>
                    <a:pt x="20" y="44"/>
                    <a:pt x="16" y="44"/>
                  </a:cubicBezTo>
                  <a:close/>
                  <a:moveTo>
                    <a:pt x="22" y="11"/>
                  </a:moveTo>
                  <a:cubicBezTo>
                    <a:pt x="10" y="23"/>
                    <a:pt x="10" y="23"/>
                    <a:pt x="10" y="23"/>
                  </a:cubicBezTo>
                  <a:cubicBezTo>
                    <a:pt x="9" y="25"/>
                    <a:pt x="8" y="27"/>
                    <a:pt x="8" y="29"/>
                  </a:cubicBezTo>
                  <a:cubicBezTo>
                    <a:pt x="8" y="31"/>
                    <a:pt x="9" y="33"/>
                    <a:pt x="10" y="34"/>
                  </a:cubicBezTo>
                  <a:cubicBezTo>
                    <a:pt x="13" y="37"/>
                    <a:pt x="18" y="37"/>
                    <a:pt x="21" y="34"/>
                  </a:cubicBezTo>
                  <a:cubicBezTo>
                    <a:pt x="33" y="22"/>
                    <a:pt x="33" y="22"/>
                    <a:pt x="33" y="22"/>
                  </a:cubicBezTo>
                  <a:cubicBezTo>
                    <a:pt x="34" y="21"/>
                    <a:pt x="35" y="19"/>
                    <a:pt x="35" y="17"/>
                  </a:cubicBezTo>
                  <a:cubicBezTo>
                    <a:pt x="35" y="15"/>
                    <a:pt x="34" y="13"/>
                    <a:pt x="33" y="12"/>
                  </a:cubicBezTo>
                  <a:cubicBezTo>
                    <a:pt x="30" y="8"/>
                    <a:pt x="25" y="9"/>
                    <a:pt x="22" y="11"/>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1" name="Freeform 205">
              <a:extLst>
                <a:ext uri="{FF2B5EF4-FFF2-40B4-BE49-F238E27FC236}">
                  <a16:creationId xmlns:a16="http://schemas.microsoft.com/office/drawing/2014/main" id="{277B77DB-7996-5900-818E-C01D1209EA8B}"/>
                </a:ext>
              </a:extLst>
            </p:cNvPr>
            <p:cNvSpPr>
              <a:spLocks noEditPoints="1"/>
            </p:cNvSpPr>
            <p:nvPr/>
          </p:nvSpPr>
          <p:spPr bwMode="auto">
            <a:xfrm>
              <a:off x="1888" y="3837"/>
              <a:ext cx="128" cy="128"/>
            </a:xfrm>
            <a:custGeom>
              <a:avLst/>
              <a:gdLst>
                <a:gd name="T0" fmla="*/ 16 w 43"/>
                <a:gd name="T1" fmla="*/ 43 h 43"/>
                <a:gd name="T2" fmla="*/ 5 w 43"/>
                <a:gd name="T3" fmla="*/ 39 h 43"/>
                <a:gd name="T4" fmla="*/ 0 w 43"/>
                <a:gd name="T5" fmla="*/ 28 h 43"/>
                <a:gd name="T6" fmla="*/ 5 w 43"/>
                <a:gd name="T7" fmla="*/ 17 h 43"/>
                <a:gd name="T8" fmla="*/ 17 w 43"/>
                <a:gd name="T9" fmla="*/ 5 h 43"/>
                <a:gd name="T10" fmla="*/ 17 w 43"/>
                <a:gd name="T11" fmla="*/ 5 h 43"/>
                <a:gd name="T12" fmla="*/ 38 w 43"/>
                <a:gd name="T13" fmla="*/ 5 h 43"/>
                <a:gd name="T14" fmla="*/ 43 w 43"/>
                <a:gd name="T15" fmla="*/ 16 h 43"/>
                <a:gd name="T16" fmla="*/ 39 w 43"/>
                <a:gd name="T17" fmla="*/ 27 h 43"/>
                <a:gd name="T18" fmla="*/ 27 w 43"/>
                <a:gd name="T19" fmla="*/ 39 h 43"/>
                <a:gd name="T20" fmla="*/ 16 w 43"/>
                <a:gd name="T21" fmla="*/ 43 h 43"/>
                <a:gd name="T22" fmla="*/ 22 w 43"/>
                <a:gd name="T23" fmla="*/ 11 h 43"/>
                <a:gd name="T24" fmla="*/ 10 w 43"/>
                <a:gd name="T25" fmla="*/ 23 h 43"/>
                <a:gd name="T26" fmla="*/ 8 w 43"/>
                <a:gd name="T27" fmla="*/ 28 h 43"/>
                <a:gd name="T28" fmla="*/ 10 w 43"/>
                <a:gd name="T29" fmla="*/ 33 h 43"/>
                <a:gd name="T30" fmla="*/ 21 w 43"/>
                <a:gd name="T31" fmla="*/ 34 h 43"/>
                <a:gd name="T32" fmla="*/ 33 w 43"/>
                <a:gd name="T33" fmla="*/ 22 h 43"/>
                <a:gd name="T34" fmla="*/ 35 w 43"/>
                <a:gd name="T35" fmla="*/ 16 h 43"/>
                <a:gd name="T36" fmla="*/ 33 w 43"/>
                <a:gd name="T37" fmla="*/ 11 h 43"/>
                <a:gd name="T38" fmla="*/ 22 w 43"/>
                <a:gd name="T39"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3">
                  <a:moveTo>
                    <a:pt x="16" y="43"/>
                  </a:moveTo>
                  <a:cubicBezTo>
                    <a:pt x="12" y="43"/>
                    <a:pt x="8" y="42"/>
                    <a:pt x="5" y="39"/>
                  </a:cubicBezTo>
                  <a:cubicBezTo>
                    <a:pt x="2" y="36"/>
                    <a:pt x="0" y="32"/>
                    <a:pt x="0" y="28"/>
                  </a:cubicBezTo>
                  <a:cubicBezTo>
                    <a:pt x="0" y="24"/>
                    <a:pt x="2" y="20"/>
                    <a:pt x="5" y="17"/>
                  </a:cubicBezTo>
                  <a:cubicBezTo>
                    <a:pt x="17" y="5"/>
                    <a:pt x="17" y="5"/>
                    <a:pt x="17" y="5"/>
                  </a:cubicBezTo>
                  <a:cubicBezTo>
                    <a:pt x="17" y="5"/>
                    <a:pt x="17" y="5"/>
                    <a:pt x="17" y="5"/>
                  </a:cubicBezTo>
                  <a:cubicBezTo>
                    <a:pt x="23" y="0"/>
                    <a:pt x="33" y="0"/>
                    <a:pt x="38" y="5"/>
                  </a:cubicBezTo>
                  <a:cubicBezTo>
                    <a:pt x="41" y="8"/>
                    <a:pt x="43" y="12"/>
                    <a:pt x="43" y="16"/>
                  </a:cubicBezTo>
                  <a:cubicBezTo>
                    <a:pt x="43" y="20"/>
                    <a:pt x="41" y="24"/>
                    <a:pt x="39" y="27"/>
                  </a:cubicBezTo>
                  <a:cubicBezTo>
                    <a:pt x="27" y="39"/>
                    <a:pt x="27" y="39"/>
                    <a:pt x="27" y="39"/>
                  </a:cubicBezTo>
                  <a:cubicBezTo>
                    <a:pt x="24" y="42"/>
                    <a:pt x="20" y="43"/>
                    <a:pt x="16" y="43"/>
                  </a:cubicBezTo>
                  <a:close/>
                  <a:moveTo>
                    <a:pt x="22" y="11"/>
                  </a:moveTo>
                  <a:cubicBezTo>
                    <a:pt x="10" y="23"/>
                    <a:pt x="10" y="23"/>
                    <a:pt x="10" y="23"/>
                  </a:cubicBezTo>
                  <a:cubicBezTo>
                    <a:pt x="9" y="24"/>
                    <a:pt x="8" y="26"/>
                    <a:pt x="8" y="28"/>
                  </a:cubicBezTo>
                  <a:cubicBezTo>
                    <a:pt x="8" y="30"/>
                    <a:pt x="9" y="32"/>
                    <a:pt x="10" y="33"/>
                  </a:cubicBezTo>
                  <a:cubicBezTo>
                    <a:pt x="13" y="37"/>
                    <a:pt x="18" y="36"/>
                    <a:pt x="21" y="34"/>
                  </a:cubicBezTo>
                  <a:cubicBezTo>
                    <a:pt x="33" y="22"/>
                    <a:pt x="33" y="22"/>
                    <a:pt x="33" y="22"/>
                  </a:cubicBezTo>
                  <a:cubicBezTo>
                    <a:pt x="35" y="20"/>
                    <a:pt x="35" y="18"/>
                    <a:pt x="35" y="16"/>
                  </a:cubicBezTo>
                  <a:cubicBezTo>
                    <a:pt x="35" y="14"/>
                    <a:pt x="35" y="12"/>
                    <a:pt x="33" y="11"/>
                  </a:cubicBezTo>
                  <a:cubicBezTo>
                    <a:pt x="30" y="8"/>
                    <a:pt x="25" y="8"/>
                    <a:pt x="22" y="11"/>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2" name="Freeform 206">
              <a:extLst>
                <a:ext uri="{FF2B5EF4-FFF2-40B4-BE49-F238E27FC236}">
                  <a16:creationId xmlns:a16="http://schemas.microsoft.com/office/drawing/2014/main" id="{262ECF86-F6F1-F917-7258-367A698E8841}"/>
                </a:ext>
              </a:extLst>
            </p:cNvPr>
            <p:cNvSpPr>
              <a:spLocks noEditPoints="1"/>
            </p:cNvSpPr>
            <p:nvPr/>
          </p:nvSpPr>
          <p:spPr bwMode="auto">
            <a:xfrm>
              <a:off x="1933" y="3885"/>
              <a:ext cx="131" cy="131"/>
            </a:xfrm>
            <a:custGeom>
              <a:avLst/>
              <a:gdLst>
                <a:gd name="T0" fmla="*/ 17 w 44"/>
                <a:gd name="T1" fmla="*/ 44 h 44"/>
                <a:gd name="T2" fmla="*/ 6 w 44"/>
                <a:gd name="T3" fmla="*/ 39 h 44"/>
                <a:gd name="T4" fmla="*/ 6 w 44"/>
                <a:gd name="T5" fmla="*/ 18 h 44"/>
                <a:gd name="T6" fmla="*/ 18 w 44"/>
                <a:gd name="T7" fmla="*/ 6 h 44"/>
                <a:gd name="T8" fmla="*/ 40 w 44"/>
                <a:gd name="T9" fmla="*/ 6 h 44"/>
                <a:gd name="T10" fmla="*/ 44 w 44"/>
                <a:gd name="T11" fmla="*/ 17 h 44"/>
                <a:gd name="T12" fmla="*/ 40 w 44"/>
                <a:gd name="T13" fmla="*/ 27 h 44"/>
                <a:gd name="T14" fmla="*/ 28 w 44"/>
                <a:gd name="T15" fmla="*/ 39 h 44"/>
                <a:gd name="T16" fmla="*/ 17 w 44"/>
                <a:gd name="T17" fmla="*/ 44 h 44"/>
                <a:gd name="T18" fmla="*/ 29 w 44"/>
                <a:gd name="T19" fmla="*/ 9 h 44"/>
                <a:gd name="T20" fmla="*/ 23 w 44"/>
                <a:gd name="T21" fmla="*/ 11 h 44"/>
                <a:gd name="T22" fmla="*/ 12 w 44"/>
                <a:gd name="T23" fmla="*/ 23 h 44"/>
                <a:gd name="T24" fmla="*/ 12 w 44"/>
                <a:gd name="T25" fmla="*/ 34 h 44"/>
                <a:gd name="T26" fmla="*/ 22 w 44"/>
                <a:gd name="T27" fmla="*/ 34 h 44"/>
                <a:gd name="T28" fmla="*/ 34 w 44"/>
                <a:gd name="T29" fmla="*/ 22 h 44"/>
                <a:gd name="T30" fmla="*/ 37 w 44"/>
                <a:gd name="T31" fmla="*/ 17 h 44"/>
                <a:gd name="T32" fmla="*/ 34 w 44"/>
                <a:gd name="T33" fmla="*/ 11 h 44"/>
                <a:gd name="T34" fmla="*/ 29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7" y="44"/>
                  </a:moveTo>
                  <a:cubicBezTo>
                    <a:pt x="13" y="44"/>
                    <a:pt x="9" y="42"/>
                    <a:pt x="6" y="39"/>
                  </a:cubicBezTo>
                  <a:cubicBezTo>
                    <a:pt x="0" y="33"/>
                    <a:pt x="0" y="23"/>
                    <a:pt x="6" y="18"/>
                  </a:cubicBezTo>
                  <a:cubicBezTo>
                    <a:pt x="18" y="6"/>
                    <a:pt x="18" y="6"/>
                    <a:pt x="18" y="6"/>
                  </a:cubicBezTo>
                  <a:cubicBezTo>
                    <a:pt x="24" y="0"/>
                    <a:pt x="34" y="0"/>
                    <a:pt x="40" y="6"/>
                  </a:cubicBezTo>
                  <a:cubicBezTo>
                    <a:pt x="43" y="9"/>
                    <a:pt x="44" y="12"/>
                    <a:pt x="44" y="17"/>
                  </a:cubicBezTo>
                  <a:cubicBezTo>
                    <a:pt x="44" y="21"/>
                    <a:pt x="43" y="24"/>
                    <a:pt x="40" y="27"/>
                  </a:cubicBezTo>
                  <a:cubicBezTo>
                    <a:pt x="28" y="39"/>
                    <a:pt x="28" y="39"/>
                    <a:pt x="28" y="39"/>
                  </a:cubicBezTo>
                  <a:cubicBezTo>
                    <a:pt x="25" y="42"/>
                    <a:pt x="21" y="44"/>
                    <a:pt x="17" y="44"/>
                  </a:cubicBezTo>
                  <a:close/>
                  <a:moveTo>
                    <a:pt x="29" y="9"/>
                  </a:moveTo>
                  <a:cubicBezTo>
                    <a:pt x="27" y="9"/>
                    <a:pt x="25" y="10"/>
                    <a:pt x="23" y="11"/>
                  </a:cubicBezTo>
                  <a:cubicBezTo>
                    <a:pt x="12" y="23"/>
                    <a:pt x="12" y="23"/>
                    <a:pt x="12" y="23"/>
                  </a:cubicBezTo>
                  <a:cubicBezTo>
                    <a:pt x="9" y="26"/>
                    <a:pt x="9" y="31"/>
                    <a:pt x="12" y="34"/>
                  </a:cubicBezTo>
                  <a:cubicBezTo>
                    <a:pt x="15" y="37"/>
                    <a:pt x="19" y="37"/>
                    <a:pt x="22" y="34"/>
                  </a:cubicBezTo>
                  <a:cubicBezTo>
                    <a:pt x="34" y="22"/>
                    <a:pt x="34" y="22"/>
                    <a:pt x="34" y="22"/>
                  </a:cubicBezTo>
                  <a:cubicBezTo>
                    <a:pt x="36" y="20"/>
                    <a:pt x="37" y="19"/>
                    <a:pt x="37" y="17"/>
                  </a:cubicBezTo>
                  <a:cubicBezTo>
                    <a:pt x="37" y="14"/>
                    <a:pt x="36" y="13"/>
                    <a:pt x="34" y="11"/>
                  </a:cubicBezTo>
                  <a:cubicBezTo>
                    <a:pt x="33" y="10"/>
                    <a:pt x="31" y="9"/>
                    <a:pt x="29" y="9"/>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3" name="Freeform 207">
              <a:extLst>
                <a:ext uri="{FF2B5EF4-FFF2-40B4-BE49-F238E27FC236}">
                  <a16:creationId xmlns:a16="http://schemas.microsoft.com/office/drawing/2014/main" id="{FE1B9869-9D6E-0DF0-84E6-09A10DE15E7C}"/>
                </a:ext>
              </a:extLst>
            </p:cNvPr>
            <p:cNvSpPr>
              <a:spLocks/>
            </p:cNvSpPr>
            <p:nvPr/>
          </p:nvSpPr>
          <p:spPr bwMode="auto">
            <a:xfrm>
              <a:off x="1990" y="3620"/>
              <a:ext cx="237" cy="235"/>
            </a:xfrm>
            <a:custGeom>
              <a:avLst/>
              <a:gdLst>
                <a:gd name="T0" fmla="*/ 63 w 80"/>
                <a:gd name="T1" fmla="*/ 79 h 79"/>
                <a:gd name="T2" fmla="*/ 53 w 80"/>
                <a:gd name="T3" fmla="*/ 75 h 79"/>
                <a:gd name="T4" fmla="*/ 2 w 80"/>
                <a:gd name="T5" fmla="*/ 24 h 79"/>
                <a:gd name="T6" fmla="*/ 2 w 80"/>
                <a:gd name="T7" fmla="*/ 18 h 79"/>
                <a:gd name="T8" fmla="*/ 7 w 80"/>
                <a:gd name="T9" fmla="*/ 18 h 79"/>
                <a:gd name="T10" fmla="*/ 58 w 80"/>
                <a:gd name="T11" fmla="*/ 69 h 79"/>
                <a:gd name="T12" fmla="*/ 68 w 80"/>
                <a:gd name="T13" fmla="*/ 69 h 79"/>
                <a:gd name="T14" fmla="*/ 69 w 80"/>
                <a:gd name="T15" fmla="*/ 67 h 79"/>
                <a:gd name="T16" fmla="*/ 69 w 80"/>
                <a:gd name="T17" fmla="*/ 58 h 79"/>
                <a:gd name="T18" fmla="*/ 18 w 80"/>
                <a:gd name="T19" fmla="*/ 7 h 79"/>
                <a:gd name="T20" fmla="*/ 18 w 80"/>
                <a:gd name="T21" fmla="*/ 2 h 79"/>
                <a:gd name="T22" fmla="*/ 23 w 80"/>
                <a:gd name="T23" fmla="*/ 2 h 79"/>
                <a:gd name="T24" fmla="*/ 75 w 80"/>
                <a:gd name="T25" fmla="*/ 53 h 79"/>
                <a:gd name="T26" fmla="*/ 75 w 80"/>
                <a:gd name="T27" fmla="*/ 73 h 79"/>
                <a:gd name="T28" fmla="*/ 73 w 80"/>
                <a:gd name="T29" fmla="*/ 75 h 79"/>
                <a:gd name="T30" fmla="*/ 63 w 80"/>
                <a:gd name="T3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79">
                  <a:moveTo>
                    <a:pt x="63" y="79"/>
                  </a:moveTo>
                  <a:cubicBezTo>
                    <a:pt x="59" y="79"/>
                    <a:pt x="56" y="77"/>
                    <a:pt x="53" y="75"/>
                  </a:cubicBezTo>
                  <a:cubicBezTo>
                    <a:pt x="2" y="24"/>
                    <a:pt x="2" y="24"/>
                    <a:pt x="2" y="24"/>
                  </a:cubicBezTo>
                  <a:cubicBezTo>
                    <a:pt x="0" y="22"/>
                    <a:pt x="0" y="20"/>
                    <a:pt x="2" y="18"/>
                  </a:cubicBezTo>
                  <a:cubicBezTo>
                    <a:pt x="3" y="17"/>
                    <a:pt x="6" y="17"/>
                    <a:pt x="7" y="18"/>
                  </a:cubicBezTo>
                  <a:cubicBezTo>
                    <a:pt x="58" y="69"/>
                    <a:pt x="58" y="69"/>
                    <a:pt x="58" y="69"/>
                  </a:cubicBezTo>
                  <a:cubicBezTo>
                    <a:pt x="61" y="72"/>
                    <a:pt x="65" y="72"/>
                    <a:pt x="68" y="69"/>
                  </a:cubicBezTo>
                  <a:cubicBezTo>
                    <a:pt x="69" y="67"/>
                    <a:pt x="69" y="67"/>
                    <a:pt x="69" y="67"/>
                  </a:cubicBezTo>
                  <a:cubicBezTo>
                    <a:pt x="72" y="65"/>
                    <a:pt x="72" y="61"/>
                    <a:pt x="69" y="58"/>
                  </a:cubicBezTo>
                  <a:cubicBezTo>
                    <a:pt x="18" y="7"/>
                    <a:pt x="18" y="7"/>
                    <a:pt x="18" y="7"/>
                  </a:cubicBezTo>
                  <a:cubicBezTo>
                    <a:pt x="17" y="6"/>
                    <a:pt x="17" y="3"/>
                    <a:pt x="18" y="2"/>
                  </a:cubicBezTo>
                  <a:cubicBezTo>
                    <a:pt x="20" y="0"/>
                    <a:pt x="22" y="0"/>
                    <a:pt x="23" y="2"/>
                  </a:cubicBezTo>
                  <a:cubicBezTo>
                    <a:pt x="75" y="53"/>
                    <a:pt x="75" y="53"/>
                    <a:pt x="75" y="53"/>
                  </a:cubicBezTo>
                  <a:cubicBezTo>
                    <a:pt x="80" y="58"/>
                    <a:pt x="80" y="67"/>
                    <a:pt x="75" y="73"/>
                  </a:cubicBezTo>
                  <a:cubicBezTo>
                    <a:pt x="73" y="75"/>
                    <a:pt x="73" y="75"/>
                    <a:pt x="73" y="75"/>
                  </a:cubicBezTo>
                  <a:cubicBezTo>
                    <a:pt x="70" y="77"/>
                    <a:pt x="67" y="79"/>
                    <a:pt x="63" y="79"/>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4" name="Freeform 208">
              <a:extLst>
                <a:ext uri="{FF2B5EF4-FFF2-40B4-BE49-F238E27FC236}">
                  <a16:creationId xmlns:a16="http://schemas.microsoft.com/office/drawing/2014/main" id="{E478F44E-F3F7-FC50-ACE3-E642F04662CE}"/>
                </a:ext>
              </a:extLst>
            </p:cNvPr>
            <p:cNvSpPr>
              <a:spLocks/>
            </p:cNvSpPr>
            <p:nvPr/>
          </p:nvSpPr>
          <p:spPr bwMode="auto">
            <a:xfrm>
              <a:off x="1927" y="3671"/>
              <a:ext cx="253" cy="232"/>
            </a:xfrm>
            <a:custGeom>
              <a:avLst/>
              <a:gdLst>
                <a:gd name="T0" fmla="*/ 67 w 85"/>
                <a:gd name="T1" fmla="*/ 78 h 78"/>
                <a:gd name="T2" fmla="*/ 57 w 85"/>
                <a:gd name="T3" fmla="*/ 74 h 78"/>
                <a:gd name="T4" fmla="*/ 2 w 85"/>
                <a:gd name="T5" fmla="*/ 19 h 78"/>
                <a:gd name="T6" fmla="*/ 2 w 85"/>
                <a:gd name="T7" fmla="*/ 13 h 78"/>
                <a:gd name="T8" fmla="*/ 7 w 85"/>
                <a:gd name="T9" fmla="*/ 13 h 78"/>
                <a:gd name="T10" fmla="*/ 63 w 85"/>
                <a:gd name="T11" fmla="*/ 69 h 78"/>
                <a:gd name="T12" fmla="*/ 72 w 85"/>
                <a:gd name="T13" fmla="*/ 69 h 78"/>
                <a:gd name="T14" fmla="*/ 74 w 85"/>
                <a:gd name="T15" fmla="*/ 67 h 78"/>
                <a:gd name="T16" fmla="*/ 74 w 85"/>
                <a:gd name="T17" fmla="*/ 58 h 78"/>
                <a:gd name="T18" fmla="*/ 23 w 85"/>
                <a:gd name="T19" fmla="*/ 7 h 78"/>
                <a:gd name="T20" fmla="*/ 23 w 85"/>
                <a:gd name="T21" fmla="*/ 1 h 78"/>
                <a:gd name="T22" fmla="*/ 28 w 85"/>
                <a:gd name="T23" fmla="*/ 1 h 78"/>
                <a:gd name="T24" fmla="*/ 79 w 85"/>
                <a:gd name="T25" fmla="*/ 52 h 78"/>
                <a:gd name="T26" fmla="*/ 79 w 85"/>
                <a:gd name="T27" fmla="*/ 72 h 78"/>
                <a:gd name="T28" fmla="*/ 77 w 85"/>
                <a:gd name="T29" fmla="*/ 74 h 78"/>
                <a:gd name="T30" fmla="*/ 67 w 85"/>
                <a:gd name="T3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78">
                  <a:moveTo>
                    <a:pt x="67" y="78"/>
                  </a:moveTo>
                  <a:cubicBezTo>
                    <a:pt x="64" y="78"/>
                    <a:pt x="60" y="77"/>
                    <a:pt x="57" y="74"/>
                  </a:cubicBezTo>
                  <a:cubicBezTo>
                    <a:pt x="2" y="19"/>
                    <a:pt x="2" y="19"/>
                    <a:pt x="2" y="19"/>
                  </a:cubicBezTo>
                  <a:cubicBezTo>
                    <a:pt x="0" y="17"/>
                    <a:pt x="0" y="15"/>
                    <a:pt x="2" y="13"/>
                  </a:cubicBezTo>
                  <a:cubicBezTo>
                    <a:pt x="3" y="12"/>
                    <a:pt x="6" y="12"/>
                    <a:pt x="7" y="13"/>
                  </a:cubicBezTo>
                  <a:cubicBezTo>
                    <a:pt x="63" y="69"/>
                    <a:pt x="63" y="69"/>
                    <a:pt x="63" y="69"/>
                  </a:cubicBezTo>
                  <a:cubicBezTo>
                    <a:pt x="65" y="71"/>
                    <a:pt x="70" y="71"/>
                    <a:pt x="72" y="69"/>
                  </a:cubicBezTo>
                  <a:cubicBezTo>
                    <a:pt x="74" y="67"/>
                    <a:pt x="74" y="67"/>
                    <a:pt x="74" y="67"/>
                  </a:cubicBezTo>
                  <a:cubicBezTo>
                    <a:pt x="76" y="64"/>
                    <a:pt x="76" y="60"/>
                    <a:pt x="74" y="58"/>
                  </a:cubicBezTo>
                  <a:cubicBezTo>
                    <a:pt x="23" y="7"/>
                    <a:pt x="23" y="7"/>
                    <a:pt x="23" y="7"/>
                  </a:cubicBezTo>
                  <a:cubicBezTo>
                    <a:pt x="22" y="5"/>
                    <a:pt x="22" y="3"/>
                    <a:pt x="23" y="1"/>
                  </a:cubicBezTo>
                  <a:cubicBezTo>
                    <a:pt x="25" y="0"/>
                    <a:pt x="27" y="0"/>
                    <a:pt x="28" y="1"/>
                  </a:cubicBezTo>
                  <a:cubicBezTo>
                    <a:pt x="79" y="52"/>
                    <a:pt x="79" y="52"/>
                    <a:pt x="79" y="52"/>
                  </a:cubicBezTo>
                  <a:cubicBezTo>
                    <a:pt x="85" y="58"/>
                    <a:pt x="85" y="67"/>
                    <a:pt x="79" y="72"/>
                  </a:cubicBezTo>
                  <a:cubicBezTo>
                    <a:pt x="77" y="74"/>
                    <a:pt x="77" y="74"/>
                    <a:pt x="77" y="74"/>
                  </a:cubicBezTo>
                  <a:cubicBezTo>
                    <a:pt x="75" y="77"/>
                    <a:pt x="71" y="78"/>
                    <a:pt x="67" y="78"/>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6" name="Freeform 209">
              <a:extLst>
                <a:ext uri="{FF2B5EF4-FFF2-40B4-BE49-F238E27FC236}">
                  <a16:creationId xmlns:a16="http://schemas.microsoft.com/office/drawing/2014/main" id="{D46621FD-737B-F25F-6328-8C7A92A41966}"/>
                </a:ext>
              </a:extLst>
            </p:cNvPr>
            <p:cNvSpPr>
              <a:spLocks/>
            </p:cNvSpPr>
            <p:nvPr/>
          </p:nvSpPr>
          <p:spPr bwMode="auto">
            <a:xfrm>
              <a:off x="1927" y="3706"/>
              <a:ext cx="202" cy="248"/>
            </a:xfrm>
            <a:custGeom>
              <a:avLst/>
              <a:gdLst>
                <a:gd name="T0" fmla="*/ 51 w 68"/>
                <a:gd name="T1" fmla="*/ 83 h 83"/>
                <a:gd name="T2" fmla="*/ 41 w 68"/>
                <a:gd name="T3" fmla="*/ 78 h 83"/>
                <a:gd name="T4" fmla="*/ 40 w 68"/>
                <a:gd name="T5" fmla="*/ 77 h 83"/>
                <a:gd name="T6" fmla="*/ 40 w 68"/>
                <a:gd name="T7" fmla="*/ 72 h 83"/>
                <a:gd name="T8" fmla="*/ 45 w 68"/>
                <a:gd name="T9" fmla="*/ 72 h 83"/>
                <a:gd name="T10" fmla="*/ 46 w 68"/>
                <a:gd name="T11" fmla="*/ 73 h 83"/>
                <a:gd name="T12" fmla="*/ 56 w 68"/>
                <a:gd name="T13" fmla="*/ 73 h 83"/>
                <a:gd name="T14" fmla="*/ 57 w 68"/>
                <a:gd name="T15" fmla="*/ 71 h 83"/>
                <a:gd name="T16" fmla="*/ 57 w 68"/>
                <a:gd name="T17" fmla="*/ 62 h 83"/>
                <a:gd name="T18" fmla="*/ 2 w 68"/>
                <a:gd name="T19" fmla="*/ 7 h 83"/>
                <a:gd name="T20" fmla="*/ 2 w 68"/>
                <a:gd name="T21" fmla="*/ 1 h 83"/>
                <a:gd name="T22" fmla="*/ 7 w 68"/>
                <a:gd name="T23" fmla="*/ 1 h 83"/>
                <a:gd name="T24" fmla="*/ 63 w 68"/>
                <a:gd name="T25" fmla="*/ 57 h 83"/>
                <a:gd name="T26" fmla="*/ 63 w 68"/>
                <a:gd name="T27" fmla="*/ 77 h 83"/>
                <a:gd name="T28" fmla="*/ 61 w 68"/>
                <a:gd name="T29" fmla="*/ 78 h 83"/>
                <a:gd name="T30" fmla="*/ 51 w 68"/>
                <a:gd name="T3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 h="83">
                  <a:moveTo>
                    <a:pt x="51" y="83"/>
                  </a:moveTo>
                  <a:cubicBezTo>
                    <a:pt x="47" y="83"/>
                    <a:pt x="44" y="81"/>
                    <a:pt x="41" y="78"/>
                  </a:cubicBezTo>
                  <a:cubicBezTo>
                    <a:pt x="40" y="77"/>
                    <a:pt x="40" y="77"/>
                    <a:pt x="40" y="77"/>
                  </a:cubicBezTo>
                  <a:cubicBezTo>
                    <a:pt x="38" y="76"/>
                    <a:pt x="38" y="73"/>
                    <a:pt x="40" y="72"/>
                  </a:cubicBezTo>
                  <a:cubicBezTo>
                    <a:pt x="41" y="70"/>
                    <a:pt x="44" y="70"/>
                    <a:pt x="45" y="72"/>
                  </a:cubicBezTo>
                  <a:cubicBezTo>
                    <a:pt x="46" y="73"/>
                    <a:pt x="46" y="73"/>
                    <a:pt x="46" y="73"/>
                  </a:cubicBezTo>
                  <a:cubicBezTo>
                    <a:pt x="49" y="75"/>
                    <a:pt x="53" y="76"/>
                    <a:pt x="56" y="73"/>
                  </a:cubicBezTo>
                  <a:cubicBezTo>
                    <a:pt x="57" y="71"/>
                    <a:pt x="57" y="71"/>
                    <a:pt x="57" y="71"/>
                  </a:cubicBezTo>
                  <a:cubicBezTo>
                    <a:pt x="60" y="69"/>
                    <a:pt x="60" y="65"/>
                    <a:pt x="57" y="62"/>
                  </a:cubicBezTo>
                  <a:cubicBezTo>
                    <a:pt x="2" y="7"/>
                    <a:pt x="2" y="7"/>
                    <a:pt x="2" y="7"/>
                  </a:cubicBezTo>
                  <a:cubicBezTo>
                    <a:pt x="0" y="5"/>
                    <a:pt x="0" y="3"/>
                    <a:pt x="2" y="1"/>
                  </a:cubicBezTo>
                  <a:cubicBezTo>
                    <a:pt x="3" y="0"/>
                    <a:pt x="6" y="0"/>
                    <a:pt x="7" y="1"/>
                  </a:cubicBezTo>
                  <a:cubicBezTo>
                    <a:pt x="63" y="57"/>
                    <a:pt x="63" y="57"/>
                    <a:pt x="63" y="57"/>
                  </a:cubicBezTo>
                  <a:cubicBezTo>
                    <a:pt x="68" y="62"/>
                    <a:pt x="68" y="71"/>
                    <a:pt x="63" y="77"/>
                  </a:cubicBezTo>
                  <a:cubicBezTo>
                    <a:pt x="61" y="78"/>
                    <a:pt x="61" y="78"/>
                    <a:pt x="61" y="78"/>
                  </a:cubicBezTo>
                  <a:cubicBezTo>
                    <a:pt x="58" y="81"/>
                    <a:pt x="55" y="83"/>
                    <a:pt x="51" y="83"/>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grpSp>
      <p:grpSp>
        <p:nvGrpSpPr>
          <p:cNvPr id="31" name="Group 181" title="Phone icon">
            <a:extLst>
              <a:ext uri="{FF2B5EF4-FFF2-40B4-BE49-F238E27FC236}">
                <a16:creationId xmlns:a16="http://schemas.microsoft.com/office/drawing/2014/main" id="{346EEC0A-A5F6-CAA7-2E90-EEE84D7907C8}"/>
              </a:ext>
            </a:extLst>
          </p:cNvPr>
          <p:cNvGrpSpPr>
            <a:grpSpLocks noChangeAspect="1"/>
          </p:cNvGrpSpPr>
          <p:nvPr/>
        </p:nvGrpSpPr>
        <p:grpSpPr bwMode="auto">
          <a:xfrm>
            <a:off x="6485351" y="4227741"/>
            <a:ext cx="1183957" cy="1110082"/>
            <a:chOff x="9285" y="2429"/>
            <a:chExt cx="609" cy="571"/>
          </a:xfrm>
          <a:solidFill>
            <a:schemeClr val="accent1"/>
          </a:solidFill>
        </p:grpSpPr>
        <p:sp>
          <p:nvSpPr>
            <p:cNvPr id="32" name="Freeform 182">
              <a:extLst>
                <a:ext uri="{FF2B5EF4-FFF2-40B4-BE49-F238E27FC236}">
                  <a16:creationId xmlns:a16="http://schemas.microsoft.com/office/drawing/2014/main" id="{20B7CA2D-4E22-73E5-8ABF-24DA4C45A645}"/>
                </a:ext>
              </a:extLst>
            </p:cNvPr>
            <p:cNvSpPr>
              <a:spLocks noEditPoints="1"/>
            </p:cNvSpPr>
            <p:nvPr/>
          </p:nvSpPr>
          <p:spPr bwMode="auto">
            <a:xfrm>
              <a:off x="9285" y="2429"/>
              <a:ext cx="609" cy="571"/>
            </a:xfrm>
            <a:custGeom>
              <a:avLst/>
              <a:gdLst>
                <a:gd name="T0" fmla="*/ 160 w 206"/>
                <a:gd name="T1" fmla="*/ 193 h 193"/>
                <a:gd name="T2" fmla="*/ 132 w 206"/>
                <a:gd name="T3" fmla="*/ 187 h 193"/>
                <a:gd name="T4" fmla="*/ 65 w 206"/>
                <a:gd name="T5" fmla="*/ 141 h 193"/>
                <a:gd name="T6" fmla="*/ 21 w 206"/>
                <a:gd name="T7" fmla="*/ 23 h 193"/>
                <a:gd name="T8" fmla="*/ 39 w 206"/>
                <a:gd name="T9" fmla="*/ 5 h 193"/>
                <a:gd name="T10" fmla="*/ 59 w 206"/>
                <a:gd name="T11" fmla="*/ 5 h 193"/>
                <a:gd name="T12" fmla="*/ 89 w 206"/>
                <a:gd name="T13" fmla="*/ 36 h 193"/>
                <a:gd name="T14" fmla="*/ 94 w 206"/>
                <a:gd name="T15" fmla="*/ 46 h 193"/>
                <a:gd name="T16" fmla="*/ 89 w 206"/>
                <a:gd name="T17" fmla="*/ 56 h 193"/>
                <a:gd name="T18" fmla="*/ 73 w 206"/>
                <a:gd name="T19" fmla="*/ 72 h 193"/>
                <a:gd name="T20" fmla="*/ 74 w 206"/>
                <a:gd name="T21" fmla="*/ 88 h 193"/>
                <a:gd name="T22" fmla="*/ 92 w 206"/>
                <a:gd name="T23" fmla="*/ 114 h 193"/>
                <a:gd name="T24" fmla="*/ 134 w 206"/>
                <a:gd name="T25" fmla="*/ 133 h 193"/>
                <a:gd name="T26" fmla="*/ 150 w 206"/>
                <a:gd name="T27" fmla="*/ 117 h 193"/>
                <a:gd name="T28" fmla="*/ 170 w 206"/>
                <a:gd name="T29" fmla="*/ 117 h 193"/>
                <a:gd name="T30" fmla="*/ 201 w 206"/>
                <a:gd name="T31" fmla="*/ 148 h 193"/>
                <a:gd name="T32" fmla="*/ 201 w 206"/>
                <a:gd name="T33" fmla="*/ 167 h 193"/>
                <a:gd name="T34" fmla="*/ 183 w 206"/>
                <a:gd name="T35" fmla="*/ 185 h 193"/>
                <a:gd name="T36" fmla="*/ 160 w 206"/>
                <a:gd name="T37" fmla="*/ 193 h 193"/>
                <a:gd name="T38" fmla="*/ 49 w 206"/>
                <a:gd name="T39" fmla="*/ 9 h 193"/>
                <a:gd name="T40" fmla="*/ 44 w 206"/>
                <a:gd name="T41" fmla="*/ 11 h 193"/>
                <a:gd name="T42" fmla="*/ 27 w 206"/>
                <a:gd name="T43" fmla="*/ 28 h 193"/>
                <a:gd name="T44" fmla="*/ 70 w 206"/>
                <a:gd name="T45" fmla="*/ 136 h 193"/>
                <a:gd name="T46" fmla="*/ 135 w 206"/>
                <a:gd name="T47" fmla="*/ 180 h 193"/>
                <a:gd name="T48" fmla="*/ 178 w 206"/>
                <a:gd name="T49" fmla="*/ 180 h 193"/>
                <a:gd name="T50" fmla="*/ 195 w 206"/>
                <a:gd name="T51" fmla="*/ 162 h 193"/>
                <a:gd name="T52" fmla="*/ 195 w 206"/>
                <a:gd name="T53" fmla="*/ 153 h 193"/>
                <a:gd name="T54" fmla="*/ 165 w 206"/>
                <a:gd name="T55" fmla="*/ 122 h 193"/>
                <a:gd name="T56" fmla="*/ 156 w 206"/>
                <a:gd name="T57" fmla="*/ 122 h 193"/>
                <a:gd name="T58" fmla="*/ 139 w 206"/>
                <a:gd name="T59" fmla="*/ 139 h 193"/>
                <a:gd name="T60" fmla="*/ 86 w 206"/>
                <a:gd name="T61" fmla="*/ 120 h 193"/>
                <a:gd name="T62" fmla="*/ 67 w 206"/>
                <a:gd name="T63" fmla="*/ 90 h 193"/>
                <a:gd name="T64" fmla="*/ 67 w 206"/>
                <a:gd name="T65" fmla="*/ 67 h 193"/>
                <a:gd name="T66" fmla="*/ 84 w 206"/>
                <a:gd name="T67" fmla="*/ 50 h 193"/>
                <a:gd name="T68" fmla="*/ 86 w 206"/>
                <a:gd name="T69" fmla="*/ 46 h 193"/>
                <a:gd name="T70" fmla="*/ 84 w 206"/>
                <a:gd name="T71" fmla="*/ 41 h 193"/>
                <a:gd name="T72" fmla="*/ 53 w 206"/>
                <a:gd name="T73" fmla="*/ 11 h 193"/>
                <a:gd name="T74" fmla="*/ 49 w 206"/>
                <a:gd name="T75"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193">
                  <a:moveTo>
                    <a:pt x="160" y="193"/>
                  </a:moveTo>
                  <a:cubicBezTo>
                    <a:pt x="152" y="193"/>
                    <a:pt x="142" y="191"/>
                    <a:pt x="132" y="187"/>
                  </a:cubicBezTo>
                  <a:cubicBezTo>
                    <a:pt x="110" y="179"/>
                    <a:pt x="86" y="162"/>
                    <a:pt x="65" y="141"/>
                  </a:cubicBezTo>
                  <a:cubicBezTo>
                    <a:pt x="20" y="96"/>
                    <a:pt x="0" y="44"/>
                    <a:pt x="21" y="23"/>
                  </a:cubicBezTo>
                  <a:cubicBezTo>
                    <a:pt x="39" y="5"/>
                    <a:pt x="39" y="5"/>
                    <a:pt x="39" y="5"/>
                  </a:cubicBezTo>
                  <a:cubicBezTo>
                    <a:pt x="44" y="0"/>
                    <a:pt x="53" y="0"/>
                    <a:pt x="59" y="5"/>
                  </a:cubicBezTo>
                  <a:cubicBezTo>
                    <a:pt x="89" y="36"/>
                    <a:pt x="89" y="36"/>
                    <a:pt x="89" y="36"/>
                  </a:cubicBezTo>
                  <a:cubicBezTo>
                    <a:pt x="92" y="39"/>
                    <a:pt x="94" y="42"/>
                    <a:pt x="94" y="46"/>
                  </a:cubicBezTo>
                  <a:cubicBezTo>
                    <a:pt x="94" y="50"/>
                    <a:pt x="92" y="53"/>
                    <a:pt x="89" y="56"/>
                  </a:cubicBezTo>
                  <a:cubicBezTo>
                    <a:pt x="73" y="72"/>
                    <a:pt x="73" y="72"/>
                    <a:pt x="73" y="72"/>
                  </a:cubicBezTo>
                  <a:cubicBezTo>
                    <a:pt x="71" y="74"/>
                    <a:pt x="71" y="79"/>
                    <a:pt x="74" y="88"/>
                  </a:cubicBezTo>
                  <a:cubicBezTo>
                    <a:pt x="77" y="96"/>
                    <a:pt x="84" y="106"/>
                    <a:pt x="92" y="114"/>
                  </a:cubicBezTo>
                  <a:cubicBezTo>
                    <a:pt x="110" y="132"/>
                    <a:pt x="130" y="137"/>
                    <a:pt x="134" y="133"/>
                  </a:cubicBezTo>
                  <a:cubicBezTo>
                    <a:pt x="150" y="117"/>
                    <a:pt x="150" y="117"/>
                    <a:pt x="150" y="117"/>
                  </a:cubicBezTo>
                  <a:cubicBezTo>
                    <a:pt x="156" y="111"/>
                    <a:pt x="165" y="111"/>
                    <a:pt x="170" y="117"/>
                  </a:cubicBezTo>
                  <a:cubicBezTo>
                    <a:pt x="201" y="148"/>
                    <a:pt x="201" y="148"/>
                    <a:pt x="201" y="148"/>
                  </a:cubicBezTo>
                  <a:cubicBezTo>
                    <a:pt x="206" y="153"/>
                    <a:pt x="206" y="162"/>
                    <a:pt x="201" y="167"/>
                  </a:cubicBezTo>
                  <a:cubicBezTo>
                    <a:pt x="183" y="185"/>
                    <a:pt x="183" y="185"/>
                    <a:pt x="183" y="185"/>
                  </a:cubicBezTo>
                  <a:cubicBezTo>
                    <a:pt x="178" y="191"/>
                    <a:pt x="170" y="193"/>
                    <a:pt x="160" y="193"/>
                  </a:cubicBezTo>
                  <a:close/>
                  <a:moveTo>
                    <a:pt x="49" y="9"/>
                  </a:moveTo>
                  <a:cubicBezTo>
                    <a:pt x="47" y="9"/>
                    <a:pt x="46" y="9"/>
                    <a:pt x="44" y="11"/>
                  </a:cubicBezTo>
                  <a:cubicBezTo>
                    <a:pt x="27" y="28"/>
                    <a:pt x="27" y="28"/>
                    <a:pt x="27" y="28"/>
                  </a:cubicBezTo>
                  <a:cubicBezTo>
                    <a:pt x="9" y="46"/>
                    <a:pt x="30" y="95"/>
                    <a:pt x="70" y="136"/>
                  </a:cubicBezTo>
                  <a:cubicBezTo>
                    <a:pt x="91" y="156"/>
                    <a:pt x="114" y="172"/>
                    <a:pt x="135" y="180"/>
                  </a:cubicBezTo>
                  <a:cubicBezTo>
                    <a:pt x="154" y="188"/>
                    <a:pt x="170" y="187"/>
                    <a:pt x="178" y="180"/>
                  </a:cubicBezTo>
                  <a:cubicBezTo>
                    <a:pt x="195" y="162"/>
                    <a:pt x="195" y="162"/>
                    <a:pt x="195" y="162"/>
                  </a:cubicBezTo>
                  <a:cubicBezTo>
                    <a:pt x="198" y="159"/>
                    <a:pt x="198" y="155"/>
                    <a:pt x="195" y="153"/>
                  </a:cubicBezTo>
                  <a:cubicBezTo>
                    <a:pt x="165" y="122"/>
                    <a:pt x="165" y="122"/>
                    <a:pt x="165" y="122"/>
                  </a:cubicBezTo>
                  <a:cubicBezTo>
                    <a:pt x="162" y="120"/>
                    <a:pt x="158" y="120"/>
                    <a:pt x="156" y="122"/>
                  </a:cubicBezTo>
                  <a:cubicBezTo>
                    <a:pt x="139" y="139"/>
                    <a:pt x="139" y="139"/>
                    <a:pt x="139" y="139"/>
                  </a:cubicBezTo>
                  <a:cubicBezTo>
                    <a:pt x="130" y="148"/>
                    <a:pt x="105" y="139"/>
                    <a:pt x="86" y="120"/>
                  </a:cubicBezTo>
                  <a:cubicBezTo>
                    <a:pt x="77" y="111"/>
                    <a:pt x="70" y="100"/>
                    <a:pt x="67" y="90"/>
                  </a:cubicBezTo>
                  <a:cubicBezTo>
                    <a:pt x="63" y="80"/>
                    <a:pt x="63" y="71"/>
                    <a:pt x="67" y="67"/>
                  </a:cubicBezTo>
                  <a:cubicBezTo>
                    <a:pt x="84" y="50"/>
                    <a:pt x="84" y="50"/>
                    <a:pt x="84" y="50"/>
                  </a:cubicBezTo>
                  <a:cubicBezTo>
                    <a:pt x="85" y="49"/>
                    <a:pt x="86" y="48"/>
                    <a:pt x="86" y="46"/>
                  </a:cubicBezTo>
                  <a:cubicBezTo>
                    <a:pt x="86" y="44"/>
                    <a:pt x="85" y="43"/>
                    <a:pt x="84" y="41"/>
                  </a:cubicBezTo>
                  <a:cubicBezTo>
                    <a:pt x="53" y="11"/>
                    <a:pt x="53" y="11"/>
                    <a:pt x="53" y="11"/>
                  </a:cubicBezTo>
                  <a:cubicBezTo>
                    <a:pt x="52" y="9"/>
                    <a:pt x="50" y="9"/>
                    <a:pt x="49" y="9"/>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33" name="Freeform 183">
              <a:extLst>
                <a:ext uri="{FF2B5EF4-FFF2-40B4-BE49-F238E27FC236}">
                  <a16:creationId xmlns:a16="http://schemas.microsoft.com/office/drawing/2014/main" id="{E7CDB0D9-A015-FE84-D2AE-7053356C36B0}"/>
                </a:ext>
              </a:extLst>
            </p:cNvPr>
            <p:cNvSpPr>
              <a:spLocks/>
            </p:cNvSpPr>
            <p:nvPr/>
          </p:nvSpPr>
          <p:spPr bwMode="auto">
            <a:xfrm>
              <a:off x="9696" y="2799"/>
              <a:ext cx="160" cy="157"/>
            </a:xfrm>
            <a:custGeom>
              <a:avLst/>
              <a:gdLst>
                <a:gd name="T0" fmla="*/ 50 w 54"/>
                <a:gd name="T1" fmla="*/ 53 h 53"/>
                <a:gd name="T2" fmla="*/ 47 w 54"/>
                <a:gd name="T3" fmla="*/ 52 h 53"/>
                <a:gd name="T4" fmla="*/ 2 w 54"/>
                <a:gd name="T5" fmla="*/ 7 h 53"/>
                <a:gd name="T6" fmla="*/ 2 w 54"/>
                <a:gd name="T7" fmla="*/ 1 h 53"/>
                <a:gd name="T8" fmla="*/ 7 w 54"/>
                <a:gd name="T9" fmla="*/ 1 h 53"/>
                <a:gd name="T10" fmla="*/ 52 w 54"/>
                <a:gd name="T11" fmla="*/ 46 h 53"/>
                <a:gd name="T12" fmla="*/ 52 w 54"/>
                <a:gd name="T13" fmla="*/ 52 h 53"/>
                <a:gd name="T14" fmla="*/ 50 w 54"/>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3">
                  <a:moveTo>
                    <a:pt x="50" y="53"/>
                  </a:moveTo>
                  <a:cubicBezTo>
                    <a:pt x="49" y="53"/>
                    <a:pt x="48" y="52"/>
                    <a:pt x="47" y="52"/>
                  </a:cubicBezTo>
                  <a:cubicBezTo>
                    <a:pt x="2" y="7"/>
                    <a:pt x="2" y="7"/>
                    <a:pt x="2" y="7"/>
                  </a:cubicBezTo>
                  <a:cubicBezTo>
                    <a:pt x="0" y="5"/>
                    <a:pt x="0" y="3"/>
                    <a:pt x="2" y="1"/>
                  </a:cubicBezTo>
                  <a:cubicBezTo>
                    <a:pt x="3" y="0"/>
                    <a:pt x="6" y="0"/>
                    <a:pt x="7" y="1"/>
                  </a:cubicBezTo>
                  <a:cubicBezTo>
                    <a:pt x="52" y="46"/>
                    <a:pt x="52" y="46"/>
                    <a:pt x="52" y="46"/>
                  </a:cubicBezTo>
                  <a:cubicBezTo>
                    <a:pt x="54" y="48"/>
                    <a:pt x="54" y="50"/>
                    <a:pt x="52" y="52"/>
                  </a:cubicBezTo>
                  <a:cubicBezTo>
                    <a:pt x="52" y="52"/>
                    <a:pt x="51" y="53"/>
                    <a:pt x="50" y="53"/>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34" name="Freeform 184">
              <a:extLst>
                <a:ext uri="{FF2B5EF4-FFF2-40B4-BE49-F238E27FC236}">
                  <a16:creationId xmlns:a16="http://schemas.microsoft.com/office/drawing/2014/main" id="{14485B01-98F2-DEE3-96EA-2CE25855B1FD}"/>
                </a:ext>
              </a:extLst>
            </p:cNvPr>
            <p:cNvSpPr>
              <a:spLocks/>
            </p:cNvSpPr>
            <p:nvPr/>
          </p:nvSpPr>
          <p:spPr bwMode="auto">
            <a:xfrm>
              <a:off x="9367" y="2467"/>
              <a:ext cx="157" cy="157"/>
            </a:xfrm>
            <a:custGeom>
              <a:avLst/>
              <a:gdLst>
                <a:gd name="T0" fmla="*/ 49 w 53"/>
                <a:gd name="T1" fmla="*/ 53 h 53"/>
                <a:gd name="T2" fmla="*/ 47 w 53"/>
                <a:gd name="T3" fmla="*/ 52 h 53"/>
                <a:gd name="T4" fmla="*/ 1 w 53"/>
                <a:gd name="T5" fmla="*/ 7 h 53"/>
                <a:gd name="T6" fmla="*/ 1 w 53"/>
                <a:gd name="T7" fmla="*/ 2 h 53"/>
                <a:gd name="T8" fmla="*/ 7 w 53"/>
                <a:gd name="T9" fmla="*/ 2 h 53"/>
                <a:gd name="T10" fmla="*/ 52 w 53"/>
                <a:gd name="T11" fmla="*/ 47 h 53"/>
                <a:gd name="T12" fmla="*/ 52 w 53"/>
                <a:gd name="T13" fmla="*/ 52 h 53"/>
                <a:gd name="T14" fmla="*/ 49 w 53"/>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3">
                  <a:moveTo>
                    <a:pt x="49" y="53"/>
                  </a:moveTo>
                  <a:cubicBezTo>
                    <a:pt x="48" y="53"/>
                    <a:pt x="47" y="53"/>
                    <a:pt x="47" y="52"/>
                  </a:cubicBezTo>
                  <a:cubicBezTo>
                    <a:pt x="1" y="7"/>
                    <a:pt x="1" y="7"/>
                    <a:pt x="1" y="7"/>
                  </a:cubicBezTo>
                  <a:cubicBezTo>
                    <a:pt x="0" y="6"/>
                    <a:pt x="0" y="3"/>
                    <a:pt x="1" y="2"/>
                  </a:cubicBezTo>
                  <a:cubicBezTo>
                    <a:pt x="3" y="0"/>
                    <a:pt x="5" y="0"/>
                    <a:pt x="7" y="2"/>
                  </a:cubicBezTo>
                  <a:cubicBezTo>
                    <a:pt x="52" y="47"/>
                    <a:pt x="52" y="47"/>
                    <a:pt x="52" y="47"/>
                  </a:cubicBezTo>
                  <a:cubicBezTo>
                    <a:pt x="53" y="48"/>
                    <a:pt x="53" y="51"/>
                    <a:pt x="52" y="52"/>
                  </a:cubicBezTo>
                  <a:cubicBezTo>
                    <a:pt x="51" y="53"/>
                    <a:pt x="50" y="53"/>
                    <a:pt x="49" y="53"/>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grpSp>
      <p:sp>
        <p:nvSpPr>
          <p:cNvPr id="35" name="Slide Number Placeholder 3">
            <a:extLst>
              <a:ext uri="{FF2B5EF4-FFF2-40B4-BE49-F238E27FC236}">
                <a16:creationId xmlns:a16="http://schemas.microsoft.com/office/drawing/2014/main" id="{7029B2CB-8E34-24EA-1B2A-5900884D57B1}"/>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28</a:t>
            </a:fld>
            <a:endParaRPr lang="en-US" sz="1200"/>
          </a:p>
        </p:txBody>
      </p:sp>
      <p:sp>
        <p:nvSpPr>
          <p:cNvPr id="36" name="TextBox 35">
            <a:extLst>
              <a:ext uri="{FF2B5EF4-FFF2-40B4-BE49-F238E27FC236}">
                <a16:creationId xmlns:a16="http://schemas.microsoft.com/office/drawing/2014/main" id="{57C8EF3C-314A-12BA-565A-E1E3C685F40D}"/>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grpSp>
        <p:nvGrpSpPr>
          <p:cNvPr id="15" name="Group 14">
            <a:extLst>
              <a:ext uri="{FF2B5EF4-FFF2-40B4-BE49-F238E27FC236}">
                <a16:creationId xmlns:a16="http://schemas.microsoft.com/office/drawing/2014/main" id="{1A0FDF66-F9D1-7B77-80B8-CA719B0C9C66}"/>
              </a:ext>
            </a:extLst>
          </p:cNvPr>
          <p:cNvGrpSpPr/>
          <p:nvPr/>
        </p:nvGrpSpPr>
        <p:grpSpPr>
          <a:xfrm>
            <a:off x="5545408" y="1361069"/>
            <a:ext cx="452915" cy="4430694"/>
            <a:chOff x="5645424" y="1361069"/>
            <a:chExt cx="452915" cy="4430694"/>
          </a:xfrm>
        </p:grpSpPr>
        <p:sp>
          <p:nvSpPr>
            <p:cNvPr id="2" name="Left Bracket 1">
              <a:extLst>
                <a:ext uri="{FF2B5EF4-FFF2-40B4-BE49-F238E27FC236}">
                  <a16:creationId xmlns:a16="http://schemas.microsoft.com/office/drawing/2014/main" id="{03711ABF-14F8-C12F-9EF0-7D252B25EBAD}"/>
                </a:ext>
              </a:extLst>
            </p:cNvPr>
            <p:cNvSpPr/>
            <p:nvPr/>
          </p:nvSpPr>
          <p:spPr>
            <a:xfrm>
              <a:off x="5916887" y="1361069"/>
              <a:ext cx="181452" cy="4430694"/>
            </a:xfrm>
            <a:prstGeom prst="leftBracket">
              <a:avLst/>
            </a:prstGeom>
            <a:ln w="381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69DB5B79-4CBC-C4EA-42F6-18C56B7B4276}"/>
                </a:ext>
              </a:extLst>
            </p:cNvPr>
            <p:cNvCxnSpPr>
              <a:cxnSpLocks/>
            </p:cNvCxnSpPr>
            <p:nvPr/>
          </p:nvCxnSpPr>
          <p:spPr>
            <a:xfrm flipH="1">
              <a:off x="5645424" y="3576416"/>
              <a:ext cx="271463" cy="0"/>
            </a:xfrm>
            <a:prstGeom prst="line">
              <a:avLst/>
            </a:prstGeom>
            <a:ln w="381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048422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DA052D25-E244-5FFF-6EB5-EFC9EAEE9B7C}"/>
              </a:ext>
            </a:extLst>
          </p:cNvPr>
          <p:cNvSpPr>
            <a:spLocks noGrp="1"/>
          </p:cNvSpPr>
          <p:nvPr>
            <p:ph type="title"/>
          </p:nvPr>
        </p:nvSpPr>
        <p:spPr>
          <a:xfrm>
            <a:off x="685800" y="365760"/>
            <a:ext cx="11137392" cy="603504"/>
          </a:xfrm>
        </p:spPr>
        <p:txBody>
          <a:bodyPr/>
          <a:lstStyle/>
          <a:p>
            <a:r>
              <a:rPr lang="en-US">
                <a:solidFill>
                  <a:srgbClr val="5C9A1B"/>
                </a:solidFill>
              </a:rPr>
              <a:t>Be personable: establish a connection</a:t>
            </a:r>
          </a:p>
        </p:txBody>
      </p:sp>
      <p:sp>
        <p:nvSpPr>
          <p:cNvPr id="6" name="TextBox 5">
            <a:extLst>
              <a:ext uri="{FF2B5EF4-FFF2-40B4-BE49-F238E27FC236}">
                <a16:creationId xmlns:a16="http://schemas.microsoft.com/office/drawing/2014/main" id="{0F314F51-37D1-C17E-7CCE-594DD88EC277}"/>
              </a:ext>
            </a:extLst>
          </p:cNvPr>
          <p:cNvSpPr txBox="1"/>
          <p:nvPr/>
        </p:nvSpPr>
        <p:spPr>
          <a:xfrm>
            <a:off x="949313" y="1053282"/>
            <a:ext cx="5146687" cy="477054"/>
          </a:xfrm>
          <a:prstGeom prst="rect">
            <a:avLst/>
          </a:prstGeom>
          <a:noFill/>
        </p:spPr>
        <p:txBody>
          <a:bodyPr wrap="square">
            <a:spAutoFit/>
          </a:bodyPr>
          <a:lstStyle/>
          <a:p>
            <a:r>
              <a:rPr lang="en-US" sz="2500" b="1">
                <a:solidFill>
                  <a:schemeClr val="tx2"/>
                </a:solidFill>
              </a:rPr>
              <a:t>Other trust-building ways to connect:</a:t>
            </a:r>
          </a:p>
        </p:txBody>
      </p:sp>
      <p:sp>
        <p:nvSpPr>
          <p:cNvPr id="7" name="TextBox 6">
            <a:extLst>
              <a:ext uri="{FF2B5EF4-FFF2-40B4-BE49-F238E27FC236}">
                <a16:creationId xmlns:a16="http://schemas.microsoft.com/office/drawing/2014/main" id="{4E9CB232-2F48-E782-EDB9-808FBFAD2708}"/>
              </a:ext>
            </a:extLst>
          </p:cNvPr>
          <p:cNvSpPr txBox="1"/>
          <p:nvPr/>
        </p:nvSpPr>
        <p:spPr>
          <a:xfrm>
            <a:off x="1108087" y="4849998"/>
            <a:ext cx="10188037" cy="1261884"/>
          </a:xfrm>
          <a:prstGeom prst="rect">
            <a:avLst/>
          </a:prstGeom>
          <a:noFill/>
        </p:spPr>
        <p:txBody>
          <a:bodyPr wrap="square">
            <a:spAutoFit/>
          </a:bodyPr>
          <a:lstStyle/>
          <a:p>
            <a:pPr algn="ctr"/>
            <a:r>
              <a:rPr lang="en-US" sz="2400" b="1">
                <a:solidFill>
                  <a:schemeClr val="accent2"/>
                </a:solidFill>
              </a:rPr>
              <a:t>“Your relationship goes a lot further when you meet someone in person.”</a:t>
            </a:r>
            <a:endParaRPr lang="en-US"/>
          </a:p>
          <a:p>
            <a:pPr algn="ctr">
              <a:spcBef>
                <a:spcPts val="1200"/>
              </a:spcBef>
            </a:pPr>
            <a:r>
              <a:rPr lang="en-US" sz="2400"/>
              <a:t>— Glenn Berkley</a:t>
            </a:r>
          </a:p>
          <a:p>
            <a:pPr algn="ctr"/>
            <a:r>
              <a:rPr lang="en-US" i="1"/>
              <a:t>Licensed sales agent with Humana</a:t>
            </a:r>
          </a:p>
        </p:txBody>
      </p:sp>
      <p:sp>
        <p:nvSpPr>
          <p:cNvPr id="8" name="Slide Number Placeholder 3">
            <a:extLst>
              <a:ext uri="{FF2B5EF4-FFF2-40B4-BE49-F238E27FC236}">
                <a16:creationId xmlns:a16="http://schemas.microsoft.com/office/drawing/2014/main" id="{E15C25F1-972E-9BC4-39CB-4871849ABA99}"/>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29</a:t>
            </a:fld>
            <a:endParaRPr lang="en-US" sz="1200"/>
          </a:p>
        </p:txBody>
      </p:sp>
      <p:sp>
        <p:nvSpPr>
          <p:cNvPr id="9" name="TextBox 8">
            <a:extLst>
              <a:ext uri="{FF2B5EF4-FFF2-40B4-BE49-F238E27FC236}">
                <a16:creationId xmlns:a16="http://schemas.microsoft.com/office/drawing/2014/main" id="{58E734EF-FCA9-0D34-DA17-2D2EB1661C95}"/>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sp>
        <p:nvSpPr>
          <p:cNvPr id="10" name="TextBox 9">
            <a:extLst>
              <a:ext uri="{FF2B5EF4-FFF2-40B4-BE49-F238E27FC236}">
                <a16:creationId xmlns:a16="http://schemas.microsoft.com/office/drawing/2014/main" id="{CB392433-E0C6-EC8F-AFA3-BACC781AD9E7}"/>
              </a:ext>
            </a:extLst>
          </p:cNvPr>
          <p:cNvSpPr txBox="1"/>
          <p:nvPr/>
        </p:nvSpPr>
        <p:spPr>
          <a:xfrm>
            <a:off x="328613" y="2594954"/>
            <a:ext cx="11863388" cy="249333"/>
          </a:xfrm>
          <a:prstGeom prst="rect">
            <a:avLst/>
          </a:prstGeom>
          <a:noFill/>
        </p:spPr>
        <p:txBody>
          <a:bodyPr wrap="square" numCol="4">
            <a:noAutofit/>
          </a:bodyPr>
          <a:lstStyle/>
          <a:p>
            <a:pPr marL="12700" algn="ctr">
              <a:spcBef>
                <a:spcPts val="600"/>
              </a:spcBef>
            </a:pPr>
            <a:r>
              <a:rPr lang="en-US" sz="1600"/>
              <a:t>Networking</a:t>
            </a:r>
          </a:p>
          <a:p>
            <a:pPr marL="12700" algn="ctr">
              <a:spcBef>
                <a:spcPts val="600"/>
              </a:spcBef>
            </a:pPr>
            <a:r>
              <a:rPr lang="en-US" sz="1600"/>
              <a:t>Educational presentations</a:t>
            </a:r>
          </a:p>
          <a:p>
            <a:pPr marL="12700" algn="ctr">
              <a:spcBef>
                <a:spcPts val="600"/>
              </a:spcBef>
            </a:pPr>
            <a:r>
              <a:rPr lang="en-US" sz="1600"/>
              <a:t>Community “office hours”</a:t>
            </a:r>
          </a:p>
          <a:p>
            <a:pPr marL="12700" algn="ctr">
              <a:spcBef>
                <a:spcPts val="600"/>
              </a:spcBef>
            </a:pPr>
            <a:r>
              <a:rPr lang="en-US" sz="1600"/>
              <a:t>Volunteering</a:t>
            </a:r>
          </a:p>
        </p:txBody>
      </p:sp>
      <p:sp>
        <p:nvSpPr>
          <p:cNvPr id="11" name="TextBox 10">
            <a:extLst>
              <a:ext uri="{FF2B5EF4-FFF2-40B4-BE49-F238E27FC236}">
                <a16:creationId xmlns:a16="http://schemas.microsoft.com/office/drawing/2014/main" id="{4D523660-3780-29CC-00BC-0370E3070E12}"/>
              </a:ext>
            </a:extLst>
          </p:cNvPr>
          <p:cNvSpPr txBox="1"/>
          <p:nvPr/>
        </p:nvSpPr>
        <p:spPr>
          <a:xfrm>
            <a:off x="1881189" y="4060838"/>
            <a:ext cx="8758237" cy="249333"/>
          </a:xfrm>
          <a:prstGeom prst="rect">
            <a:avLst/>
          </a:prstGeom>
          <a:noFill/>
        </p:spPr>
        <p:txBody>
          <a:bodyPr wrap="square" numCol="3">
            <a:noAutofit/>
          </a:bodyPr>
          <a:lstStyle/>
          <a:p>
            <a:pPr marL="12700" algn="ctr">
              <a:spcBef>
                <a:spcPts val="600"/>
              </a:spcBef>
            </a:pPr>
            <a:r>
              <a:rPr lang="en-US" sz="1600"/>
              <a:t>Grassroots sales events</a:t>
            </a:r>
          </a:p>
          <a:p>
            <a:pPr marL="12700" algn="ctr">
              <a:spcBef>
                <a:spcPts val="600"/>
              </a:spcBef>
            </a:pPr>
            <a:r>
              <a:rPr lang="en-US" sz="1600"/>
              <a:t>Radio spots</a:t>
            </a:r>
          </a:p>
          <a:p>
            <a:pPr marL="12700" algn="ctr">
              <a:spcBef>
                <a:spcPts val="600"/>
              </a:spcBef>
            </a:pPr>
            <a:r>
              <a:rPr lang="en-US" sz="1600"/>
              <a:t>Podcasts</a:t>
            </a:r>
          </a:p>
        </p:txBody>
      </p:sp>
      <p:grpSp>
        <p:nvGrpSpPr>
          <p:cNvPr id="12" name="Group 433" title="User Network icon">
            <a:extLst>
              <a:ext uri="{FF2B5EF4-FFF2-40B4-BE49-F238E27FC236}">
                <a16:creationId xmlns:a16="http://schemas.microsoft.com/office/drawing/2014/main" id="{0BDBD657-9939-BBDD-D599-3F1C880685A4}"/>
              </a:ext>
            </a:extLst>
          </p:cNvPr>
          <p:cNvGrpSpPr>
            <a:grpSpLocks noChangeAspect="1"/>
          </p:cNvGrpSpPr>
          <p:nvPr/>
        </p:nvGrpSpPr>
        <p:grpSpPr bwMode="auto">
          <a:xfrm>
            <a:off x="1532468" y="1783180"/>
            <a:ext cx="697441" cy="719667"/>
            <a:chOff x="10237" y="4480"/>
            <a:chExt cx="659" cy="680"/>
          </a:xfrm>
          <a:solidFill>
            <a:schemeClr val="accent1"/>
          </a:solidFill>
        </p:grpSpPr>
        <p:sp>
          <p:nvSpPr>
            <p:cNvPr id="13" name="Freeform 434">
              <a:extLst>
                <a:ext uri="{FF2B5EF4-FFF2-40B4-BE49-F238E27FC236}">
                  <a16:creationId xmlns:a16="http://schemas.microsoft.com/office/drawing/2014/main" id="{D4DC8365-6889-43C2-531E-6C45A6381656}"/>
                </a:ext>
              </a:extLst>
            </p:cNvPr>
            <p:cNvSpPr>
              <a:spLocks noEditPoints="1"/>
            </p:cNvSpPr>
            <p:nvPr/>
          </p:nvSpPr>
          <p:spPr bwMode="auto">
            <a:xfrm>
              <a:off x="10500" y="4909"/>
              <a:ext cx="136" cy="169"/>
            </a:xfrm>
            <a:custGeom>
              <a:avLst/>
              <a:gdLst>
                <a:gd name="T0" fmla="*/ 22 w 45"/>
                <a:gd name="T1" fmla="*/ 56 h 56"/>
                <a:gd name="T2" fmla="*/ 0 w 45"/>
                <a:gd name="T3" fmla="*/ 26 h 56"/>
                <a:gd name="T4" fmla="*/ 22 w 45"/>
                <a:gd name="T5" fmla="*/ 0 h 56"/>
                <a:gd name="T6" fmla="*/ 45 w 45"/>
                <a:gd name="T7" fmla="*/ 26 h 56"/>
                <a:gd name="T8" fmla="*/ 22 w 45"/>
                <a:gd name="T9" fmla="*/ 56 h 56"/>
                <a:gd name="T10" fmla="*/ 22 w 45"/>
                <a:gd name="T11" fmla="*/ 8 h 56"/>
                <a:gd name="T12" fmla="*/ 7 w 45"/>
                <a:gd name="T13" fmla="*/ 26 h 56"/>
                <a:gd name="T14" fmla="*/ 22 w 45"/>
                <a:gd name="T15" fmla="*/ 49 h 56"/>
                <a:gd name="T16" fmla="*/ 37 w 45"/>
                <a:gd name="T17" fmla="*/ 26 h 56"/>
                <a:gd name="T18" fmla="*/ 22 w 45"/>
                <a:gd name="T19"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2" y="56"/>
                  </a:moveTo>
                  <a:cubicBezTo>
                    <a:pt x="7" y="56"/>
                    <a:pt x="0" y="39"/>
                    <a:pt x="0" y="26"/>
                  </a:cubicBezTo>
                  <a:cubicBezTo>
                    <a:pt x="0" y="9"/>
                    <a:pt x="8" y="0"/>
                    <a:pt x="22" y="0"/>
                  </a:cubicBezTo>
                  <a:cubicBezTo>
                    <a:pt x="37" y="0"/>
                    <a:pt x="45" y="9"/>
                    <a:pt x="45" y="26"/>
                  </a:cubicBezTo>
                  <a:cubicBezTo>
                    <a:pt x="45" y="39"/>
                    <a:pt x="38" y="56"/>
                    <a:pt x="22" y="56"/>
                  </a:cubicBezTo>
                  <a:close/>
                  <a:moveTo>
                    <a:pt x="22" y="8"/>
                  </a:moveTo>
                  <a:cubicBezTo>
                    <a:pt x="16" y="8"/>
                    <a:pt x="7" y="10"/>
                    <a:pt x="7" y="26"/>
                  </a:cubicBezTo>
                  <a:cubicBezTo>
                    <a:pt x="7" y="35"/>
                    <a:pt x="12" y="49"/>
                    <a:pt x="22" y="49"/>
                  </a:cubicBezTo>
                  <a:cubicBezTo>
                    <a:pt x="32" y="49"/>
                    <a:pt x="37" y="35"/>
                    <a:pt x="37" y="26"/>
                  </a:cubicBezTo>
                  <a:cubicBezTo>
                    <a:pt x="37" y="10"/>
                    <a:pt x="29" y="8"/>
                    <a:pt x="22" y="8"/>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14" name="Freeform 435">
              <a:extLst>
                <a:ext uri="{FF2B5EF4-FFF2-40B4-BE49-F238E27FC236}">
                  <a16:creationId xmlns:a16="http://schemas.microsoft.com/office/drawing/2014/main" id="{D20589FA-A30E-1A3F-BF61-07D54F896F32}"/>
                </a:ext>
              </a:extLst>
            </p:cNvPr>
            <p:cNvSpPr>
              <a:spLocks/>
            </p:cNvSpPr>
            <p:nvPr/>
          </p:nvSpPr>
          <p:spPr bwMode="auto">
            <a:xfrm>
              <a:off x="10430" y="5054"/>
              <a:ext cx="273" cy="106"/>
            </a:xfrm>
            <a:custGeom>
              <a:avLst/>
              <a:gdLst>
                <a:gd name="T0" fmla="*/ 45 w 90"/>
                <a:gd name="T1" fmla="*/ 35 h 35"/>
                <a:gd name="T2" fmla="*/ 0 w 90"/>
                <a:gd name="T3" fmla="*/ 23 h 35"/>
                <a:gd name="T4" fmla="*/ 0 w 90"/>
                <a:gd name="T5" fmla="*/ 23 h 35"/>
                <a:gd name="T6" fmla="*/ 22 w 90"/>
                <a:gd name="T7" fmla="*/ 1 h 35"/>
                <a:gd name="T8" fmla="*/ 26 w 90"/>
                <a:gd name="T9" fmla="*/ 4 h 35"/>
                <a:gd name="T10" fmla="*/ 23 w 90"/>
                <a:gd name="T11" fmla="*/ 8 h 35"/>
                <a:gd name="T12" fmla="*/ 8 w 90"/>
                <a:gd name="T13" fmla="*/ 23 h 35"/>
                <a:gd name="T14" fmla="*/ 45 w 90"/>
                <a:gd name="T15" fmla="*/ 27 h 35"/>
                <a:gd name="T16" fmla="*/ 82 w 90"/>
                <a:gd name="T17" fmla="*/ 23 h 35"/>
                <a:gd name="T18" fmla="*/ 67 w 90"/>
                <a:gd name="T19" fmla="*/ 8 h 35"/>
                <a:gd name="T20" fmla="*/ 64 w 90"/>
                <a:gd name="T21" fmla="*/ 4 h 35"/>
                <a:gd name="T22" fmla="*/ 68 w 90"/>
                <a:gd name="T23" fmla="*/ 1 h 35"/>
                <a:gd name="T24" fmla="*/ 90 w 90"/>
                <a:gd name="T25" fmla="*/ 23 h 35"/>
                <a:gd name="T26" fmla="*/ 90 w 90"/>
                <a:gd name="T27" fmla="*/ 23 h 35"/>
                <a:gd name="T28" fmla="*/ 45 w 90"/>
                <a:gd name="T29"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5">
                  <a:moveTo>
                    <a:pt x="45" y="35"/>
                  </a:moveTo>
                  <a:cubicBezTo>
                    <a:pt x="15" y="35"/>
                    <a:pt x="0" y="31"/>
                    <a:pt x="0" y="23"/>
                  </a:cubicBezTo>
                  <a:cubicBezTo>
                    <a:pt x="0" y="23"/>
                    <a:pt x="0" y="23"/>
                    <a:pt x="0" y="23"/>
                  </a:cubicBezTo>
                  <a:cubicBezTo>
                    <a:pt x="2" y="7"/>
                    <a:pt x="7" y="4"/>
                    <a:pt x="22" y="1"/>
                  </a:cubicBezTo>
                  <a:cubicBezTo>
                    <a:pt x="24" y="0"/>
                    <a:pt x="26" y="2"/>
                    <a:pt x="26" y="4"/>
                  </a:cubicBezTo>
                  <a:cubicBezTo>
                    <a:pt x="27" y="6"/>
                    <a:pt x="25" y="8"/>
                    <a:pt x="23" y="8"/>
                  </a:cubicBezTo>
                  <a:cubicBezTo>
                    <a:pt x="11" y="11"/>
                    <a:pt x="9" y="12"/>
                    <a:pt x="8" y="23"/>
                  </a:cubicBezTo>
                  <a:cubicBezTo>
                    <a:pt x="10" y="24"/>
                    <a:pt x="22" y="27"/>
                    <a:pt x="45" y="27"/>
                  </a:cubicBezTo>
                  <a:cubicBezTo>
                    <a:pt x="68" y="27"/>
                    <a:pt x="80" y="24"/>
                    <a:pt x="82" y="23"/>
                  </a:cubicBezTo>
                  <a:cubicBezTo>
                    <a:pt x="81" y="12"/>
                    <a:pt x="79" y="11"/>
                    <a:pt x="67" y="8"/>
                  </a:cubicBezTo>
                  <a:cubicBezTo>
                    <a:pt x="65" y="8"/>
                    <a:pt x="63" y="6"/>
                    <a:pt x="64" y="4"/>
                  </a:cubicBezTo>
                  <a:cubicBezTo>
                    <a:pt x="64" y="2"/>
                    <a:pt x="66" y="0"/>
                    <a:pt x="68" y="1"/>
                  </a:cubicBezTo>
                  <a:cubicBezTo>
                    <a:pt x="83" y="4"/>
                    <a:pt x="88" y="7"/>
                    <a:pt x="90" y="23"/>
                  </a:cubicBezTo>
                  <a:cubicBezTo>
                    <a:pt x="90" y="23"/>
                    <a:pt x="90" y="23"/>
                    <a:pt x="90" y="23"/>
                  </a:cubicBezTo>
                  <a:cubicBezTo>
                    <a:pt x="90" y="31"/>
                    <a:pt x="75" y="35"/>
                    <a:pt x="45" y="35"/>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15" name="Freeform 436">
              <a:extLst>
                <a:ext uri="{FF2B5EF4-FFF2-40B4-BE49-F238E27FC236}">
                  <a16:creationId xmlns:a16="http://schemas.microsoft.com/office/drawing/2014/main" id="{B3E95E01-094E-2BBB-297A-6EE5A5846896}"/>
                </a:ext>
              </a:extLst>
            </p:cNvPr>
            <p:cNvSpPr>
              <a:spLocks noEditPoints="1"/>
            </p:cNvSpPr>
            <p:nvPr/>
          </p:nvSpPr>
          <p:spPr bwMode="auto">
            <a:xfrm>
              <a:off x="10307" y="4480"/>
              <a:ext cx="136" cy="169"/>
            </a:xfrm>
            <a:custGeom>
              <a:avLst/>
              <a:gdLst>
                <a:gd name="T0" fmla="*/ 22 w 45"/>
                <a:gd name="T1" fmla="*/ 56 h 56"/>
                <a:gd name="T2" fmla="*/ 0 w 45"/>
                <a:gd name="T3" fmla="*/ 26 h 56"/>
                <a:gd name="T4" fmla="*/ 22 w 45"/>
                <a:gd name="T5" fmla="*/ 0 h 56"/>
                <a:gd name="T6" fmla="*/ 45 w 45"/>
                <a:gd name="T7" fmla="*/ 26 h 56"/>
                <a:gd name="T8" fmla="*/ 22 w 45"/>
                <a:gd name="T9" fmla="*/ 56 h 56"/>
                <a:gd name="T10" fmla="*/ 22 w 45"/>
                <a:gd name="T11" fmla="*/ 7 h 56"/>
                <a:gd name="T12" fmla="*/ 7 w 45"/>
                <a:gd name="T13" fmla="*/ 26 h 56"/>
                <a:gd name="T14" fmla="*/ 22 w 45"/>
                <a:gd name="T15" fmla="*/ 48 h 56"/>
                <a:gd name="T16" fmla="*/ 37 w 45"/>
                <a:gd name="T17" fmla="*/ 26 h 56"/>
                <a:gd name="T18" fmla="*/ 22 w 45"/>
                <a:gd name="T19" fmla="*/ 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2" y="56"/>
                  </a:moveTo>
                  <a:cubicBezTo>
                    <a:pt x="7" y="56"/>
                    <a:pt x="0" y="38"/>
                    <a:pt x="0" y="26"/>
                  </a:cubicBezTo>
                  <a:cubicBezTo>
                    <a:pt x="0" y="9"/>
                    <a:pt x="8" y="0"/>
                    <a:pt x="22" y="0"/>
                  </a:cubicBezTo>
                  <a:cubicBezTo>
                    <a:pt x="37" y="0"/>
                    <a:pt x="45" y="9"/>
                    <a:pt x="45" y="26"/>
                  </a:cubicBezTo>
                  <a:cubicBezTo>
                    <a:pt x="45" y="38"/>
                    <a:pt x="38" y="56"/>
                    <a:pt x="22" y="56"/>
                  </a:cubicBezTo>
                  <a:close/>
                  <a:moveTo>
                    <a:pt x="22" y="7"/>
                  </a:moveTo>
                  <a:cubicBezTo>
                    <a:pt x="16" y="7"/>
                    <a:pt x="7" y="9"/>
                    <a:pt x="7" y="26"/>
                  </a:cubicBezTo>
                  <a:cubicBezTo>
                    <a:pt x="7" y="35"/>
                    <a:pt x="12" y="48"/>
                    <a:pt x="22" y="48"/>
                  </a:cubicBezTo>
                  <a:cubicBezTo>
                    <a:pt x="33" y="48"/>
                    <a:pt x="37" y="35"/>
                    <a:pt x="37" y="26"/>
                  </a:cubicBezTo>
                  <a:cubicBezTo>
                    <a:pt x="37" y="9"/>
                    <a:pt x="29" y="7"/>
                    <a:pt x="22" y="7"/>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16" name="Freeform 437">
              <a:extLst>
                <a:ext uri="{FF2B5EF4-FFF2-40B4-BE49-F238E27FC236}">
                  <a16:creationId xmlns:a16="http://schemas.microsoft.com/office/drawing/2014/main" id="{B9D35EB5-2CB5-33FE-81B3-96EFAD8B8DD9}"/>
                </a:ext>
              </a:extLst>
            </p:cNvPr>
            <p:cNvSpPr>
              <a:spLocks/>
            </p:cNvSpPr>
            <p:nvPr/>
          </p:nvSpPr>
          <p:spPr bwMode="auto">
            <a:xfrm>
              <a:off x="10237" y="4625"/>
              <a:ext cx="272" cy="103"/>
            </a:xfrm>
            <a:custGeom>
              <a:avLst/>
              <a:gdLst>
                <a:gd name="T0" fmla="*/ 45 w 90"/>
                <a:gd name="T1" fmla="*/ 34 h 34"/>
                <a:gd name="T2" fmla="*/ 0 w 90"/>
                <a:gd name="T3" fmla="*/ 23 h 34"/>
                <a:gd name="T4" fmla="*/ 0 w 90"/>
                <a:gd name="T5" fmla="*/ 22 h 34"/>
                <a:gd name="T6" fmla="*/ 22 w 90"/>
                <a:gd name="T7" fmla="*/ 0 h 34"/>
                <a:gd name="T8" fmla="*/ 26 w 90"/>
                <a:gd name="T9" fmla="*/ 3 h 34"/>
                <a:gd name="T10" fmla="*/ 24 w 90"/>
                <a:gd name="T11" fmla="*/ 8 h 34"/>
                <a:gd name="T12" fmla="*/ 8 w 90"/>
                <a:gd name="T13" fmla="*/ 22 h 34"/>
                <a:gd name="T14" fmla="*/ 45 w 90"/>
                <a:gd name="T15" fmla="*/ 27 h 34"/>
                <a:gd name="T16" fmla="*/ 83 w 90"/>
                <a:gd name="T17" fmla="*/ 22 h 34"/>
                <a:gd name="T18" fmla="*/ 67 w 90"/>
                <a:gd name="T19" fmla="*/ 8 h 34"/>
                <a:gd name="T20" fmla="*/ 64 w 90"/>
                <a:gd name="T21" fmla="*/ 3 h 34"/>
                <a:gd name="T22" fmla="*/ 69 w 90"/>
                <a:gd name="T23" fmla="*/ 0 h 34"/>
                <a:gd name="T24" fmla="*/ 90 w 90"/>
                <a:gd name="T25" fmla="*/ 22 h 34"/>
                <a:gd name="T26" fmla="*/ 90 w 90"/>
                <a:gd name="T27" fmla="*/ 23 h 34"/>
                <a:gd name="T28" fmla="*/ 45 w 90"/>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4">
                  <a:moveTo>
                    <a:pt x="45" y="34"/>
                  </a:moveTo>
                  <a:cubicBezTo>
                    <a:pt x="15" y="34"/>
                    <a:pt x="0" y="30"/>
                    <a:pt x="0" y="23"/>
                  </a:cubicBezTo>
                  <a:cubicBezTo>
                    <a:pt x="0" y="23"/>
                    <a:pt x="0" y="23"/>
                    <a:pt x="0" y="22"/>
                  </a:cubicBezTo>
                  <a:cubicBezTo>
                    <a:pt x="2" y="7"/>
                    <a:pt x="7" y="4"/>
                    <a:pt x="22" y="0"/>
                  </a:cubicBezTo>
                  <a:cubicBezTo>
                    <a:pt x="24" y="0"/>
                    <a:pt x="26" y="1"/>
                    <a:pt x="26" y="3"/>
                  </a:cubicBezTo>
                  <a:cubicBezTo>
                    <a:pt x="27" y="5"/>
                    <a:pt x="26" y="7"/>
                    <a:pt x="24" y="8"/>
                  </a:cubicBezTo>
                  <a:cubicBezTo>
                    <a:pt x="12" y="10"/>
                    <a:pt x="9" y="11"/>
                    <a:pt x="8" y="22"/>
                  </a:cubicBezTo>
                  <a:cubicBezTo>
                    <a:pt x="11" y="24"/>
                    <a:pt x="22" y="27"/>
                    <a:pt x="45" y="27"/>
                  </a:cubicBezTo>
                  <a:cubicBezTo>
                    <a:pt x="69" y="27"/>
                    <a:pt x="80" y="24"/>
                    <a:pt x="83" y="22"/>
                  </a:cubicBezTo>
                  <a:cubicBezTo>
                    <a:pt x="81" y="11"/>
                    <a:pt x="79" y="10"/>
                    <a:pt x="67" y="8"/>
                  </a:cubicBezTo>
                  <a:cubicBezTo>
                    <a:pt x="65" y="7"/>
                    <a:pt x="64" y="5"/>
                    <a:pt x="64" y="3"/>
                  </a:cubicBezTo>
                  <a:cubicBezTo>
                    <a:pt x="65" y="1"/>
                    <a:pt x="67" y="0"/>
                    <a:pt x="69" y="0"/>
                  </a:cubicBezTo>
                  <a:cubicBezTo>
                    <a:pt x="84" y="4"/>
                    <a:pt x="88" y="7"/>
                    <a:pt x="90" y="22"/>
                  </a:cubicBezTo>
                  <a:cubicBezTo>
                    <a:pt x="90" y="23"/>
                    <a:pt x="90" y="23"/>
                    <a:pt x="90" y="23"/>
                  </a:cubicBezTo>
                  <a:cubicBezTo>
                    <a:pt x="90" y="30"/>
                    <a:pt x="75" y="34"/>
                    <a:pt x="45" y="34"/>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17" name="Freeform 438">
              <a:extLst>
                <a:ext uri="{FF2B5EF4-FFF2-40B4-BE49-F238E27FC236}">
                  <a16:creationId xmlns:a16="http://schemas.microsoft.com/office/drawing/2014/main" id="{17E7038B-0894-4D87-C411-F11846091D9F}"/>
                </a:ext>
              </a:extLst>
            </p:cNvPr>
            <p:cNvSpPr>
              <a:spLocks noEditPoints="1"/>
            </p:cNvSpPr>
            <p:nvPr/>
          </p:nvSpPr>
          <p:spPr bwMode="auto">
            <a:xfrm>
              <a:off x="10690" y="4480"/>
              <a:ext cx="136" cy="169"/>
            </a:xfrm>
            <a:custGeom>
              <a:avLst/>
              <a:gdLst>
                <a:gd name="T0" fmla="*/ 23 w 45"/>
                <a:gd name="T1" fmla="*/ 56 h 56"/>
                <a:gd name="T2" fmla="*/ 0 w 45"/>
                <a:gd name="T3" fmla="*/ 26 h 56"/>
                <a:gd name="T4" fmla="*/ 23 w 45"/>
                <a:gd name="T5" fmla="*/ 0 h 56"/>
                <a:gd name="T6" fmla="*/ 45 w 45"/>
                <a:gd name="T7" fmla="*/ 26 h 56"/>
                <a:gd name="T8" fmla="*/ 23 w 45"/>
                <a:gd name="T9" fmla="*/ 56 h 56"/>
                <a:gd name="T10" fmla="*/ 23 w 45"/>
                <a:gd name="T11" fmla="*/ 7 h 56"/>
                <a:gd name="T12" fmla="*/ 8 w 45"/>
                <a:gd name="T13" fmla="*/ 26 h 56"/>
                <a:gd name="T14" fmla="*/ 23 w 45"/>
                <a:gd name="T15" fmla="*/ 48 h 56"/>
                <a:gd name="T16" fmla="*/ 38 w 45"/>
                <a:gd name="T17" fmla="*/ 26 h 56"/>
                <a:gd name="T18" fmla="*/ 23 w 45"/>
                <a:gd name="T19" fmla="*/ 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3" y="56"/>
                  </a:moveTo>
                  <a:cubicBezTo>
                    <a:pt x="7" y="56"/>
                    <a:pt x="0" y="38"/>
                    <a:pt x="0" y="26"/>
                  </a:cubicBezTo>
                  <a:cubicBezTo>
                    <a:pt x="0" y="9"/>
                    <a:pt x="8" y="0"/>
                    <a:pt x="23" y="0"/>
                  </a:cubicBezTo>
                  <a:cubicBezTo>
                    <a:pt x="37" y="0"/>
                    <a:pt x="45" y="9"/>
                    <a:pt x="45" y="26"/>
                  </a:cubicBezTo>
                  <a:cubicBezTo>
                    <a:pt x="45" y="38"/>
                    <a:pt x="38" y="56"/>
                    <a:pt x="23" y="56"/>
                  </a:cubicBezTo>
                  <a:close/>
                  <a:moveTo>
                    <a:pt x="23" y="7"/>
                  </a:moveTo>
                  <a:cubicBezTo>
                    <a:pt x="16" y="7"/>
                    <a:pt x="8" y="9"/>
                    <a:pt x="8" y="26"/>
                  </a:cubicBezTo>
                  <a:cubicBezTo>
                    <a:pt x="8" y="35"/>
                    <a:pt x="13" y="48"/>
                    <a:pt x="23" y="48"/>
                  </a:cubicBezTo>
                  <a:cubicBezTo>
                    <a:pt x="33" y="48"/>
                    <a:pt x="38" y="35"/>
                    <a:pt x="38" y="26"/>
                  </a:cubicBezTo>
                  <a:cubicBezTo>
                    <a:pt x="38" y="9"/>
                    <a:pt x="29" y="7"/>
                    <a:pt x="23" y="7"/>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18" name="Freeform 439">
              <a:extLst>
                <a:ext uri="{FF2B5EF4-FFF2-40B4-BE49-F238E27FC236}">
                  <a16:creationId xmlns:a16="http://schemas.microsoft.com/office/drawing/2014/main" id="{731897FD-4DEB-A7F4-7D61-DAC899A7D4A0}"/>
                </a:ext>
              </a:extLst>
            </p:cNvPr>
            <p:cNvSpPr>
              <a:spLocks/>
            </p:cNvSpPr>
            <p:nvPr/>
          </p:nvSpPr>
          <p:spPr bwMode="auto">
            <a:xfrm>
              <a:off x="10624" y="4625"/>
              <a:ext cx="272" cy="103"/>
            </a:xfrm>
            <a:custGeom>
              <a:avLst/>
              <a:gdLst>
                <a:gd name="T0" fmla="*/ 45 w 90"/>
                <a:gd name="T1" fmla="*/ 34 h 34"/>
                <a:gd name="T2" fmla="*/ 0 w 90"/>
                <a:gd name="T3" fmla="*/ 23 h 34"/>
                <a:gd name="T4" fmla="*/ 0 w 90"/>
                <a:gd name="T5" fmla="*/ 22 h 34"/>
                <a:gd name="T6" fmla="*/ 22 w 90"/>
                <a:gd name="T7" fmla="*/ 0 h 34"/>
                <a:gd name="T8" fmla="*/ 26 w 90"/>
                <a:gd name="T9" fmla="*/ 3 h 34"/>
                <a:gd name="T10" fmla="*/ 23 w 90"/>
                <a:gd name="T11" fmla="*/ 8 h 34"/>
                <a:gd name="T12" fmla="*/ 7 w 90"/>
                <a:gd name="T13" fmla="*/ 22 h 34"/>
                <a:gd name="T14" fmla="*/ 45 w 90"/>
                <a:gd name="T15" fmla="*/ 27 h 34"/>
                <a:gd name="T16" fmla="*/ 82 w 90"/>
                <a:gd name="T17" fmla="*/ 22 h 34"/>
                <a:gd name="T18" fmla="*/ 67 w 90"/>
                <a:gd name="T19" fmla="*/ 8 h 34"/>
                <a:gd name="T20" fmla="*/ 64 w 90"/>
                <a:gd name="T21" fmla="*/ 3 h 34"/>
                <a:gd name="T22" fmla="*/ 68 w 90"/>
                <a:gd name="T23" fmla="*/ 0 h 34"/>
                <a:gd name="T24" fmla="*/ 90 w 90"/>
                <a:gd name="T25" fmla="*/ 22 h 34"/>
                <a:gd name="T26" fmla="*/ 90 w 90"/>
                <a:gd name="T27" fmla="*/ 23 h 34"/>
                <a:gd name="T28" fmla="*/ 45 w 90"/>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4">
                  <a:moveTo>
                    <a:pt x="45" y="34"/>
                  </a:moveTo>
                  <a:cubicBezTo>
                    <a:pt x="15" y="34"/>
                    <a:pt x="0" y="30"/>
                    <a:pt x="0" y="23"/>
                  </a:cubicBezTo>
                  <a:cubicBezTo>
                    <a:pt x="0" y="23"/>
                    <a:pt x="0" y="23"/>
                    <a:pt x="0" y="22"/>
                  </a:cubicBezTo>
                  <a:cubicBezTo>
                    <a:pt x="2" y="7"/>
                    <a:pt x="6" y="4"/>
                    <a:pt x="22" y="0"/>
                  </a:cubicBezTo>
                  <a:cubicBezTo>
                    <a:pt x="24" y="0"/>
                    <a:pt x="26" y="1"/>
                    <a:pt x="26" y="3"/>
                  </a:cubicBezTo>
                  <a:cubicBezTo>
                    <a:pt x="26" y="5"/>
                    <a:pt x="25" y="7"/>
                    <a:pt x="23" y="8"/>
                  </a:cubicBezTo>
                  <a:cubicBezTo>
                    <a:pt x="11" y="10"/>
                    <a:pt x="9" y="11"/>
                    <a:pt x="7" y="22"/>
                  </a:cubicBezTo>
                  <a:cubicBezTo>
                    <a:pt x="10" y="24"/>
                    <a:pt x="21" y="27"/>
                    <a:pt x="45" y="27"/>
                  </a:cubicBezTo>
                  <a:cubicBezTo>
                    <a:pt x="68" y="27"/>
                    <a:pt x="80" y="24"/>
                    <a:pt x="82" y="22"/>
                  </a:cubicBezTo>
                  <a:cubicBezTo>
                    <a:pt x="81" y="11"/>
                    <a:pt x="79" y="10"/>
                    <a:pt x="67" y="8"/>
                  </a:cubicBezTo>
                  <a:cubicBezTo>
                    <a:pt x="65" y="7"/>
                    <a:pt x="63" y="5"/>
                    <a:pt x="64" y="3"/>
                  </a:cubicBezTo>
                  <a:cubicBezTo>
                    <a:pt x="64" y="1"/>
                    <a:pt x="66" y="0"/>
                    <a:pt x="68" y="0"/>
                  </a:cubicBezTo>
                  <a:cubicBezTo>
                    <a:pt x="83" y="4"/>
                    <a:pt x="88" y="7"/>
                    <a:pt x="90" y="22"/>
                  </a:cubicBezTo>
                  <a:cubicBezTo>
                    <a:pt x="90" y="23"/>
                    <a:pt x="90" y="23"/>
                    <a:pt x="90" y="23"/>
                  </a:cubicBezTo>
                  <a:cubicBezTo>
                    <a:pt x="90" y="30"/>
                    <a:pt x="75" y="34"/>
                    <a:pt x="45" y="34"/>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19" name="Freeform 440">
              <a:extLst>
                <a:ext uri="{FF2B5EF4-FFF2-40B4-BE49-F238E27FC236}">
                  <a16:creationId xmlns:a16="http://schemas.microsoft.com/office/drawing/2014/main" id="{569D94CC-6A06-8CA2-76D7-F0CC9E3E9739}"/>
                </a:ext>
              </a:extLst>
            </p:cNvPr>
            <p:cNvSpPr>
              <a:spLocks/>
            </p:cNvSpPr>
            <p:nvPr/>
          </p:nvSpPr>
          <p:spPr bwMode="auto">
            <a:xfrm>
              <a:off x="10476" y="4737"/>
              <a:ext cx="184" cy="69"/>
            </a:xfrm>
            <a:custGeom>
              <a:avLst/>
              <a:gdLst>
                <a:gd name="T0" fmla="*/ 30 w 61"/>
                <a:gd name="T1" fmla="*/ 23 h 23"/>
                <a:gd name="T2" fmla="*/ 28 w 61"/>
                <a:gd name="T3" fmla="*/ 23 h 23"/>
                <a:gd name="T4" fmla="*/ 2 w 61"/>
                <a:gd name="T5" fmla="*/ 8 h 23"/>
                <a:gd name="T6" fmla="*/ 1 w 61"/>
                <a:gd name="T7" fmla="*/ 3 h 23"/>
                <a:gd name="T8" fmla="*/ 6 w 61"/>
                <a:gd name="T9" fmla="*/ 1 h 23"/>
                <a:gd name="T10" fmla="*/ 30 w 61"/>
                <a:gd name="T11" fmla="*/ 15 h 23"/>
                <a:gd name="T12" fmla="*/ 54 w 61"/>
                <a:gd name="T13" fmla="*/ 1 h 23"/>
                <a:gd name="T14" fmla="*/ 60 w 61"/>
                <a:gd name="T15" fmla="*/ 3 h 23"/>
                <a:gd name="T16" fmla="*/ 58 w 61"/>
                <a:gd name="T17" fmla="*/ 8 h 23"/>
                <a:gd name="T18" fmla="*/ 32 w 61"/>
                <a:gd name="T19" fmla="*/ 23 h 23"/>
                <a:gd name="T20" fmla="*/ 30 w 61"/>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23">
                  <a:moveTo>
                    <a:pt x="30" y="23"/>
                  </a:moveTo>
                  <a:cubicBezTo>
                    <a:pt x="29" y="23"/>
                    <a:pt x="29" y="23"/>
                    <a:pt x="28" y="23"/>
                  </a:cubicBezTo>
                  <a:cubicBezTo>
                    <a:pt x="2" y="8"/>
                    <a:pt x="2" y="8"/>
                    <a:pt x="2" y="8"/>
                  </a:cubicBezTo>
                  <a:cubicBezTo>
                    <a:pt x="0" y="7"/>
                    <a:pt x="0" y="5"/>
                    <a:pt x="1" y="3"/>
                  </a:cubicBezTo>
                  <a:cubicBezTo>
                    <a:pt x="2" y="1"/>
                    <a:pt x="4" y="0"/>
                    <a:pt x="6" y="1"/>
                  </a:cubicBezTo>
                  <a:cubicBezTo>
                    <a:pt x="30" y="15"/>
                    <a:pt x="30" y="15"/>
                    <a:pt x="30" y="15"/>
                  </a:cubicBezTo>
                  <a:cubicBezTo>
                    <a:pt x="54" y="1"/>
                    <a:pt x="54" y="1"/>
                    <a:pt x="54" y="1"/>
                  </a:cubicBezTo>
                  <a:cubicBezTo>
                    <a:pt x="56" y="0"/>
                    <a:pt x="59" y="1"/>
                    <a:pt x="60" y="3"/>
                  </a:cubicBezTo>
                  <a:cubicBezTo>
                    <a:pt x="61" y="5"/>
                    <a:pt x="60" y="7"/>
                    <a:pt x="58" y="8"/>
                  </a:cubicBezTo>
                  <a:cubicBezTo>
                    <a:pt x="32" y="23"/>
                    <a:pt x="32" y="23"/>
                    <a:pt x="32" y="23"/>
                  </a:cubicBezTo>
                  <a:cubicBezTo>
                    <a:pt x="31" y="23"/>
                    <a:pt x="31" y="23"/>
                    <a:pt x="30" y="23"/>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0" name="Freeform 441">
              <a:extLst>
                <a:ext uri="{FF2B5EF4-FFF2-40B4-BE49-F238E27FC236}">
                  <a16:creationId xmlns:a16="http://schemas.microsoft.com/office/drawing/2014/main" id="{02D0AECD-0FF9-09B5-C668-C59905BBB7D6}"/>
                </a:ext>
              </a:extLst>
            </p:cNvPr>
            <p:cNvSpPr>
              <a:spLocks/>
            </p:cNvSpPr>
            <p:nvPr/>
          </p:nvSpPr>
          <p:spPr bwMode="auto">
            <a:xfrm>
              <a:off x="10554" y="4785"/>
              <a:ext cx="25" cy="103"/>
            </a:xfrm>
            <a:custGeom>
              <a:avLst/>
              <a:gdLst>
                <a:gd name="T0" fmla="*/ 4 w 8"/>
                <a:gd name="T1" fmla="*/ 34 h 34"/>
                <a:gd name="T2" fmla="*/ 0 w 8"/>
                <a:gd name="T3" fmla="*/ 30 h 34"/>
                <a:gd name="T4" fmla="*/ 0 w 8"/>
                <a:gd name="T5" fmla="*/ 4 h 34"/>
                <a:gd name="T6" fmla="*/ 4 w 8"/>
                <a:gd name="T7" fmla="*/ 0 h 34"/>
                <a:gd name="T8" fmla="*/ 8 w 8"/>
                <a:gd name="T9" fmla="*/ 4 h 34"/>
                <a:gd name="T10" fmla="*/ 8 w 8"/>
                <a:gd name="T11" fmla="*/ 30 h 34"/>
                <a:gd name="T12" fmla="*/ 4 w 8"/>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8" h="34">
                  <a:moveTo>
                    <a:pt x="4" y="34"/>
                  </a:moveTo>
                  <a:cubicBezTo>
                    <a:pt x="2" y="34"/>
                    <a:pt x="0" y="32"/>
                    <a:pt x="0" y="30"/>
                  </a:cubicBezTo>
                  <a:cubicBezTo>
                    <a:pt x="0" y="4"/>
                    <a:pt x="0" y="4"/>
                    <a:pt x="0" y="4"/>
                  </a:cubicBezTo>
                  <a:cubicBezTo>
                    <a:pt x="0" y="2"/>
                    <a:pt x="2" y="0"/>
                    <a:pt x="4" y="0"/>
                  </a:cubicBezTo>
                  <a:cubicBezTo>
                    <a:pt x="6" y="0"/>
                    <a:pt x="8" y="2"/>
                    <a:pt x="8" y="4"/>
                  </a:cubicBezTo>
                  <a:cubicBezTo>
                    <a:pt x="8" y="30"/>
                    <a:pt x="8" y="30"/>
                    <a:pt x="8" y="30"/>
                  </a:cubicBezTo>
                  <a:cubicBezTo>
                    <a:pt x="8" y="32"/>
                    <a:pt x="6" y="34"/>
                    <a:pt x="4" y="34"/>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grpSp>
      <p:grpSp>
        <p:nvGrpSpPr>
          <p:cNvPr id="21" name="Group 26" title="Bargraph Presentation icon">
            <a:extLst>
              <a:ext uri="{FF2B5EF4-FFF2-40B4-BE49-F238E27FC236}">
                <a16:creationId xmlns:a16="http://schemas.microsoft.com/office/drawing/2014/main" id="{49C70485-9921-7CE4-EC4C-9015442F8281}"/>
              </a:ext>
            </a:extLst>
          </p:cNvPr>
          <p:cNvGrpSpPr>
            <a:grpSpLocks noChangeAspect="1"/>
          </p:cNvGrpSpPr>
          <p:nvPr/>
        </p:nvGrpSpPr>
        <p:grpSpPr bwMode="auto">
          <a:xfrm>
            <a:off x="4435048" y="1837263"/>
            <a:ext cx="614891" cy="613833"/>
            <a:chOff x="2655" y="1375"/>
            <a:chExt cx="581" cy="580"/>
          </a:xfrm>
          <a:solidFill>
            <a:schemeClr val="accent1"/>
          </a:solidFill>
        </p:grpSpPr>
        <p:sp>
          <p:nvSpPr>
            <p:cNvPr id="22" name="Freeform 27">
              <a:extLst>
                <a:ext uri="{FF2B5EF4-FFF2-40B4-BE49-F238E27FC236}">
                  <a16:creationId xmlns:a16="http://schemas.microsoft.com/office/drawing/2014/main" id="{4564D2C7-39EE-66A1-02A0-F413A6B031A4}"/>
                </a:ext>
              </a:extLst>
            </p:cNvPr>
            <p:cNvSpPr>
              <a:spLocks noEditPoints="1"/>
            </p:cNvSpPr>
            <p:nvPr/>
          </p:nvSpPr>
          <p:spPr bwMode="auto">
            <a:xfrm>
              <a:off x="2785" y="1677"/>
              <a:ext cx="64" cy="85"/>
            </a:xfrm>
            <a:custGeom>
              <a:avLst/>
              <a:gdLst>
                <a:gd name="T0" fmla="*/ 18 w 21"/>
                <a:gd name="T1" fmla="*/ 28 h 28"/>
                <a:gd name="T2" fmla="*/ 4 w 21"/>
                <a:gd name="T3" fmla="*/ 28 h 28"/>
                <a:gd name="T4" fmla="*/ 0 w 21"/>
                <a:gd name="T5" fmla="*/ 24 h 28"/>
                <a:gd name="T6" fmla="*/ 0 w 21"/>
                <a:gd name="T7" fmla="*/ 3 h 28"/>
                <a:gd name="T8" fmla="*/ 4 w 21"/>
                <a:gd name="T9" fmla="*/ 0 h 28"/>
                <a:gd name="T10" fmla="*/ 18 w 21"/>
                <a:gd name="T11" fmla="*/ 0 h 28"/>
                <a:gd name="T12" fmla="*/ 21 w 21"/>
                <a:gd name="T13" fmla="*/ 3 h 28"/>
                <a:gd name="T14" fmla="*/ 21 w 21"/>
                <a:gd name="T15" fmla="*/ 24 h 28"/>
                <a:gd name="T16" fmla="*/ 18 w 21"/>
                <a:gd name="T17" fmla="*/ 28 h 28"/>
                <a:gd name="T18" fmla="*/ 7 w 21"/>
                <a:gd name="T19" fmla="*/ 21 h 28"/>
                <a:gd name="T20" fmla="*/ 14 w 21"/>
                <a:gd name="T21" fmla="*/ 21 h 28"/>
                <a:gd name="T22" fmla="*/ 14 w 21"/>
                <a:gd name="T23" fmla="*/ 7 h 28"/>
                <a:gd name="T24" fmla="*/ 7 w 21"/>
                <a:gd name="T25" fmla="*/ 7 h 28"/>
                <a:gd name="T26" fmla="*/ 7 w 21"/>
                <a:gd name="T27"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28">
                  <a:moveTo>
                    <a:pt x="18" y="28"/>
                  </a:moveTo>
                  <a:cubicBezTo>
                    <a:pt x="4" y="28"/>
                    <a:pt x="4" y="28"/>
                    <a:pt x="4" y="28"/>
                  </a:cubicBezTo>
                  <a:cubicBezTo>
                    <a:pt x="2" y="28"/>
                    <a:pt x="0" y="26"/>
                    <a:pt x="0" y="24"/>
                  </a:cubicBezTo>
                  <a:cubicBezTo>
                    <a:pt x="0" y="3"/>
                    <a:pt x="0" y="3"/>
                    <a:pt x="0" y="3"/>
                  </a:cubicBezTo>
                  <a:cubicBezTo>
                    <a:pt x="0" y="1"/>
                    <a:pt x="2" y="0"/>
                    <a:pt x="4" y="0"/>
                  </a:cubicBezTo>
                  <a:cubicBezTo>
                    <a:pt x="18" y="0"/>
                    <a:pt x="18" y="0"/>
                    <a:pt x="18" y="0"/>
                  </a:cubicBezTo>
                  <a:cubicBezTo>
                    <a:pt x="20" y="0"/>
                    <a:pt x="21" y="1"/>
                    <a:pt x="21" y="3"/>
                  </a:cubicBezTo>
                  <a:cubicBezTo>
                    <a:pt x="21" y="24"/>
                    <a:pt x="21" y="24"/>
                    <a:pt x="21" y="24"/>
                  </a:cubicBezTo>
                  <a:cubicBezTo>
                    <a:pt x="21" y="26"/>
                    <a:pt x="20" y="28"/>
                    <a:pt x="18" y="28"/>
                  </a:cubicBezTo>
                  <a:close/>
                  <a:moveTo>
                    <a:pt x="7" y="21"/>
                  </a:moveTo>
                  <a:cubicBezTo>
                    <a:pt x="14" y="21"/>
                    <a:pt x="14" y="21"/>
                    <a:pt x="14" y="21"/>
                  </a:cubicBezTo>
                  <a:cubicBezTo>
                    <a:pt x="14" y="7"/>
                    <a:pt x="14" y="7"/>
                    <a:pt x="14" y="7"/>
                  </a:cubicBezTo>
                  <a:cubicBezTo>
                    <a:pt x="7" y="7"/>
                    <a:pt x="7" y="7"/>
                    <a:pt x="7" y="7"/>
                  </a:cubicBezTo>
                  <a:lnTo>
                    <a:pt x="7" y="21"/>
                  </a:ln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3" name="Freeform 28">
              <a:extLst>
                <a:ext uri="{FF2B5EF4-FFF2-40B4-BE49-F238E27FC236}">
                  <a16:creationId xmlns:a16="http://schemas.microsoft.com/office/drawing/2014/main" id="{75FF224C-B33F-4615-A41D-03FD2F877506}"/>
                </a:ext>
              </a:extLst>
            </p:cNvPr>
            <p:cNvSpPr>
              <a:spLocks noEditPoints="1"/>
            </p:cNvSpPr>
            <p:nvPr/>
          </p:nvSpPr>
          <p:spPr bwMode="auto">
            <a:xfrm>
              <a:off x="2873" y="1547"/>
              <a:ext cx="63" cy="215"/>
            </a:xfrm>
            <a:custGeom>
              <a:avLst/>
              <a:gdLst>
                <a:gd name="T0" fmla="*/ 17 w 21"/>
                <a:gd name="T1" fmla="*/ 71 h 71"/>
                <a:gd name="T2" fmla="*/ 3 w 21"/>
                <a:gd name="T3" fmla="*/ 71 h 71"/>
                <a:gd name="T4" fmla="*/ 0 w 21"/>
                <a:gd name="T5" fmla="*/ 67 h 71"/>
                <a:gd name="T6" fmla="*/ 0 w 21"/>
                <a:gd name="T7" fmla="*/ 3 h 71"/>
                <a:gd name="T8" fmla="*/ 3 w 21"/>
                <a:gd name="T9" fmla="*/ 0 h 71"/>
                <a:gd name="T10" fmla="*/ 17 w 21"/>
                <a:gd name="T11" fmla="*/ 0 h 71"/>
                <a:gd name="T12" fmla="*/ 21 w 21"/>
                <a:gd name="T13" fmla="*/ 3 h 71"/>
                <a:gd name="T14" fmla="*/ 21 w 21"/>
                <a:gd name="T15" fmla="*/ 67 h 71"/>
                <a:gd name="T16" fmla="*/ 17 w 21"/>
                <a:gd name="T17" fmla="*/ 71 h 71"/>
                <a:gd name="T18" fmla="*/ 7 w 21"/>
                <a:gd name="T19" fmla="*/ 64 h 71"/>
                <a:gd name="T20" fmla="*/ 14 w 21"/>
                <a:gd name="T21" fmla="*/ 64 h 71"/>
                <a:gd name="T22" fmla="*/ 14 w 21"/>
                <a:gd name="T23" fmla="*/ 7 h 71"/>
                <a:gd name="T24" fmla="*/ 7 w 21"/>
                <a:gd name="T25" fmla="*/ 7 h 71"/>
                <a:gd name="T26" fmla="*/ 7 w 21"/>
                <a:gd name="T27" fmla="*/ 6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71">
                  <a:moveTo>
                    <a:pt x="17" y="71"/>
                  </a:moveTo>
                  <a:cubicBezTo>
                    <a:pt x="3" y="71"/>
                    <a:pt x="3" y="71"/>
                    <a:pt x="3" y="71"/>
                  </a:cubicBezTo>
                  <a:cubicBezTo>
                    <a:pt x="1" y="71"/>
                    <a:pt x="0" y="69"/>
                    <a:pt x="0" y="67"/>
                  </a:cubicBezTo>
                  <a:cubicBezTo>
                    <a:pt x="0" y="3"/>
                    <a:pt x="0" y="3"/>
                    <a:pt x="0" y="3"/>
                  </a:cubicBezTo>
                  <a:cubicBezTo>
                    <a:pt x="0" y="1"/>
                    <a:pt x="1" y="0"/>
                    <a:pt x="3" y="0"/>
                  </a:cubicBezTo>
                  <a:cubicBezTo>
                    <a:pt x="17" y="0"/>
                    <a:pt x="17" y="0"/>
                    <a:pt x="17" y="0"/>
                  </a:cubicBezTo>
                  <a:cubicBezTo>
                    <a:pt x="19" y="0"/>
                    <a:pt x="21" y="1"/>
                    <a:pt x="21" y="3"/>
                  </a:cubicBezTo>
                  <a:cubicBezTo>
                    <a:pt x="21" y="67"/>
                    <a:pt x="21" y="67"/>
                    <a:pt x="21" y="67"/>
                  </a:cubicBezTo>
                  <a:cubicBezTo>
                    <a:pt x="21" y="69"/>
                    <a:pt x="19" y="71"/>
                    <a:pt x="17" y="71"/>
                  </a:cubicBezTo>
                  <a:close/>
                  <a:moveTo>
                    <a:pt x="7" y="64"/>
                  </a:moveTo>
                  <a:cubicBezTo>
                    <a:pt x="14" y="64"/>
                    <a:pt x="14" y="64"/>
                    <a:pt x="14" y="64"/>
                  </a:cubicBezTo>
                  <a:cubicBezTo>
                    <a:pt x="14" y="7"/>
                    <a:pt x="14" y="7"/>
                    <a:pt x="14" y="7"/>
                  </a:cubicBezTo>
                  <a:cubicBezTo>
                    <a:pt x="7" y="7"/>
                    <a:pt x="7" y="7"/>
                    <a:pt x="7" y="7"/>
                  </a:cubicBezTo>
                  <a:lnTo>
                    <a:pt x="7" y="64"/>
                  </a:ln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4" name="Freeform 29">
              <a:extLst>
                <a:ext uri="{FF2B5EF4-FFF2-40B4-BE49-F238E27FC236}">
                  <a16:creationId xmlns:a16="http://schemas.microsoft.com/office/drawing/2014/main" id="{ADEF2FCD-3F7B-B5F0-FF18-EE59A7A45092}"/>
                </a:ext>
              </a:extLst>
            </p:cNvPr>
            <p:cNvSpPr>
              <a:spLocks noEditPoints="1"/>
            </p:cNvSpPr>
            <p:nvPr/>
          </p:nvSpPr>
          <p:spPr bwMode="auto">
            <a:xfrm>
              <a:off x="2958" y="1589"/>
              <a:ext cx="63" cy="173"/>
            </a:xfrm>
            <a:custGeom>
              <a:avLst/>
              <a:gdLst>
                <a:gd name="T0" fmla="*/ 18 w 21"/>
                <a:gd name="T1" fmla="*/ 57 h 57"/>
                <a:gd name="T2" fmla="*/ 4 w 21"/>
                <a:gd name="T3" fmla="*/ 57 h 57"/>
                <a:gd name="T4" fmla="*/ 0 w 21"/>
                <a:gd name="T5" fmla="*/ 53 h 57"/>
                <a:gd name="T6" fmla="*/ 0 w 21"/>
                <a:gd name="T7" fmla="*/ 4 h 57"/>
                <a:gd name="T8" fmla="*/ 4 w 21"/>
                <a:gd name="T9" fmla="*/ 0 h 57"/>
                <a:gd name="T10" fmla="*/ 18 w 21"/>
                <a:gd name="T11" fmla="*/ 0 h 57"/>
                <a:gd name="T12" fmla="*/ 21 w 21"/>
                <a:gd name="T13" fmla="*/ 4 h 57"/>
                <a:gd name="T14" fmla="*/ 21 w 21"/>
                <a:gd name="T15" fmla="*/ 53 h 57"/>
                <a:gd name="T16" fmla="*/ 18 w 21"/>
                <a:gd name="T17" fmla="*/ 57 h 57"/>
                <a:gd name="T18" fmla="*/ 7 w 21"/>
                <a:gd name="T19" fmla="*/ 50 h 57"/>
                <a:gd name="T20" fmla="*/ 14 w 21"/>
                <a:gd name="T21" fmla="*/ 50 h 57"/>
                <a:gd name="T22" fmla="*/ 14 w 21"/>
                <a:gd name="T23" fmla="*/ 7 h 57"/>
                <a:gd name="T24" fmla="*/ 7 w 21"/>
                <a:gd name="T25" fmla="*/ 7 h 57"/>
                <a:gd name="T26" fmla="*/ 7 w 21"/>
                <a:gd name="T27" fmla="*/ 5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57">
                  <a:moveTo>
                    <a:pt x="18" y="57"/>
                  </a:moveTo>
                  <a:cubicBezTo>
                    <a:pt x="4" y="57"/>
                    <a:pt x="4" y="57"/>
                    <a:pt x="4" y="57"/>
                  </a:cubicBezTo>
                  <a:cubicBezTo>
                    <a:pt x="2" y="57"/>
                    <a:pt x="0" y="55"/>
                    <a:pt x="0" y="53"/>
                  </a:cubicBezTo>
                  <a:cubicBezTo>
                    <a:pt x="0" y="4"/>
                    <a:pt x="0" y="4"/>
                    <a:pt x="0" y="4"/>
                  </a:cubicBezTo>
                  <a:cubicBezTo>
                    <a:pt x="0" y="2"/>
                    <a:pt x="2" y="0"/>
                    <a:pt x="4" y="0"/>
                  </a:cubicBezTo>
                  <a:cubicBezTo>
                    <a:pt x="18" y="0"/>
                    <a:pt x="18" y="0"/>
                    <a:pt x="18" y="0"/>
                  </a:cubicBezTo>
                  <a:cubicBezTo>
                    <a:pt x="20" y="0"/>
                    <a:pt x="21" y="2"/>
                    <a:pt x="21" y="4"/>
                  </a:cubicBezTo>
                  <a:cubicBezTo>
                    <a:pt x="21" y="53"/>
                    <a:pt x="21" y="53"/>
                    <a:pt x="21" y="53"/>
                  </a:cubicBezTo>
                  <a:cubicBezTo>
                    <a:pt x="21" y="55"/>
                    <a:pt x="20" y="57"/>
                    <a:pt x="18" y="57"/>
                  </a:cubicBezTo>
                  <a:close/>
                  <a:moveTo>
                    <a:pt x="7" y="50"/>
                  </a:moveTo>
                  <a:cubicBezTo>
                    <a:pt x="14" y="50"/>
                    <a:pt x="14" y="50"/>
                    <a:pt x="14" y="50"/>
                  </a:cubicBezTo>
                  <a:cubicBezTo>
                    <a:pt x="14" y="7"/>
                    <a:pt x="14" y="7"/>
                    <a:pt x="14" y="7"/>
                  </a:cubicBezTo>
                  <a:cubicBezTo>
                    <a:pt x="7" y="7"/>
                    <a:pt x="7" y="7"/>
                    <a:pt x="7" y="7"/>
                  </a:cubicBezTo>
                  <a:lnTo>
                    <a:pt x="7" y="50"/>
                  </a:ln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5" name="Freeform 30">
              <a:extLst>
                <a:ext uri="{FF2B5EF4-FFF2-40B4-BE49-F238E27FC236}">
                  <a16:creationId xmlns:a16="http://schemas.microsoft.com/office/drawing/2014/main" id="{0E582118-AE42-FA27-8B32-A7CD8C3CD519}"/>
                </a:ext>
              </a:extLst>
            </p:cNvPr>
            <p:cNvSpPr>
              <a:spLocks noEditPoints="1"/>
            </p:cNvSpPr>
            <p:nvPr/>
          </p:nvSpPr>
          <p:spPr bwMode="auto">
            <a:xfrm>
              <a:off x="3042" y="1505"/>
              <a:ext cx="67" cy="257"/>
            </a:xfrm>
            <a:custGeom>
              <a:avLst/>
              <a:gdLst>
                <a:gd name="T0" fmla="*/ 18 w 22"/>
                <a:gd name="T1" fmla="*/ 85 h 85"/>
                <a:gd name="T2" fmla="*/ 4 w 22"/>
                <a:gd name="T3" fmla="*/ 85 h 85"/>
                <a:gd name="T4" fmla="*/ 0 w 22"/>
                <a:gd name="T5" fmla="*/ 81 h 85"/>
                <a:gd name="T6" fmla="*/ 0 w 22"/>
                <a:gd name="T7" fmla="*/ 3 h 85"/>
                <a:gd name="T8" fmla="*/ 4 w 22"/>
                <a:gd name="T9" fmla="*/ 0 h 85"/>
                <a:gd name="T10" fmla="*/ 18 w 22"/>
                <a:gd name="T11" fmla="*/ 0 h 85"/>
                <a:gd name="T12" fmla="*/ 22 w 22"/>
                <a:gd name="T13" fmla="*/ 3 h 85"/>
                <a:gd name="T14" fmla="*/ 22 w 22"/>
                <a:gd name="T15" fmla="*/ 81 h 85"/>
                <a:gd name="T16" fmla="*/ 18 w 22"/>
                <a:gd name="T17" fmla="*/ 85 h 85"/>
                <a:gd name="T18" fmla="*/ 8 w 22"/>
                <a:gd name="T19" fmla="*/ 78 h 85"/>
                <a:gd name="T20" fmla="*/ 15 w 22"/>
                <a:gd name="T21" fmla="*/ 78 h 85"/>
                <a:gd name="T22" fmla="*/ 15 w 22"/>
                <a:gd name="T23" fmla="*/ 7 h 85"/>
                <a:gd name="T24" fmla="*/ 8 w 22"/>
                <a:gd name="T25" fmla="*/ 7 h 85"/>
                <a:gd name="T26" fmla="*/ 8 w 22"/>
                <a:gd name="T27" fmla="*/ 7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85">
                  <a:moveTo>
                    <a:pt x="18" y="85"/>
                  </a:moveTo>
                  <a:cubicBezTo>
                    <a:pt x="4" y="85"/>
                    <a:pt x="4" y="85"/>
                    <a:pt x="4" y="85"/>
                  </a:cubicBezTo>
                  <a:cubicBezTo>
                    <a:pt x="2" y="85"/>
                    <a:pt x="0" y="83"/>
                    <a:pt x="0" y="81"/>
                  </a:cubicBezTo>
                  <a:cubicBezTo>
                    <a:pt x="0" y="3"/>
                    <a:pt x="0" y="3"/>
                    <a:pt x="0" y="3"/>
                  </a:cubicBezTo>
                  <a:cubicBezTo>
                    <a:pt x="0" y="1"/>
                    <a:pt x="2" y="0"/>
                    <a:pt x="4" y="0"/>
                  </a:cubicBezTo>
                  <a:cubicBezTo>
                    <a:pt x="18" y="0"/>
                    <a:pt x="18" y="0"/>
                    <a:pt x="18" y="0"/>
                  </a:cubicBezTo>
                  <a:cubicBezTo>
                    <a:pt x="20" y="0"/>
                    <a:pt x="22" y="1"/>
                    <a:pt x="22" y="3"/>
                  </a:cubicBezTo>
                  <a:cubicBezTo>
                    <a:pt x="22" y="81"/>
                    <a:pt x="22" y="81"/>
                    <a:pt x="22" y="81"/>
                  </a:cubicBezTo>
                  <a:cubicBezTo>
                    <a:pt x="22" y="83"/>
                    <a:pt x="20" y="85"/>
                    <a:pt x="18" y="85"/>
                  </a:cubicBezTo>
                  <a:close/>
                  <a:moveTo>
                    <a:pt x="8" y="78"/>
                  </a:moveTo>
                  <a:cubicBezTo>
                    <a:pt x="15" y="78"/>
                    <a:pt x="15" y="78"/>
                    <a:pt x="15" y="78"/>
                  </a:cubicBezTo>
                  <a:cubicBezTo>
                    <a:pt x="15" y="7"/>
                    <a:pt x="15" y="7"/>
                    <a:pt x="15" y="7"/>
                  </a:cubicBezTo>
                  <a:cubicBezTo>
                    <a:pt x="8" y="7"/>
                    <a:pt x="8" y="7"/>
                    <a:pt x="8" y="7"/>
                  </a:cubicBezTo>
                  <a:lnTo>
                    <a:pt x="8" y="78"/>
                  </a:ln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6" name="Freeform 31">
              <a:extLst>
                <a:ext uri="{FF2B5EF4-FFF2-40B4-BE49-F238E27FC236}">
                  <a16:creationId xmlns:a16="http://schemas.microsoft.com/office/drawing/2014/main" id="{2ECFCFE1-4925-685F-F5A8-6B730C4EF170}"/>
                </a:ext>
              </a:extLst>
            </p:cNvPr>
            <p:cNvSpPr>
              <a:spLocks/>
            </p:cNvSpPr>
            <p:nvPr/>
          </p:nvSpPr>
          <p:spPr bwMode="auto">
            <a:xfrm>
              <a:off x="2655" y="1396"/>
              <a:ext cx="581" cy="21"/>
            </a:xfrm>
            <a:custGeom>
              <a:avLst/>
              <a:gdLst>
                <a:gd name="T0" fmla="*/ 189 w 192"/>
                <a:gd name="T1" fmla="*/ 7 h 7"/>
                <a:gd name="T2" fmla="*/ 4 w 192"/>
                <a:gd name="T3" fmla="*/ 7 h 7"/>
                <a:gd name="T4" fmla="*/ 0 w 192"/>
                <a:gd name="T5" fmla="*/ 4 h 7"/>
                <a:gd name="T6" fmla="*/ 4 w 192"/>
                <a:gd name="T7" fmla="*/ 0 h 7"/>
                <a:gd name="T8" fmla="*/ 189 w 192"/>
                <a:gd name="T9" fmla="*/ 0 h 7"/>
                <a:gd name="T10" fmla="*/ 192 w 192"/>
                <a:gd name="T11" fmla="*/ 4 h 7"/>
                <a:gd name="T12" fmla="*/ 189 w 19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92" h="7">
                  <a:moveTo>
                    <a:pt x="189" y="7"/>
                  </a:moveTo>
                  <a:cubicBezTo>
                    <a:pt x="4" y="7"/>
                    <a:pt x="4" y="7"/>
                    <a:pt x="4" y="7"/>
                  </a:cubicBezTo>
                  <a:cubicBezTo>
                    <a:pt x="2" y="7"/>
                    <a:pt x="0" y="6"/>
                    <a:pt x="0" y="4"/>
                  </a:cubicBezTo>
                  <a:cubicBezTo>
                    <a:pt x="0" y="2"/>
                    <a:pt x="2" y="0"/>
                    <a:pt x="4" y="0"/>
                  </a:cubicBezTo>
                  <a:cubicBezTo>
                    <a:pt x="189" y="0"/>
                    <a:pt x="189" y="0"/>
                    <a:pt x="189" y="0"/>
                  </a:cubicBezTo>
                  <a:cubicBezTo>
                    <a:pt x="191" y="0"/>
                    <a:pt x="192" y="2"/>
                    <a:pt x="192" y="4"/>
                  </a:cubicBezTo>
                  <a:cubicBezTo>
                    <a:pt x="192" y="6"/>
                    <a:pt x="191" y="7"/>
                    <a:pt x="189" y="7"/>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7" name="Freeform 32">
              <a:extLst>
                <a:ext uri="{FF2B5EF4-FFF2-40B4-BE49-F238E27FC236}">
                  <a16:creationId xmlns:a16="http://schemas.microsoft.com/office/drawing/2014/main" id="{DDD50A46-87EF-3671-185F-200534BF68E2}"/>
                </a:ext>
              </a:extLst>
            </p:cNvPr>
            <p:cNvSpPr>
              <a:spLocks/>
            </p:cNvSpPr>
            <p:nvPr/>
          </p:nvSpPr>
          <p:spPr bwMode="auto">
            <a:xfrm>
              <a:off x="2915" y="1375"/>
              <a:ext cx="64" cy="42"/>
            </a:xfrm>
            <a:custGeom>
              <a:avLst/>
              <a:gdLst>
                <a:gd name="T0" fmla="*/ 18 w 21"/>
                <a:gd name="T1" fmla="*/ 14 h 14"/>
                <a:gd name="T2" fmla="*/ 14 w 21"/>
                <a:gd name="T3" fmla="*/ 11 h 14"/>
                <a:gd name="T4" fmla="*/ 14 w 21"/>
                <a:gd name="T5" fmla="*/ 7 h 14"/>
                <a:gd name="T6" fmla="*/ 7 w 21"/>
                <a:gd name="T7" fmla="*/ 7 h 14"/>
                <a:gd name="T8" fmla="*/ 7 w 21"/>
                <a:gd name="T9" fmla="*/ 11 h 14"/>
                <a:gd name="T10" fmla="*/ 3 w 21"/>
                <a:gd name="T11" fmla="*/ 14 h 14"/>
                <a:gd name="T12" fmla="*/ 0 w 21"/>
                <a:gd name="T13" fmla="*/ 11 h 14"/>
                <a:gd name="T14" fmla="*/ 0 w 21"/>
                <a:gd name="T15" fmla="*/ 4 h 14"/>
                <a:gd name="T16" fmla="*/ 3 w 21"/>
                <a:gd name="T17" fmla="*/ 0 h 14"/>
                <a:gd name="T18" fmla="*/ 18 w 21"/>
                <a:gd name="T19" fmla="*/ 0 h 14"/>
                <a:gd name="T20" fmla="*/ 21 w 21"/>
                <a:gd name="T21" fmla="*/ 4 h 14"/>
                <a:gd name="T22" fmla="*/ 21 w 21"/>
                <a:gd name="T23" fmla="*/ 11 h 14"/>
                <a:gd name="T24" fmla="*/ 18 w 21"/>
                <a:gd name="T2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4">
                  <a:moveTo>
                    <a:pt x="18" y="14"/>
                  </a:moveTo>
                  <a:cubicBezTo>
                    <a:pt x="16" y="14"/>
                    <a:pt x="14" y="13"/>
                    <a:pt x="14" y="11"/>
                  </a:cubicBezTo>
                  <a:cubicBezTo>
                    <a:pt x="14" y="7"/>
                    <a:pt x="14" y="7"/>
                    <a:pt x="14" y="7"/>
                  </a:cubicBezTo>
                  <a:cubicBezTo>
                    <a:pt x="7" y="7"/>
                    <a:pt x="7" y="7"/>
                    <a:pt x="7" y="7"/>
                  </a:cubicBezTo>
                  <a:cubicBezTo>
                    <a:pt x="7" y="11"/>
                    <a:pt x="7" y="11"/>
                    <a:pt x="7" y="11"/>
                  </a:cubicBezTo>
                  <a:cubicBezTo>
                    <a:pt x="7" y="13"/>
                    <a:pt x="5" y="14"/>
                    <a:pt x="3" y="14"/>
                  </a:cubicBezTo>
                  <a:cubicBezTo>
                    <a:pt x="1" y="14"/>
                    <a:pt x="0" y="13"/>
                    <a:pt x="0" y="11"/>
                  </a:cubicBezTo>
                  <a:cubicBezTo>
                    <a:pt x="0" y="4"/>
                    <a:pt x="0" y="4"/>
                    <a:pt x="0" y="4"/>
                  </a:cubicBezTo>
                  <a:cubicBezTo>
                    <a:pt x="0" y="2"/>
                    <a:pt x="1" y="0"/>
                    <a:pt x="3" y="0"/>
                  </a:cubicBezTo>
                  <a:cubicBezTo>
                    <a:pt x="18" y="0"/>
                    <a:pt x="18" y="0"/>
                    <a:pt x="18" y="0"/>
                  </a:cubicBezTo>
                  <a:cubicBezTo>
                    <a:pt x="19" y="0"/>
                    <a:pt x="21" y="2"/>
                    <a:pt x="21" y="4"/>
                  </a:cubicBezTo>
                  <a:cubicBezTo>
                    <a:pt x="21" y="11"/>
                    <a:pt x="21" y="11"/>
                    <a:pt x="21" y="11"/>
                  </a:cubicBezTo>
                  <a:cubicBezTo>
                    <a:pt x="21" y="13"/>
                    <a:pt x="19" y="14"/>
                    <a:pt x="18" y="14"/>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8" name="Freeform 33">
              <a:extLst>
                <a:ext uri="{FF2B5EF4-FFF2-40B4-BE49-F238E27FC236}">
                  <a16:creationId xmlns:a16="http://schemas.microsoft.com/office/drawing/2014/main" id="{F1E649D6-705B-9CCD-8680-153EAE306486}"/>
                </a:ext>
              </a:extLst>
            </p:cNvPr>
            <p:cNvSpPr>
              <a:spLocks/>
            </p:cNvSpPr>
            <p:nvPr/>
          </p:nvSpPr>
          <p:spPr bwMode="auto">
            <a:xfrm>
              <a:off x="2849" y="1846"/>
              <a:ext cx="109" cy="109"/>
            </a:xfrm>
            <a:custGeom>
              <a:avLst/>
              <a:gdLst>
                <a:gd name="T0" fmla="*/ 4 w 36"/>
                <a:gd name="T1" fmla="*/ 36 h 36"/>
                <a:gd name="T2" fmla="*/ 1 w 36"/>
                <a:gd name="T3" fmla="*/ 35 h 36"/>
                <a:gd name="T4" fmla="*/ 1 w 36"/>
                <a:gd name="T5" fmla="*/ 30 h 36"/>
                <a:gd name="T6" fmla="*/ 30 w 36"/>
                <a:gd name="T7" fmla="*/ 1 h 36"/>
                <a:gd name="T8" fmla="*/ 35 w 36"/>
                <a:gd name="T9" fmla="*/ 1 h 36"/>
                <a:gd name="T10" fmla="*/ 35 w 36"/>
                <a:gd name="T11" fmla="*/ 7 h 36"/>
                <a:gd name="T12" fmla="*/ 6 w 36"/>
                <a:gd name="T13" fmla="*/ 35 h 36"/>
                <a:gd name="T14" fmla="*/ 4 w 36"/>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6">
                  <a:moveTo>
                    <a:pt x="4" y="36"/>
                  </a:moveTo>
                  <a:cubicBezTo>
                    <a:pt x="3" y="36"/>
                    <a:pt x="2" y="36"/>
                    <a:pt x="1" y="35"/>
                  </a:cubicBezTo>
                  <a:cubicBezTo>
                    <a:pt x="0" y="34"/>
                    <a:pt x="0" y="31"/>
                    <a:pt x="1" y="30"/>
                  </a:cubicBezTo>
                  <a:cubicBezTo>
                    <a:pt x="30" y="1"/>
                    <a:pt x="30" y="1"/>
                    <a:pt x="30" y="1"/>
                  </a:cubicBezTo>
                  <a:cubicBezTo>
                    <a:pt x="31" y="0"/>
                    <a:pt x="34" y="0"/>
                    <a:pt x="35" y="1"/>
                  </a:cubicBezTo>
                  <a:cubicBezTo>
                    <a:pt x="36" y="3"/>
                    <a:pt x="36" y="5"/>
                    <a:pt x="35" y="7"/>
                  </a:cubicBezTo>
                  <a:cubicBezTo>
                    <a:pt x="6" y="35"/>
                    <a:pt x="6" y="35"/>
                    <a:pt x="6" y="35"/>
                  </a:cubicBezTo>
                  <a:cubicBezTo>
                    <a:pt x="6" y="36"/>
                    <a:pt x="5" y="36"/>
                    <a:pt x="4" y="36"/>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9" name="Freeform 34">
              <a:extLst>
                <a:ext uri="{FF2B5EF4-FFF2-40B4-BE49-F238E27FC236}">
                  <a16:creationId xmlns:a16="http://schemas.microsoft.com/office/drawing/2014/main" id="{63C4C410-6221-0A4B-9D25-34E0E23380AF}"/>
                </a:ext>
              </a:extLst>
            </p:cNvPr>
            <p:cNvSpPr>
              <a:spLocks/>
            </p:cNvSpPr>
            <p:nvPr/>
          </p:nvSpPr>
          <p:spPr bwMode="auto">
            <a:xfrm>
              <a:off x="2933" y="1846"/>
              <a:ext cx="112" cy="109"/>
            </a:xfrm>
            <a:custGeom>
              <a:avLst/>
              <a:gdLst>
                <a:gd name="T0" fmla="*/ 33 w 37"/>
                <a:gd name="T1" fmla="*/ 36 h 36"/>
                <a:gd name="T2" fmla="*/ 30 w 37"/>
                <a:gd name="T3" fmla="*/ 35 h 36"/>
                <a:gd name="T4" fmla="*/ 2 w 37"/>
                <a:gd name="T5" fmla="*/ 7 h 36"/>
                <a:gd name="T6" fmla="*/ 2 w 37"/>
                <a:gd name="T7" fmla="*/ 1 h 36"/>
                <a:gd name="T8" fmla="*/ 7 w 37"/>
                <a:gd name="T9" fmla="*/ 1 h 36"/>
                <a:gd name="T10" fmla="*/ 35 w 37"/>
                <a:gd name="T11" fmla="*/ 30 h 36"/>
                <a:gd name="T12" fmla="*/ 35 w 37"/>
                <a:gd name="T13" fmla="*/ 35 h 36"/>
                <a:gd name="T14" fmla="*/ 33 w 37"/>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6">
                  <a:moveTo>
                    <a:pt x="33" y="36"/>
                  </a:moveTo>
                  <a:cubicBezTo>
                    <a:pt x="32" y="36"/>
                    <a:pt x="31" y="36"/>
                    <a:pt x="30" y="35"/>
                  </a:cubicBezTo>
                  <a:cubicBezTo>
                    <a:pt x="2" y="7"/>
                    <a:pt x="2" y="7"/>
                    <a:pt x="2" y="7"/>
                  </a:cubicBezTo>
                  <a:cubicBezTo>
                    <a:pt x="0" y="5"/>
                    <a:pt x="0" y="3"/>
                    <a:pt x="2" y="1"/>
                  </a:cubicBezTo>
                  <a:cubicBezTo>
                    <a:pt x="3" y="0"/>
                    <a:pt x="6" y="0"/>
                    <a:pt x="7" y="1"/>
                  </a:cubicBezTo>
                  <a:cubicBezTo>
                    <a:pt x="35" y="30"/>
                    <a:pt x="35" y="30"/>
                    <a:pt x="35" y="30"/>
                  </a:cubicBezTo>
                  <a:cubicBezTo>
                    <a:pt x="37" y="31"/>
                    <a:pt x="37" y="34"/>
                    <a:pt x="35" y="35"/>
                  </a:cubicBezTo>
                  <a:cubicBezTo>
                    <a:pt x="35" y="36"/>
                    <a:pt x="34" y="36"/>
                    <a:pt x="33" y="36"/>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30" name="Freeform 35">
              <a:extLst>
                <a:ext uri="{FF2B5EF4-FFF2-40B4-BE49-F238E27FC236}">
                  <a16:creationId xmlns:a16="http://schemas.microsoft.com/office/drawing/2014/main" id="{792131F5-7549-FB83-2A90-462C16CED2E9}"/>
                </a:ext>
              </a:extLst>
            </p:cNvPr>
            <p:cNvSpPr>
              <a:spLocks/>
            </p:cNvSpPr>
            <p:nvPr/>
          </p:nvSpPr>
          <p:spPr bwMode="auto">
            <a:xfrm>
              <a:off x="2936" y="1825"/>
              <a:ext cx="22" cy="45"/>
            </a:xfrm>
            <a:custGeom>
              <a:avLst/>
              <a:gdLst>
                <a:gd name="T0" fmla="*/ 3 w 7"/>
                <a:gd name="T1" fmla="*/ 15 h 15"/>
                <a:gd name="T2" fmla="*/ 0 w 7"/>
                <a:gd name="T3" fmla="*/ 11 h 15"/>
                <a:gd name="T4" fmla="*/ 0 w 7"/>
                <a:gd name="T5" fmla="*/ 4 h 15"/>
                <a:gd name="T6" fmla="*/ 3 w 7"/>
                <a:gd name="T7" fmla="*/ 0 h 15"/>
                <a:gd name="T8" fmla="*/ 7 w 7"/>
                <a:gd name="T9" fmla="*/ 4 h 15"/>
                <a:gd name="T10" fmla="*/ 7 w 7"/>
                <a:gd name="T11" fmla="*/ 11 h 15"/>
                <a:gd name="T12" fmla="*/ 3 w 7"/>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3" y="15"/>
                  </a:moveTo>
                  <a:cubicBezTo>
                    <a:pt x="1" y="15"/>
                    <a:pt x="0" y="13"/>
                    <a:pt x="0" y="11"/>
                  </a:cubicBezTo>
                  <a:cubicBezTo>
                    <a:pt x="0" y="4"/>
                    <a:pt x="0" y="4"/>
                    <a:pt x="0" y="4"/>
                  </a:cubicBezTo>
                  <a:cubicBezTo>
                    <a:pt x="0" y="2"/>
                    <a:pt x="1" y="0"/>
                    <a:pt x="3" y="0"/>
                  </a:cubicBezTo>
                  <a:cubicBezTo>
                    <a:pt x="5" y="0"/>
                    <a:pt x="7" y="2"/>
                    <a:pt x="7" y="4"/>
                  </a:cubicBezTo>
                  <a:cubicBezTo>
                    <a:pt x="7" y="11"/>
                    <a:pt x="7" y="11"/>
                    <a:pt x="7" y="11"/>
                  </a:cubicBezTo>
                  <a:cubicBezTo>
                    <a:pt x="7" y="13"/>
                    <a:pt x="5" y="15"/>
                    <a:pt x="3" y="15"/>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31" name="Freeform 36">
              <a:extLst>
                <a:ext uri="{FF2B5EF4-FFF2-40B4-BE49-F238E27FC236}">
                  <a16:creationId xmlns:a16="http://schemas.microsoft.com/office/drawing/2014/main" id="{1CF6BA6C-DA6C-32BF-77B5-42D1A1653354}"/>
                </a:ext>
              </a:extLst>
            </p:cNvPr>
            <p:cNvSpPr>
              <a:spLocks noEditPoints="1"/>
            </p:cNvSpPr>
            <p:nvPr/>
          </p:nvSpPr>
          <p:spPr bwMode="auto">
            <a:xfrm>
              <a:off x="2700" y="1438"/>
              <a:ext cx="494" cy="408"/>
            </a:xfrm>
            <a:custGeom>
              <a:avLst/>
              <a:gdLst>
                <a:gd name="T0" fmla="*/ 160 w 163"/>
                <a:gd name="T1" fmla="*/ 135 h 135"/>
                <a:gd name="T2" fmla="*/ 25 w 163"/>
                <a:gd name="T3" fmla="*/ 135 h 135"/>
                <a:gd name="T4" fmla="*/ 0 w 163"/>
                <a:gd name="T5" fmla="*/ 111 h 135"/>
                <a:gd name="T6" fmla="*/ 0 w 163"/>
                <a:gd name="T7" fmla="*/ 100 h 135"/>
                <a:gd name="T8" fmla="*/ 0 w 163"/>
                <a:gd name="T9" fmla="*/ 4 h 135"/>
                <a:gd name="T10" fmla="*/ 3 w 163"/>
                <a:gd name="T11" fmla="*/ 0 h 135"/>
                <a:gd name="T12" fmla="*/ 138 w 163"/>
                <a:gd name="T13" fmla="*/ 0 h 135"/>
                <a:gd name="T14" fmla="*/ 163 w 163"/>
                <a:gd name="T15" fmla="*/ 25 h 135"/>
                <a:gd name="T16" fmla="*/ 163 w 163"/>
                <a:gd name="T17" fmla="*/ 34 h 135"/>
                <a:gd name="T18" fmla="*/ 163 w 163"/>
                <a:gd name="T19" fmla="*/ 132 h 135"/>
                <a:gd name="T20" fmla="*/ 160 w 163"/>
                <a:gd name="T21" fmla="*/ 135 h 135"/>
                <a:gd name="T22" fmla="*/ 7 w 163"/>
                <a:gd name="T23" fmla="*/ 7 h 135"/>
                <a:gd name="T24" fmla="*/ 7 w 163"/>
                <a:gd name="T25" fmla="*/ 111 h 135"/>
                <a:gd name="T26" fmla="*/ 25 w 163"/>
                <a:gd name="T27" fmla="*/ 128 h 135"/>
                <a:gd name="T28" fmla="*/ 156 w 163"/>
                <a:gd name="T29" fmla="*/ 128 h 135"/>
                <a:gd name="T30" fmla="*/ 156 w 163"/>
                <a:gd name="T31" fmla="*/ 25 h 135"/>
                <a:gd name="T32" fmla="*/ 138 w 163"/>
                <a:gd name="T33" fmla="*/ 7 h 135"/>
                <a:gd name="T34" fmla="*/ 7 w 163"/>
                <a:gd name="T35"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35">
                  <a:moveTo>
                    <a:pt x="160" y="135"/>
                  </a:moveTo>
                  <a:cubicBezTo>
                    <a:pt x="25" y="135"/>
                    <a:pt x="25" y="135"/>
                    <a:pt x="25" y="135"/>
                  </a:cubicBezTo>
                  <a:cubicBezTo>
                    <a:pt x="11" y="135"/>
                    <a:pt x="0" y="124"/>
                    <a:pt x="0" y="111"/>
                  </a:cubicBezTo>
                  <a:cubicBezTo>
                    <a:pt x="0" y="100"/>
                    <a:pt x="0" y="100"/>
                    <a:pt x="0" y="100"/>
                  </a:cubicBezTo>
                  <a:cubicBezTo>
                    <a:pt x="0" y="4"/>
                    <a:pt x="0" y="4"/>
                    <a:pt x="0" y="4"/>
                  </a:cubicBezTo>
                  <a:cubicBezTo>
                    <a:pt x="0" y="2"/>
                    <a:pt x="1" y="0"/>
                    <a:pt x="3" y="0"/>
                  </a:cubicBezTo>
                  <a:cubicBezTo>
                    <a:pt x="138" y="0"/>
                    <a:pt x="138" y="0"/>
                    <a:pt x="138" y="0"/>
                  </a:cubicBezTo>
                  <a:cubicBezTo>
                    <a:pt x="152" y="0"/>
                    <a:pt x="163" y="12"/>
                    <a:pt x="163" y="25"/>
                  </a:cubicBezTo>
                  <a:cubicBezTo>
                    <a:pt x="163" y="34"/>
                    <a:pt x="163" y="34"/>
                    <a:pt x="163" y="34"/>
                  </a:cubicBezTo>
                  <a:cubicBezTo>
                    <a:pt x="163" y="132"/>
                    <a:pt x="163" y="132"/>
                    <a:pt x="163" y="132"/>
                  </a:cubicBezTo>
                  <a:cubicBezTo>
                    <a:pt x="163" y="134"/>
                    <a:pt x="162" y="135"/>
                    <a:pt x="160" y="135"/>
                  </a:cubicBezTo>
                  <a:close/>
                  <a:moveTo>
                    <a:pt x="7" y="7"/>
                  </a:moveTo>
                  <a:cubicBezTo>
                    <a:pt x="7" y="111"/>
                    <a:pt x="7" y="111"/>
                    <a:pt x="7" y="111"/>
                  </a:cubicBezTo>
                  <a:cubicBezTo>
                    <a:pt x="7" y="120"/>
                    <a:pt x="15" y="128"/>
                    <a:pt x="25" y="128"/>
                  </a:cubicBezTo>
                  <a:cubicBezTo>
                    <a:pt x="156" y="128"/>
                    <a:pt x="156" y="128"/>
                    <a:pt x="156" y="128"/>
                  </a:cubicBezTo>
                  <a:cubicBezTo>
                    <a:pt x="156" y="25"/>
                    <a:pt x="156" y="25"/>
                    <a:pt x="156" y="25"/>
                  </a:cubicBezTo>
                  <a:cubicBezTo>
                    <a:pt x="156" y="15"/>
                    <a:pt x="148" y="7"/>
                    <a:pt x="138" y="7"/>
                  </a:cubicBezTo>
                  <a:lnTo>
                    <a:pt x="7" y="7"/>
                  </a:ln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grpSp>
      <p:pic>
        <p:nvPicPr>
          <p:cNvPr id="32" name="Picture 31">
            <a:extLst>
              <a:ext uri="{FF2B5EF4-FFF2-40B4-BE49-F238E27FC236}">
                <a16:creationId xmlns:a16="http://schemas.microsoft.com/office/drawing/2014/main" id="{3120EE52-8E9A-0F72-A680-1B59D3295575}"/>
              </a:ext>
            </a:extLst>
          </p:cNvPr>
          <p:cNvPicPr>
            <a:picLocks noChangeAspect="1"/>
          </p:cNvPicPr>
          <p:nvPr/>
        </p:nvPicPr>
        <p:blipFill>
          <a:blip r:embed="rId4"/>
          <a:stretch>
            <a:fillRect/>
          </a:stretch>
        </p:blipFill>
        <p:spPr>
          <a:xfrm>
            <a:off x="7361642" y="1651012"/>
            <a:ext cx="818519" cy="801467"/>
          </a:xfrm>
          <a:prstGeom prst="rect">
            <a:avLst/>
          </a:prstGeom>
        </p:spPr>
      </p:pic>
      <p:pic>
        <p:nvPicPr>
          <p:cNvPr id="33" name="Picture 32">
            <a:extLst>
              <a:ext uri="{FF2B5EF4-FFF2-40B4-BE49-F238E27FC236}">
                <a16:creationId xmlns:a16="http://schemas.microsoft.com/office/drawing/2014/main" id="{93E971F2-D6F8-E2C2-9B33-0EBE020A080C}"/>
              </a:ext>
            </a:extLst>
          </p:cNvPr>
          <p:cNvPicPr>
            <a:picLocks noChangeAspect="1"/>
          </p:cNvPicPr>
          <p:nvPr/>
        </p:nvPicPr>
        <p:blipFill>
          <a:blip r:embed="rId5"/>
          <a:stretch>
            <a:fillRect/>
          </a:stretch>
        </p:blipFill>
        <p:spPr>
          <a:xfrm>
            <a:off x="8764361" y="3307469"/>
            <a:ext cx="673100" cy="658142"/>
          </a:xfrm>
          <a:prstGeom prst="rect">
            <a:avLst/>
          </a:prstGeom>
        </p:spPr>
      </p:pic>
      <p:pic>
        <p:nvPicPr>
          <p:cNvPr id="34" name="Picture 33">
            <a:extLst>
              <a:ext uri="{FF2B5EF4-FFF2-40B4-BE49-F238E27FC236}">
                <a16:creationId xmlns:a16="http://schemas.microsoft.com/office/drawing/2014/main" id="{6FA61683-B8AC-F7A5-8D55-9583ED245974}"/>
              </a:ext>
            </a:extLst>
          </p:cNvPr>
          <p:cNvPicPr>
            <a:picLocks noChangeAspect="1"/>
          </p:cNvPicPr>
          <p:nvPr/>
        </p:nvPicPr>
        <p:blipFill>
          <a:blip r:embed="rId6"/>
          <a:stretch>
            <a:fillRect/>
          </a:stretch>
        </p:blipFill>
        <p:spPr>
          <a:xfrm>
            <a:off x="6035115" y="3307467"/>
            <a:ext cx="438762" cy="658143"/>
          </a:xfrm>
          <a:prstGeom prst="rect">
            <a:avLst/>
          </a:prstGeom>
          <a:ln>
            <a:noFill/>
          </a:ln>
        </p:spPr>
      </p:pic>
      <p:pic>
        <p:nvPicPr>
          <p:cNvPr id="35" name="Picture 34">
            <a:extLst>
              <a:ext uri="{FF2B5EF4-FFF2-40B4-BE49-F238E27FC236}">
                <a16:creationId xmlns:a16="http://schemas.microsoft.com/office/drawing/2014/main" id="{E59EB516-DE5B-1C38-0E63-2F8D11C4DEDC}"/>
              </a:ext>
            </a:extLst>
          </p:cNvPr>
          <p:cNvPicPr>
            <a:picLocks noChangeAspect="1"/>
          </p:cNvPicPr>
          <p:nvPr/>
        </p:nvPicPr>
        <p:blipFill>
          <a:blip r:embed="rId7"/>
          <a:stretch>
            <a:fillRect/>
          </a:stretch>
        </p:blipFill>
        <p:spPr>
          <a:xfrm>
            <a:off x="2981925" y="3219138"/>
            <a:ext cx="762706" cy="740599"/>
          </a:xfrm>
          <a:prstGeom prst="rect">
            <a:avLst/>
          </a:prstGeom>
        </p:spPr>
      </p:pic>
      <p:pic>
        <p:nvPicPr>
          <p:cNvPr id="36" name="Picture 35">
            <a:extLst>
              <a:ext uri="{FF2B5EF4-FFF2-40B4-BE49-F238E27FC236}">
                <a16:creationId xmlns:a16="http://schemas.microsoft.com/office/drawing/2014/main" id="{369503E8-733D-CE37-52FF-D5005E565C1D}"/>
              </a:ext>
            </a:extLst>
          </p:cNvPr>
          <p:cNvPicPr>
            <a:picLocks noChangeAspect="1"/>
          </p:cNvPicPr>
          <p:nvPr/>
        </p:nvPicPr>
        <p:blipFill>
          <a:blip r:embed="rId8"/>
          <a:stretch>
            <a:fillRect/>
          </a:stretch>
        </p:blipFill>
        <p:spPr>
          <a:xfrm>
            <a:off x="10280273" y="1783180"/>
            <a:ext cx="718305" cy="631413"/>
          </a:xfrm>
          <a:prstGeom prst="rect">
            <a:avLst/>
          </a:prstGeom>
        </p:spPr>
      </p:pic>
    </p:spTree>
    <p:extLst>
      <p:ext uri="{BB962C8B-B14F-4D97-AF65-F5344CB8AC3E}">
        <p14:creationId xmlns:p14="http://schemas.microsoft.com/office/powerpoint/2010/main" val="2654451463"/>
      </p:ext>
    </p:extLst>
  </p:cSld>
  <p:clrMapOvr>
    <a:masterClrMapping/>
  </p:clrMapOvr>
  <p:extLst>
    <p:ext uri="{6950BFC3-D8DA-4A85-94F7-54DA5524770B}">
      <p188:commentRel xmlns:p188="http://schemas.microsoft.com/office/powerpoint/2018/8/main" r:id="rId3"/>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Agenda</a:t>
            </a:r>
          </a:p>
        </p:txBody>
      </p:sp>
      <p:sp>
        <p:nvSpPr>
          <p:cNvPr id="5" name="Text Placeholder 4">
            <a:extLst>
              <a:ext uri="{FF2B5EF4-FFF2-40B4-BE49-F238E27FC236}">
                <a16:creationId xmlns:a16="http://schemas.microsoft.com/office/drawing/2014/main" id="{BF207868-F332-F949-872F-35F90BEF08BD}"/>
              </a:ext>
            </a:extLst>
          </p:cNvPr>
          <p:cNvSpPr>
            <a:spLocks noGrp="1"/>
          </p:cNvSpPr>
          <p:nvPr>
            <p:ph type="body" sz="quarter" idx="13"/>
          </p:nvPr>
        </p:nvSpPr>
        <p:spPr>
          <a:xfrm>
            <a:off x="2916958" y="1082040"/>
            <a:ext cx="8906233" cy="5135880"/>
          </a:xfrm>
        </p:spPr>
        <p:txBody>
          <a:bodyPr anchor="t">
            <a:noAutofit/>
          </a:bodyPr>
          <a:lstStyle/>
          <a:p>
            <a:pPr marL="0" indent="0">
              <a:spcBef>
                <a:spcPts val="1200"/>
              </a:spcBef>
              <a:buNone/>
            </a:pPr>
            <a:r>
              <a:rPr lang="en-US" sz="4000"/>
              <a:t>01</a:t>
            </a:r>
            <a:r>
              <a:rPr lang="en-US" sz="4000" b="1"/>
              <a:t> </a:t>
            </a:r>
            <a:r>
              <a:rPr lang="en-US" sz="4000">
                <a:solidFill>
                  <a:schemeClr val="bg2"/>
                </a:solidFill>
              </a:rPr>
              <a:t>|</a:t>
            </a:r>
            <a:r>
              <a:rPr lang="en-US" sz="4000" b="1"/>
              <a:t>  </a:t>
            </a:r>
            <a:r>
              <a:rPr lang="en-US" sz="4000"/>
              <a:t>Why trust matters</a:t>
            </a:r>
          </a:p>
          <a:p>
            <a:pPr marL="0" indent="0">
              <a:spcBef>
                <a:spcPts val="1200"/>
              </a:spcBef>
              <a:buNone/>
            </a:pPr>
            <a:r>
              <a:rPr lang="en-US" sz="4000"/>
              <a:t>02 </a:t>
            </a:r>
            <a:r>
              <a:rPr lang="en-US" sz="4000">
                <a:solidFill>
                  <a:schemeClr val="bg2"/>
                </a:solidFill>
              </a:rPr>
              <a:t>|</a:t>
            </a:r>
            <a:r>
              <a:rPr lang="en-US" sz="4000"/>
              <a:t>  Your roles as an agent</a:t>
            </a:r>
          </a:p>
          <a:p>
            <a:pPr marL="0" indent="0">
              <a:spcBef>
                <a:spcPts val="1200"/>
              </a:spcBef>
              <a:buNone/>
            </a:pPr>
            <a:r>
              <a:rPr lang="en-US" sz="4000"/>
              <a:t>03</a:t>
            </a:r>
            <a:r>
              <a:rPr lang="en-US" sz="4000" b="1"/>
              <a:t> </a:t>
            </a:r>
            <a:r>
              <a:rPr lang="en-US" sz="4000">
                <a:solidFill>
                  <a:schemeClr val="bg2"/>
                </a:solidFill>
              </a:rPr>
              <a:t>|</a:t>
            </a:r>
            <a:r>
              <a:rPr lang="en-US" sz="4000" b="1"/>
              <a:t>  </a:t>
            </a:r>
            <a:r>
              <a:rPr lang="en-US" sz="4000"/>
              <a:t>Prove your reliability</a:t>
            </a:r>
          </a:p>
          <a:p>
            <a:pPr marL="0" indent="0">
              <a:spcBef>
                <a:spcPts val="1200"/>
              </a:spcBef>
              <a:buNone/>
            </a:pPr>
            <a:r>
              <a:rPr lang="en-US" sz="4000"/>
              <a:t>04</a:t>
            </a:r>
            <a:r>
              <a:rPr lang="en-US" sz="4000" b="1"/>
              <a:t> </a:t>
            </a:r>
            <a:r>
              <a:rPr lang="en-US" sz="4000">
                <a:solidFill>
                  <a:schemeClr val="bg2"/>
                </a:solidFill>
              </a:rPr>
              <a:t>|</a:t>
            </a:r>
            <a:r>
              <a:rPr lang="en-US" sz="4000" b="1"/>
              <a:t>  </a:t>
            </a:r>
            <a:r>
              <a:rPr lang="en-US" sz="4000"/>
              <a:t>Establish credibility</a:t>
            </a:r>
          </a:p>
          <a:p>
            <a:pPr marL="0" indent="0">
              <a:spcBef>
                <a:spcPts val="1200"/>
              </a:spcBef>
              <a:buNone/>
            </a:pPr>
            <a:r>
              <a:rPr lang="en-US" sz="4000"/>
              <a:t>05</a:t>
            </a:r>
            <a:r>
              <a:rPr lang="en-US" sz="4000" b="1"/>
              <a:t> </a:t>
            </a:r>
            <a:r>
              <a:rPr lang="en-US" sz="4000">
                <a:solidFill>
                  <a:schemeClr val="bg2"/>
                </a:solidFill>
              </a:rPr>
              <a:t>|</a:t>
            </a:r>
            <a:r>
              <a:rPr lang="en-US" sz="4000"/>
              <a:t> </a:t>
            </a:r>
            <a:r>
              <a:rPr lang="en-US" sz="4000" b="1"/>
              <a:t> </a:t>
            </a:r>
            <a:r>
              <a:rPr lang="en-US" sz="4000"/>
              <a:t>Further resources</a:t>
            </a:r>
          </a:p>
        </p:txBody>
      </p:sp>
    </p:spTree>
    <p:extLst>
      <p:ext uri="{BB962C8B-B14F-4D97-AF65-F5344CB8AC3E}">
        <p14:creationId xmlns:p14="http://schemas.microsoft.com/office/powerpoint/2010/main" val="37519250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solidFill>
                  <a:srgbClr val="5C9A1B"/>
                </a:solidFill>
              </a:rPr>
              <a:t>Associate yourself with credible people, organizations and sources</a:t>
            </a:r>
          </a:p>
        </p:txBody>
      </p:sp>
      <p:sp>
        <p:nvSpPr>
          <p:cNvPr id="5" name="TextBox 4">
            <a:extLst>
              <a:ext uri="{FF2B5EF4-FFF2-40B4-BE49-F238E27FC236}">
                <a16:creationId xmlns:a16="http://schemas.microsoft.com/office/drawing/2014/main" id="{78FCB449-7218-C4BA-4C43-0E152404FB20}"/>
              </a:ext>
            </a:extLst>
          </p:cNvPr>
          <p:cNvSpPr txBox="1"/>
          <p:nvPr/>
        </p:nvSpPr>
        <p:spPr>
          <a:xfrm>
            <a:off x="978407" y="1357395"/>
            <a:ext cx="4670039" cy="830997"/>
          </a:xfrm>
          <a:prstGeom prst="rect">
            <a:avLst/>
          </a:prstGeom>
          <a:noFill/>
        </p:spPr>
        <p:txBody>
          <a:bodyPr wrap="square">
            <a:spAutoFit/>
          </a:bodyPr>
          <a:lstStyle/>
          <a:p>
            <a:r>
              <a:rPr lang="en-US" sz="2400" b="1">
                <a:solidFill>
                  <a:schemeClr val="tx2"/>
                </a:solidFill>
              </a:rPr>
              <a:t>Build a reputation of trust and reliability through association with:</a:t>
            </a:r>
          </a:p>
        </p:txBody>
      </p:sp>
      <p:sp>
        <p:nvSpPr>
          <p:cNvPr id="6" name="TextBox 5">
            <a:extLst>
              <a:ext uri="{FF2B5EF4-FFF2-40B4-BE49-F238E27FC236}">
                <a16:creationId xmlns:a16="http://schemas.microsoft.com/office/drawing/2014/main" id="{C36A747D-D1A0-5517-C580-CCC22A0B6833}"/>
              </a:ext>
            </a:extLst>
          </p:cNvPr>
          <p:cNvSpPr txBox="1"/>
          <p:nvPr/>
        </p:nvSpPr>
        <p:spPr>
          <a:xfrm>
            <a:off x="6751900" y="2108547"/>
            <a:ext cx="4871992" cy="3508653"/>
          </a:xfrm>
          <a:prstGeom prst="rect">
            <a:avLst/>
          </a:prstGeom>
          <a:noFill/>
        </p:spPr>
        <p:txBody>
          <a:bodyPr wrap="square">
            <a:spAutoFit/>
          </a:bodyPr>
          <a:lstStyle/>
          <a:p>
            <a:pPr marL="412750" indent="-285750">
              <a:spcBef>
                <a:spcPts val="1800"/>
              </a:spcBef>
              <a:buFont typeface="Arial" panose="020B0604020202020204" pitchFamily="34" charset="0"/>
              <a:buChar char="•"/>
            </a:pPr>
            <a:r>
              <a:rPr lang="en-US"/>
              <a:t>Build relationships through networking</a:t>
            </a:r>
          </a:p>
          <a:p>
            <a:pPr marL="412750" indent="-285750">
              <a:spcBef>
                <a:spcPts val="1800"/>
              </a:spcBef>
              <a:buFont typeface="Arial" panose="020B0604020202020204" pitchFamily="34" charset="0"/>
              <a:buChar char="•"/>
            </a:pPr>
            <a:r>
              <a:rPr lang="en-US"/>
              <a:t>Generate referrals from reputable professionals and organizations</a:t>
            </a:r>
          </a:p>
          <a:p>
            <a:pPr marL="412750" indent="-285750">
              <a:spcBef>
                <a:spcPts val="1800"/>
              </a:spcBef>
              <a:buFont typeface="Arial" panose="020B0604020202020204" pitchFamily="34" charset="0"/>
              <a:buChar char="•"/>
            </a:pPr>
            <a:r>
              <a:rPr lang="en-US"/>
              <a:t>Earn referrals from members, </a:t>
            </a:r>
            <a:br>
              <a:rPr lang="en-US"/>
            </a:br>
            <a:r>
              <a:rPr lang="en-US"/>
              <a:t>friends and family</a:t>
            </a:r>
          </a:p>
          <a:p>
            <a:pPr marL="412750" indent="-285750">
              <a:spcBef>
                <a:spcPts val="1800"/>
              </a:spcBef>
              <a:buFont typeface="Arial" panose="020B0604020202020204" pitchFamily="34" charset="0"/>
              <a:buChar char="•"/>
            </a:pPr>
            <a:r>
              <a:rPr lang="en-US"/>
              <a:t>Get certifications, endorsements and </a:t>
            </a:r>
            <a:br>
              <a:rPr lang="en-US"/>
            </a:br>
            <a:r>
              <a:rPr lang="en-US"/>
              <a:t>awards from esteemed organizations</a:t>
            </a:r>
          </a:p>
          <a:p>
            <a:pPr marL="412750" indent="-285750">
              <a:spcBef>
                <a:spcPts val="1800"/>
              </a:spcBef>
              <a:buFont typeface="Arial" panose="020B0604020202020204" pitchFamily="34" charset="0"/>
              <a:buChar char="•"/>
            </a:pPr>
            <a:r>
              <a:rPr lang="en-US"/>
              <a:t>Get interviewed by a publication </a:t>
            </a:r>
            <a:br>
              <a:rPr lang="en-US"/>
            </a:br>
            <a:r>
              <a:rPr lang="en-US"/>
              <a:t>trusted by consumers</a:t>
            </a:r>
          </a:p>
        </p:txBody>
      </p:sp>
      <p:sp>
        <p:nvSpPr>
          <p:cNvPr id="9" name="TextBox 8">
            <a:extLst>
              <a:ext uri="{FF2B5EF4-FFF2-40B4-BE49-F238E27FC236}">
                <a16:creationId xmlns:a16="http://schemas.microsoft.com/office/drawing/2014/main" id="{DF22122E-6D2E-DF89-6C11-C83A943F3127}"/>
              </a:ext>
            </a:extLst>
          </p:cNvPr>
          <p:cNvSpPr txBox="1"/>
          <p:nvPr/>
        </p:nvSpPr>
        <p:spPr>
          <a:xfrm>
            <a:off x="402203" y="3733219"/>
            <a:ext cx="2695951" cy="646331"/>
          </a:xfrm>
          <a:prstGeom prst="rect">
            <a:avLst/>
          </a:prstGeom>
          <a:noFill/>
        </p:spPr>
        <p:txBody>
          <a:bodyPr wrap="square" numCol="1">
            <a:spAutoFit/>
          </a:bodyPr>
          <a:lstStyle/>
          <a:p>
            <a:pPr marL="127000" algn="ctr">
              <a:spcBef>
                <a:spcPts val="1200"/>
              </a:spcBef>
            </a:pPr>
            <a:r>
              <a:rPr lang="en-US"/>
              <a:t>Trustworthy</a:t>
            </a:r>
            <a:br>
              <a:rPr lang="en-US"/>
            </a:br>
            <a:r>
              <a:rPr lang="en-US"/>
              <a:t>networks</a:t>
            </a:r>
          </a:p>
        </p:txBody>
      </p:sp>
      <p:sp>
        <p:nvSpPr>
          <p:cNvPr id="10" name="TextBox 9">
            <a:extLst>
              <a:ext uri="{FF2B5EF4-FFF2-40B4-BE49-F238E27FC236}">
                <a16:creationId xmlns:a16="http://schemas.microsoft.com/office/drawing/2014/main" id="{E160D382-44CB-9560-0402-C564845B8B68}"/>
              </a:ext>
            </a:extLst>
          </p:cNvPr>
          <p:cNvSpPr txBox="1"/>
          <p:nvPr/>
        </p:nvSpPr>
        <p:spPr>
          <a:xfrm>
            <a:off x="3272724" y="3733219"/>
            <a:ext cx="2695951" cy="646331"/>
          </a:xfrm>
          <a:prstGeom prst="rect">
            <a:avLst/>
          </a:prstGeom>
          <a:noFill/>
        </p:spPr>
        <p:txBody>
          <a:bodyPr wrap="square" numCol="1">
            <a:spAutoFit/>
          </a:bodyPr>
          <a:lstStyle/>
          <a:p>
            <a:pPr marL="127000" algn="ctr">
              <a:spcBef>
                <a:spcPts val="1200"/>
              </a:spcBef>
            </a:pPr>
            <a:r>
              <a:rPr lang="en-US"/>
              <a:t>Sources of quality information</a:t>
            </a:r>
          </a:p>
        </p:txBody>
      </p:sp>
      <p:sp>
        <p:nvSpPr>
          <p:cNvPr id="11" name="TextBox 10">
            <a:extLst>
              <a:ext uri="{FF2B5EF4-FFF2-40B4-BE49-F238E27FC236}">
                <a16:creationId xmlns:a16="http://schemas.microsoft.com/office/drawing/2014/main" id="{FE04EB47-F33F-8D14-FA7C-93725C8D4B74}"/>
              </a:ext>
            </a:extLst>
          </p:cNvPr>
          <p:cNvSpPr txBox="1"/>
          <p:nvPr/>
        </p:nvSpPr>
        <p:spPr>
          <a:xfrm>
            <a:off x="6751900" y="1501818"/>
            <a:ext cx="5249480" cy="461665"/>
          </a:xfrm>
          <a:prstGeom prst="rect">
            <a:avLst/>
          </a:prstGeom>
          <a:noFill/>
        </p:spPr>
        <p:txBody>
          <a:bodyPr wrap="square">
            <a:spAutoFit/>
          </a:bodyPr>
          <a:lstStyle/>
          <a:p>
            <a:pPr>
              <a:spcBef>
                <a:spcPts val="1800"/>
              </a:spcBef>
            </a:pPr>
            <a:r>
              <a:rPr lang="en-US" sz="2400" b="1">
                <a:solidFill>
                  <a:schemeClr val="tx2"/>
                </a:solidFill>
              </a:rPr>
              <a:t>Some ways to build credibility:</a:t>
            </a:r>
          </a:p>
        </p:txBody>
      </p:sp>
      <p:grpSp>
        <p:nvGrpSpPr>
          <p:cNvPr id="13" name="Group 433" title="User Network icon">
            <a:extLst>
              <a:ext uri="{FF2B5EF4-FFF2-40B4-BE49-F238E27FC236}">
                <a16:creationId xmlns:a16="http://schemas.microsoft.com/office/drawing/2014/main" id="{20A86E33-3BC3-CEFA-267E-B1A5E8384716}"/>
              </a:ext>
            </a:extLst>
          </p:cNvPr>
          <p:cNvGrpSpPr>
            <a:grpSpLocks noChangeAspect="1"/>
          </p:cNvGrpSpPr>
          <p:nvPr/>
        </p:nvGrpSpPr>
        <p:grpSpPr bwMode="auto">
          <a:xfrm>
            <a:off x="1355157" y="2512538"/>
            <a:ext cx="936629" cy="966477"/>
            <a:chOff x="10237" y="4480"/>
            <a:chExt cx="659" cy="680"/>
          </a:xfrm>
          <a:solidFill>
            <a:schemeClr val="accent1"/>
          </a:solidFill>
        </p:grpSpPr>
        <p:sp>
          <p:nvSpPr>
            <p:cNvPr id="14" name="Freeform 434">
              <a:extLst>
                <a:ext uri="{FF2B5EF4-FFF2-40B4-BE49-F238E27FC236}">
                  <a16:creationId xmlns:a16="http://schemas.microsoft.com/office/drawing/2014/main" id="{996186B9-EE40-1303-F6A5-669C0D361D7B}"/>
                </a:ext>
              </a:extLst>
            </p:cNvPr>
            <p:cNvSpPr>
              <a:spLocks noEditPoints="1"/>
            </p:cNvSpPr>
            <p:nvPr/>
          </p:nvSpPr>
          <p:spPr bwMode="auto">
            <a:xfrm>
              <a:off x="10500" y="4909"/>
              <a:ext cx="136" cy="169"/>
            </a:xfrm>
            <a:custGeom>
              <a:avLst/>
              <a:gdLst>
                <a:gd name="T0" fmla="*/ 22 w 45"/>
                <a:gd name="T1" fmla="*/ 56 h 56"/>
                <a:gd name="T2" fmla="*/ 0 w 45"/>
                <a:gd name="T3" fmla="*/ 26 h 56"/>
                <a:gd name="T4" fmla="*/ 22 w 45"/>
                <a:gd name="T5" fmla="*/ 0 h 56"/>
                <a:gd name="T6" fmla="*/ 45 w 45"/>
                <a:gd name="T7" fmla="*/ 26 h 56"/>
                <a:gd name="T8" fmla="*/ 22 w 45"/>
                <a:gd name="T9" fmla="*/ 56 h 56"/>
                <a:gd name="T10" fmla="*/ 22 w 45"/>
                <a:gd name="T11" fmla="*/ 8 h 56"/>
                <a:gd name="T12" fmla="*/ 7 w 45"/>
                <a:gd name="T13" fmla="*/ 26 h 56"/>
                <a:gd name="T14" fmla="*/ 22 w 45"/>
                <a:gd name="T15" fmla="*/ 49 h 56"/>
                <a:gd name="T16" fmla="*/ 37 w 45"/>
                <a:gd name="T17" fmla="*/ 26 h 56"/>
                <a:gd name="T18" fmla="*/ 22 w 45"/>
                <a:gd name="T19"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2" y="56"/>
                  </a:moveTo>
                  <a:cubicBezTo>
                    <a:pt x="7" y="56"/>
                    <a:pt x="0" y="39"/>
                    <a:pt x="0" y="26"/>
                  </a:cubicBezTo>
                  <a:cubicBezTo>
                    <a:pt x="0" y="9"/>
                    <a:pt x="8" y="0"/>
                    <a:pt x="22" y="0"/>
                  </a:cubicBezTo>
                  <a:cubicBezTo>
                    <a:pt x="37" y="0"/>
                    <a:pt x="45" y="9"/>
                    <a:pt x="45" y="26"/>
                  </a:cubicBezTo>
                  <a:cubicBezTo>
                    <a:pt x="45" y="39"/>
                    <a:pt x="38" y="56"/>
                    <a:pt x="22" y="56"/>
                  </a:cubicBezTo>
                  <a:close/>
                  <a:moveTo>
                    <a:pt x="22" y="8"/>
                  </a:moveTo>
                  <a:cubicBezTo>
                    <a:pt x="16" y="8"/>
                    <a:pt x="7" y="10"/>
                    <a:pt x="7" y="26"/>
                  </a:cubicBezTo>
                  <a:cubicBezTo>
                    <a:pt x="7" y="35"/>
                    <a:pt x="12" y="49"/>
                    <a:pt x="22" y="49"/>
                  </a:cubicBezTo>
                  <a:cubicBezTo>
                    <a:pt x="32" y="49"/>
                    <a:pt x="37" y="35"/>
                    <a:pt x="37" y="26"/>
                  </a:cubicBezTo>
                  <a:cubicBezTo>
                    <a:pt x="37" y="10"/>
                    <a:pt x="29" y="8"/>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5" name="Freeform 435">
              <a:extLst>
                <a:ext uri="{FF2B5EF4-FFF2-40B4-BE49-F238E27FC236}">
                  <a16:creationId xmlns:a16="http://schemas.microsoft.com/office/drawing/2014/main" id="{43475C2D-CAD7-AAD1-1BD6-EC2DFD50214E}"/>
                </a:ext>
              </a:extLst>
            </p:cNvPr>
            <p:cNvSpPr>
              <a:spLocks/>
            </p:cNvSpPr>
            <p:nvPr/>
          </p:nvSpPr>
          <p:spPr bwMode="auto">
            <a:xfrm>
              <a:off x="10430" y="5054"/>
              <a:ext cx="273" cy="106"/>
            </a:xfrm>
            <a:custGeom>
              <a:avLst/>
              <a:gdLst>
                <a:gd name="T0" fmla="*/ 45 w 90"/>
                <a:gd name="T1" fmla="*/ 35 h 35"/>
                <a:gd name="T2" fmla="*/ 0 w 90"/>
                <a:gd name="T3" fmla="*/ 23 h 35"/>
                <a:gd name="T4" fmla="*/ 0 w 90"/>
                <a:gd name="T5" fmla="*/ 23 h 35"/>
                <a:gd name="T6" fmla="*/ 22 w 90"/>
                <a:gd name="T7" fmla="*/ 1 h 35"/>
                <a:gd name="T8" fmla="*/ 26 w 90"/>
                <a:gd name="T9" fmla="*/ 4 h 35"/>
                <a:gd name="T10" fmla="*/ 23 w 90"/>
                <a:gd name="T11" fmla="*/ 8 h 35"/>
                <a:gd name="T12" fmla="*/ 8 w 90"/>
                <a:gd name="T13" fmla="*/ 23 h 35"/>
                <a:gd name="T14" fmla="*/ 45 w 90"/>
                <a:gd name="T15" fmla="*/ 27 h 35"/>
                <a:gd name="T16" fmla="*/ 82 w 90"/>
                <a:gd name="T17" fmla="*/ 23 h 35"/>
                <a:gd name="T18" fmla="*/ 67 w 90"/>
                <a:gd name="T19" fmla="*/ 8 h 35"/>
                <a:gd name="T20" fmla="*/ 64 w 90"/>
                <a:gd name="T21" fmla="*/ 4 h 35"/>
                <a:gd name="T22" fmla="*/ 68 w 90"/>
                <a:gd name="T23" fmla="*/ 1 h 35"/>
                <a:gd name="T24" fmla="*/ 90 w 90"/>
                <a:gd name="T25" fmla="*/ 23 h 35"/>
                <a:gd name="T26" fmla="*/ 90 w 90"/>
                <a:gd name="T27" fmla="*/ 23 h 35"/>
                <a:gd name="T28" fmla="*/ 45 w 90"/>
                <a:gd name="T29"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5">
                  <a:moveTo>
                    <a:pt x="45" y="35"/>
                  </a:moveTo>
                  <a:cubicBezTo>
                    <a:pt x="15" y="35"/>
                    <a:pt x="0" y="31"/>
                    <a:pt x="0" y="23"/>
                  </a:cubicBezTo>
                  <a:cubicBezTo>
                    <a:pt x="0" y="23"/>
                    <a:pt x="0" y="23"/>
                    <a:pt x="0" y="23"/>
                  </a:cubicBezTo>
                  <a:cubicBezTo>
                    <a:pt x="2" y="7"/>
                    <a:pt x="7" y="4"/>
                    <a:pt x="22" y="1"/>
                  </a:cubicBezTo>
                  <a:cubicBezTo>
                    <a:pt x="24" y="0"/>
                    <a:pt x="26" y="2"/>
                    <a:pt x="26" y="4"/>
                  </a:cubicBezTo>
                  <a:cubicBezTo>
                    <a:pt x="27" y="6"/>
                    <a:pt x="25" y="8"/>
                    <a:pt x="23" y="8"/>
                  </a:cubicBezTo>
                  <a:cubicBezTo>
                    <a:pt x="11" y="11"/>
                    <a:pt x="9" y="12"/>
                    <a:pt x="8" y="23"/>
                  </a:cubicBezTo>
                  <a:cubicBezTo>
                    <a:pt x="10" y="24"/>
                    <a:pt x="22" y="27"/>
                    <a:pt x="45" y="27"/>
                  </a:cubicBezTo>
                  <a:cubicBezTo>
                    <a:pt x="68" y="27"/>
                    <a:pt x="80" y="24"/>
                    <a:pt x="82" y="23"/>
                  </a:cubicBezTo>
                  <a:cubicBezTo>
                    <a:pt x="81" y="12"/>
                    <a:pt x="79" y="11"/>
                    <a:pt x="67" y="8"/>
                  </a:cubicBezTo>
                  <a:cubicBezTo>
                    <a:pt x="65" y="8"/>
                    <a:pt x="63" y="6"/>
                    <a:pt x="64" y="4"/>
                  </a:cubicBezTo>
                  <a:cubicBezTo>
                    <a:pt x="64" y="2"/>
                    <a:pt x="66" y="0"/>
                    <a:pt x="68" y="1"/>
                  </a:cubicBezTo>
                  <a:cubicBezTo>
                    <a:pt x="83" y="4"/>
                    <a:pt x="88" y="7"/>
                    <a:pt x="90" y="23"/>
                  </a:cubicBezTo>
                  <a:cubicBezTo>
                    <a:pt x="90" y="23"/>
                    <a:pt x="90" y="23"/>
                    <a:pt x="90" y="23"/>
                  </a:cubicBezTo>
                  <a:cubicBezTo>
                    <a:pt x="90" y="31"/>
                    <a:pt x="75" y="35"/>
                    <a:pt x="45"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6" name="Freeform 436">
              <a:extLst>
                <a:ext uri="{FF2B5EF4-FFF2-40B4-BE49-F238E27FC236}">
                  <a16:creationId xmlns:a16="http://schemas.microsoft.com/office/drawing/2014/main" id="{53318EBA-F712-9BAB-EB9C-541BD3BC6A17}"/>
                </a:ext>
              </a:extLst>
            </p:cNvPr>
            <p:cNvSpPr>
              <a:spLocks noEditPoints="1"/>
            </p:cNvSpPr>
            <p:nvPr/>
          </p:nvSpPr>
          <p:spPr bwMode="auto">
            <a:xfrm>
              <a:off x="10307" y="4480"/>
              <a:ext cx="136" cy="169"/>
            </a:xfrm>
            <a:custGeom>
              <a:avLst/>
              <a:gdLst>
                <a:gd name="T0" fmla="*/ 22 w 45"/>
                <a:gd name="T1" fmla="*/ 56 h 56"/>
                <a:gd name="T2" fmla="*/ 0 w 45"/>
                <a:gd name="T3" fmla="*/ 26 h 56"/>
                <a:gd name="T4" fmla="*/ 22 w 45"/>
                <a:gd name="T5" fmla="*/ 0 h 56"/>
                <a:gd name="T6" fmla="*/ 45 w 45"/>
                <a:gd name="T7" fmla="*/ 26 h 56"/>
                <a:gd name="T8" fmla="*/ 22 w 45"/>
                <a:gd name="T9" fmla="*/ 56 h 56"/>
                <a:gd name="T10" fmla="*/ 22 w 45"/>
                <a:gd name="T11" fmla="*/ 7 h 56"/>
                <a:gd name="T12" fmla="*/ 7 w 45"/>
                <a:gd name="T13" fmla="*/ 26 h 56"/>
                <a:gd name="T14" fmla="*/ 22 w 45"/>
                <a:gd name="T15" fmla="*/ 48 h 56"/>
                <a:gd name="T16" fmla="*/ 37 w 45"/>
                <a:gd name="T17" fmla="*/ 26 h 56"/>
                <a:gd name="T18" fmla="*/ 22 w 45"/>
                <a:gd name="T19" fmla="*/ 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2" y="56"/>
                  </a:moveTo>
                  <a:cubicBezTo>
                    <a:pt x="7" y="56"/>
                    <a:pt x="0" y="38"/>
                    <a:pt x="0" y="26"/>
                  </a:cubicBezTo>
                  <a:cubicBezTo>
                    <a:pt x="0" y="9"/>
                    <a:pt x="8" y="0"/>
                    <a:pt x="22" y="0"/>
                  </a:cubicBezTo>
                  <a:cubicBezTo>
                    <a:pt x="37" y="0"/>
                    <a:pt x="45" y="9"/>
                    <a:pt x="45" y="26"/>
                  </a:cubicBezTo>
                  <a:cubicBezTo>
                    <a:pt x="45" y="38"/>
                    <a:pt x="38" y="56"/>
                    <a:pt x="22" y="56"/>
                  </a:cubicBezTo>
                  <a:close/>
                  <a:moveTo>
                    <a:pt x="22" y="7"/>
                  </a:moveTo>
                  <a:cubicBezTo>
                    <a:pt x="16" y="7"/>
                    <a:pt x="7" y="9"/>
                    <a:pt x="7" y="26"/>
                  </a:cubicBezTo>
                  <a:cubicBezTo>
                    <a:pt x="7" y="35"/>
                    <a:pt x="12" y="48"/>
                    <a:pt x="22" y="48"/>
                  </a:cubicBezTo>
                  <a:cubicBezTo>
                    <a:pt x="33" y="48"/>
                    <a:pt x="37" y="35"/>
                    <a:pt x="37" y="26"/>
                  </a:cubicBezTo>
                  <a:cubicBezTo>
                    <a:pt x="37" y="9"/>
                    <a:pt x="29" y="7"/>
                    <a:pt x="2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7" name="Freeform 437">
              <a:extLst>
                <a:ext uri="{FF2B5EF4-FFF2-40B4-BE49-F238E27FC236}">
                  <a16:creationId xmlns:a16="http://schemas.microsoft.com/office/drawing/2014/main" id="{7650A185-DCE2-96F5-3919-F48752D7AD00}"/>
                </a:ext>
              </a:extLst>
            </p:cNvPr>
            <p:cNvSpPr>
              <a:spLocks/>
            </p:cNvSpPr>
            <p:nvPr/>
          </p:nvSpPr>
          <p:spPr bwMode="auto">
            <a:xfrm>
              <a:off x="10237" y="4625"/>
              <a:ext cx="272" cy="103"/>
            </a:xfrm>
            <a:custGeom>
              <a:avLst/>
              <a:gdLst>
                <a:gd name="T0" fmla="*/ 45 w 90"/>
                <a:gd name="T1" fmla="*/ 34 h 34"/>
                <a:gd name="T2" fmla="*/ 0 w 90"/>
                <a:gd name="T3" fmla="*/ 23 h 34"/>
                <a:gd name="T4" fmla="*/ 0 w 90"/>
                <a:gd name="T5" fmla="*/ 22 h 34"/>
                <a:gd name="T6" fmla="*/ 22 w 90"/>
                <a:gd name="T7" fmla="*/ 0 h 34"/>
                <a:gd name="T8" fmla="*/ 26 w 90"/>
                <a:gd name="T9" fmla="*/ 3 h 34"/>
                <a:gd name="T10" fmla="*/ 24 w 90"/>
                <a:gd name="T11" fmla="*/ 8 h 34"/>
                <a:gd name="T12" fmla="*/ 8 w 90"/>
                <a:gd name="T13" fmla="*/ 22 h 34"/>
                <a:gd name="T14" fmla="*/ 45 w 90"/>
                <a:gd name="T15" fmla="*/ 27 h 34"/>
                <a:gd name="T16" fmla="*/ 83 w 90"/>
                <a:gd name="T17" fmla="*/ 22 h 34"/>
                <a:gd name="T18" fmla="*/ 67 w 90"/>
                <a:gd name="T19" fmla="*/ 8 h 34"/>
                <a:gd name="T20" fmla="*/ 64 w 90"/>
                <a:gd name="T21" fmla="*/ 3 h 34"/>
                <a:gd name="T22" fmla="*/ 69 w 90"/>
                <a:gd name="T23" fmla="*/ 0 h 34"/>
                <a:gd name="T24" fmla="*/ 90 w 90"/>
                <a:gd name="T25" fmla="*/ 22 h 34"/>
                <a:gd name="T26" fmla="*/ 90 w 90"/>
                <a:gd name="T27" fmla="*/ 23 h 34"/>
                <a:gd name="T28" fmla="*/ 45 w 90"/>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4">
                  <a:moveTo>
                    <a:pt x="45" y="34"/>
                  </a:moveTo>
                  <a:cubicBezTo>
                    <a:pt x="15" y="34"/>
                    <a:pt x="0" y="30"/>
                    <a:pt x="0" y="23"/>
                  </a:cubicBezTo>
                  <a:cubicBezTo>
                    <a:pt x="0" y="23"/>
                    <a:pt x="0" y="23"/>
                    <a:pt x="0" y="22"/>
                  </a:cubicBezTo>
                  <a:cubicBezTo>
                    <a:pt x="2" y="7"/>
                    <a:pt x="7" y="4"/>
                    <a:pt x="22" y="0"/>
                  </a:cubicBezTo>
                  <a:cubicBezTo>
                    <a:pt x="24" y="0"/>
                    <a:pt x="26" y="1"/>
                    <a:pt x="26" y="3"/>
                  </a:cubicBezTo>
                  <a:cubicBezTo>
                    <a:pt x="27" y="5"/>
                    <a:pt x="26" y="7"/>
                    <a:pt x="24" y="8"/>
                  </a:cubicBezTo>
                  <a:cubicBezTo>
                    <a:pt x="12" y="10"/>
                    <a:pt x="9" y="11"/>
                    <a:pt x="8" y="22"/>
                  </a:cubicBezTo>
                  <a:cubicBezTo>
                    <a:pt x="11" y="24"/>
                    <a:pt x="22" y="27"/>
                    <a:pt x="45" y="27"/>
                  </a:cubicBezTo>
                  <a:cubicBezTo>
                    <a:pt x="69" y="27"/>
                    <a:pt x="80" y="24"/>
                    <a:pt x="83" y="22"/>
                  </a:cubicBezTo>
                  <a:cubicBezTo>
                    <a:pt x="81" y="11"/>
                    <a:pt x="79" y="10"/>
                    <a:pt x="67" y="8"/>
                  </a:cubicBezTo>
                  <a:cubicBezTo>
                    <a:pt x="65" y="7"/>
                    <a:pt x="64" y="5"/>
                    <a:pt x="64" y="3"/>
                  </a:cubicBezTo>
                  <a:cubicBezTo>
                    <a:pt x="65" y="1"/>
                    <a:pt x="67" y="0"/>
                    <a:pt x="69" y="0"/>
                  </a:cubicBezTo>
                  <a:cubicBezTo>
                    <a:pt x="84" y="4"/>
                    <a:pt x="88" y="7"/>
                    <a:pt x="90" y="22"/>
                  </a:cubicBezTo>
                  <a:cubicBezTo>
                    <a:pt x="90" y="23"/>
                    <a:pt x="90" y="23"/>
                    <a:pt x="90" y="23"/>
                  </a:cubicBezTo>
                  <a:cubicBezTo>
                    <a:pt x="90" y="30"/>
                    <a:pt x="75" y="34"/>
                    <a:pt x="4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8" name="Freeform 438">
              <a:extLst>
                <a:ext uri="{FF2B5EF4-FFF2-40B4-BE49-F238E27FC236}">
                  <a16:creationId xmlns:a16="http://schemas.microsoft.com/office/drawing/2014/main" id="{3D9CEFEB-8012-CE0D-ACAB-94B96BB66042}"/>
                </a:ext>
              </a:extLst>
            </p:cNvPr>
            <p:cNvSpPr>
              <a:spLocks noEditPoints="1"/>
            </p:cNvSpPr>
            <p:nvPr/>
          </p:nvSpPr>
          <p:spPr bwMode="auto">
            <a:xfrm>
              <a:off x="10690" y="4480"/>
              <a:ext cx="136" cy="169"/>
            </a:xfrm>
            <a:custGeom>
              <a:avLst/>
              <a:gdLst>
                <a:gd name="T0" fmla="*/ 23 w 45"/>
                <a:gd name="T1" fmla="*/ 56 h 56"/>
                <a:gd name="T2" fmla="*/ 0 w 45"/>
                <a:gd name="T3" fmla="*/ 26 h 56"/>
                <a:gd name="T4" fmla="*/ 23 w 45"/>
                <a:gd name="T5" fmla="*/ 0 h 56"/>
                <a:gd name="T6" fmla="*/ 45 w 45"/>
                <a:gd name="T7" fmla="*/ 26 h 56"/>
                <a:gd name="T8" fmla="*/ 23 w 45"/>
                <a:gd name="T9" fmla="*/ 56 h 56"/>
                <a:gd name="T10" fmla="*/ 23 w 45"/>
                <a:gd name="T11" fmla="*/ 7 h 56"/>
                <a:gd name="T12" fmla="*/ 8 w 45"/>
                <a:gd name="T13" fmla="*/ 26 h 56"/>
                <a:gd name="T14" fmla="*/ 23 w 45"/>
                <a:gd name="T15" fmla="*/ 48 h 56"/>
                <a:gd name="T16" fmla="*/ 38 w 45"/>
                <a:gd name="T17" fmla="*/ 26 h 56"/>
                <a:gd name="T18" fmla="*/ 23 w 45"/>
                <a:gd name="T19" fmla="*/ 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3" y="56"/>
                  </a:moveTo>
                  <a:cubicBezTo>
                    <a:pt x="7" y="56"/>
                    <a:pt x="0" y="38"/>
                    <a:pt x="0" y="26"/>
                  </a:cubicBezTo>
                  <a:cubicBezTo>
                    <a:pt x="0" y="9"/>
                    <a:pt x="8" y="0"/>
                    <a:pt x="23" y="0"/>
                  </a:cubicBezTo>
                  <a:cubicBezTo>
                    <a:pt x="37" y="0"/>
                    <a:pt x="45" y="9"/>
                    <a:pt x="45" y="26"/>
                  </a:cubicBezTo>
                  <a:cubicBezTo>
                    <a:pt x="45" y="38"/>
                    <a:pt x="38" y="56"/>
                    <a:pt x="23" y="56"/>
                  </a:cubicBezTo>
                  <a:close/>
                  <a:moveTo>
                    <a:pt x="23" y="7"/>
                  </a:moveTo>
                  <a:cubicBezTo>
                    <a:pt x="16" y="7"/>
                    <a:pt x="8" y="9"/>
                    <a:pt x="8" y="26"/>
                  </a:cubicBezTo>
                  <a:cubicBezTo>
                    <a:pt x="8" y="35"/>
                    <a:pt x="13" y="48"/>
                    <a:pt x="23" y="48"/>
                  </a:cubicBezTo>
                  <a:cubicBezTo>
                    <a:pt x="33" y="48"/>
                    <a:pt x="38" y="35"/>
                    <a:pt x="38" y="26"/>
                  </a:cubicBezTo>
                  <a:cubicBezTo>
                    <a:pt x="38" y="9"/>
                    <a:pt x="29" y="7"/>
                    <a:pt x="2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9" name="Freeform 439">
              <a:extLst>
                <a:ext uri="{FF2B5EF4-FFF2-40B4-BE49-F238E27FC236}">
                  <a16:creationId xmlns:a16="http://schemas.microsoft.com/office/drawing/2014/main" id="{462FE6B6-B230-11D0-AA47-8E9E5599ADC2}"/>
                </a:ext>
              </a:extLst>
            </p:cNvPr>
            <p:cNvSpPr>
              <a:spLocks/>
            </p:cNvSpPr>
            <p:nvPr/>
          </p:nvSpPr>
          <p:spPr bwMode="auto">
            <a:xfrm>
              <a:off x="10624" y="4625"/>
              <a:ext cx="272" cy="103"/>
            </a:xfrm>
            <a:custGeom>
              <a:avLst/>
              <a:gdLst>
                <a:gd name="T0" fmla="*/ 45 w 90"/>
                <a:gd name="T1" fmla="*/ 34 h 34"/>
                <a:gd name="T2" fmla="*/ 0 w 90"/>
                <a:gd name="T3" fmla="*/ 23 h 34"/>
                <a:gd name="T4" fmla="*/ 0 w 90"/>
                <a:gd name="T5" fmla="*/ 22 h 34"/>
                <a:gd name="T6" fmla="*/ 22 w 90"/>
                <a:gd name="T7" fmla="*/ 0 h 34"/>
                <a:gd name="T8" fmla="*/ 26 w 90"/>
                <a:gd name="T9" fmla="*/ 3 h 34"/>
                <a:gd name="T10" fmla="*/ 23 w 90"/>
                <a:gd name="T11" fmla="*/ 8 h 34"/>
                <a:gd name="T12" fmla="*/ 7 w 90"/>
                <a:gd name="T13" fmla="*/ 22 h 34"/>
                <a:gd name="T14" fmla="*/ 45 w 90"/>
                <a:gd name="T15" fmla="*/ 27 h 34"/>
                <a:gd name="T16" fmla="*/ 82 w 90"/>
                <a:gd name="T17" fmla="*/ 22 h 34"/>
                <a:gd name="T18" fmla="*/ 67 w 90"/>
                <a:gd name="T19" fmla="*/ 8 h 34"/>
                <a:gd name="T20" fmla="*/ 64 w 90"/>
                <a:gd name="T21" fmla="*/ 3 h 34"/>
                <a:gd name="T22" fmla="*/ 68 w 90"/>
                <a:gd name="T23" fmla="*/ 0 h 34"/>
                <a:gd name="T24" fmla="*/ 90 w 90"/>
                <a:gd name="T25" fmla="*/ 22 h 34"/>
                <a:gd name="T26" fmla="*/ 90 w 90"/>
                <a:gd name="T27" fmla="*/ 23 h 34"/>
                <a:gd name="T28" fmla="*/ 45 w 90"/>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4">
                  <a:moveTo>
                    <a:pt x="45" y="34"/>
                  </a:moveTo>
                  <a:cubicBezTo>
                    <a:pt x="15" y="34"/>
                    <a:pt x="0" y="30"/>
                    <a:pt x="0" y="23"/>
                  </a:cubicBezTo>
                  <a:cubicBezTo>
                    <a:pt x="0" y="23"/>
                    <a:pt x="0" y="23"/>
                    <a:pt x="0" y="22"/>
                  </a:cubicBezTo>
                  <a:cubicBezTo>
                    <a:pt x="2" y="7"/>
                    <a:pt x="6" y="4"/>
                    <a:pt x="22" y="0"/>
                  </a:cubicBezTo>
                  <a:cubicBezTo>
                    <a:pt x="24" y="0"/>
                    <a:pt x="26" y="1"/>
                    <a:pt x="26" y="3"/>
                  </a:cubicBezTo>
                  <a:cubicBezTo>
                    <a:pt x="26" y="5"/>
                    <a:pt x="25" y="7"/>
                    <a:pt x="23" y="8"/>
                  </a:cubicBezTo>
                  <a:cubicBezTo>
                    <a:pt x="11" y="10"/>
                    <a:pt x="9" y="11"/>
                    <a:pt x="7" y="22"/>
                  </a:cubicBezTo>
                  <a:cubicBezTo>
                    <a:pt x="10" y="24"/>
                    <a:pt x="21" y="27"/>
                    <a:pt x="45" y="27"/>
                  </a:cubicBezTo>
                  <a:cubicBezTo>
                    <a:pt x="68" y="27"/>
                    <a:pt x="80" y="24"/>
                    <a:pt x="82" y="22"/>
                  </a:cubicBezTo>
                  <a:cubicBezTo>
                    <a:pt x="81" y="11"/>
                    <a:pt x="79" y="10"/>
                    <a:pt x="67" y="8"/>
                  </a:cubicBezTo>
                  <a:cubicBezTo>
                    <a:pt x="65" y="7"/>
                    <a:pt x="63" y="5"/>
                    <a:pt x="64" y="3"/>
                  </a:cubicBezTo>
                  <a:cubicBezTo>
                    <a:pt x="64" y="1"/>
                    <a:pt x="66" y="0"/>
                    <a:pt x="68" y="0"/>
                  </a:cubicBezTo>
                  <a:cubicBezTo>
                    <a:pt x="83" y="4"/>
                    <a:pt x="88" y="7"/>
                    <a:pt x="90" y="22"/>
                  </a:cubicBezTo>
                  <a:cubicBezTo>
                    <a:pt x="90" y="23"/>
                    <a:pt x="90" y="23"/>
                    <a:pt x="90" y="23"/>
                  </a:cubicBezTo>
                  <a:cubicBezTo>
                    <a:pt x="90" y="30"/>
                    <a:pt x="75" y="34"/>
                    <a:pt x="4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0" name="Freeform 440">
              <a:extLst>
                <a:ext uri="{FF2B5EF4-FFF2-40B4-BE49-F238E27FC236}">
                  <a16:creationId xmlns:a16="http://schemas.microsoft.com/office/drawing/2014/main" id="{A3989B4E-E41F-605A-D131-558E0FD3A3B1}"/>
                </a:ext>
              </a:extLst>
            </p:cNvPr>
            <p:cNvSpPr>
              <a:spLocks/>
            </p:cNvSpPr>
            <p:nvPr/>
          </p:nvSpPr>
          <p:spPr bwMode="auto">
            <a:xfrm>
              <a:off x="10476" y="4737"/>
              <a:ext cx="184" cy="69"/>
            </a:xfrm>
            <a:custGeom>
              <a:avLst/>
              <a:gdLst>
                <a:gd name="T0" fmla="*/ 30 w 61"/>
                <a:gd name="T1" fmla="*/ 23 h 23"/>
                <a:gd name="T2" fmla="*/ 28 w 61"/>
                <a:gd name="T3" fmla="*/ 23 h 23"/>
                <a:gd name="T4" fmla="*/ 2 w 61"/>
                <a:gd name="T5" fmla="*/ 8 h 23"/>
                <a:gd name="T6" fmla="*/ 1 w 61"/>
                <a:gd name="T7" fmla="*/ 3 h 23"/>
                <a:gd name="T8" fmla="*/ 6 w 61"/>
                <a:gd name="T9" fmla="*/ 1 h 23"/>
                <a:gd name="T10" fmla="*/ 30 w 61"/>
                <a:gd name="T11" fmla="*/ 15 h 23"/>
                <a:gd name="T12" fmla="*/ 54 w 61"/>
                <a:gd name="T13" fmla="*/ 1 h 23"/>
                <a:gd name="T14" fmla="*/ 60 w 61"/>
                <a:gd name="T15" fmla="*/ 3 h 23"/>
                <a:gd name="T16" fmla="*/ 58 w 61"/>
                <a:gd name="T17" fmla="*/ 8 h 23"/>
                <a:gd name="T18" fmla="*/ 32 w 61"/>
                <a:gd name="T19" fmla="*/ 23 h 23"/>
                <a:gd name="T20" fmla="*/ 30 w 61"/>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23">
                  <a:moveTo>
                    <a:pt x="30" y="23"/>
                  </a:moveTo>
                  <a:cubicBezTo>
                    <a:pt x="29" y="23"/>
                    <a:pt x="29" y="23"/>
                    <a:pt x="28" y="23"/>
                  </a:cubicBezTo>
                  <a:cubicBezTo>
                    <a:pt x="2" y="8"/>
                    <a:pt x="2" y="8"/>
                    <a:pt x="2" y="8"/>
                  </a:cubicBezTo>
                  <a:cubicBezTo>
                    <a:pt x="0" y="7"/>
                    <a:pt x="0" y="5"/>
                    <a:pt x="1" y="3"/>
                  </a:cubicBezTo>
                  <a:cubicBezTo>
                    <a:pt x="2" y="1"/>
                    <a:pt x="4" y="0"/>
                    <a:pt x="6" y="1"/>
                  </a:cubicBezTo>
                  <a:cubicBezTo>
                    <a:pt x="30" y="15"/>
                    <a:pt x="30" y="15"/>
                    <a:pt x="30" y="15"/>
                  </a:cubicBezTo>
                  <a:cubicBezTo>
                    <a:pt x="54" y="1"/>
                    <a:pt x="54" y="1"/>
                    <a:pt x="54" y="1"/>
                  </a:cubicBezTo>
                  <a:cubicBezTo>
                    <a:pt x="56" y="0"/>
                    <a:pt x="59" y="1"/>
                    <a:pt x="60" y="3"/>
                  </a:cubicBezTo>
                  <a:cubicBezTo>
                    <a:pt x="61" y="5"/>
                    <a:pt x="60" y="7"/>
                    <a:pt x="58" y="8"/>
                  </a:cubicBezTo>
                  <a:cubicBezTo>
                    <a:pt x="32" y="23"/>
                    <a:pt x="32" y="23"/>
                    <a:pt x="32" y="23"/>
                  </a:cubicBezTo>
                  <a:cubicBezTo>
                    <a:pt x="31" y="23"/>
                    <a:pt x="31" y="23"/>
                    <a:pt x="3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1" name="Freeform 441">
              <a:extLst>
                <a:ext uri="{FF2B5EF4-FFF2-40B4-BE49-F238E27FC236}">
                  <a16:creationId xmlns:a16="http://schemas.microsoft.com/office/drawing/2014/main" id="{506A7F57-5140-4DD3-DC53-7EF105E1330F}"/>
                </a:ext>
              </a:extLst>
            </p:cNvPr>
            <p:cNvSpPr>
              <a:spLocks/>
            </p:cNvSpPr>
            <p:nvPr/>
          </p:nvSpPr>
          <p:spPr bwMode="auto">
            <a:xfrm>
              <a:off x="10554" y="4785"/>
              <a:ext cx="25" cy="103"/>
            </a:xfrm>
            <a:custGeom>
              <a:avLst/>
              <a:gdLst>
                <a:gd name="T0" fmla="*/ 4 w 8"/>
                <a:gd name="T1" fmla="*/ 34 h 34"/>
                <a:gd name="T2" fmla="*/ 0 w 8"/>
                <a:gd name="T3" fmla="*/ 30 h 34"/>
                <a:gd name="T4" fmla="*/ 0 w 8"/>
                <a:gd name="T5" fmla="*/ 4 h 34"/>
                <a:gd name="T6" fmla="*/ 4 w 8"/>
                <a:gd name="T7" fmla="*/ 0 h 34"/>
                <a:gd name="T8" fmla="*/ 8 w 8"/>
                <a:gd name="T9" fmla="*/ 4 h 34"/>
                <a:gd name="T10" fmla="*/ 8 w 8"/>
                <a:gd name="T11" fmla="*/ 30 h 34"/>
                <a:gd name="T12" fmla="*/ 4 w 8"/>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8" h="34">
                  <a:moveTo>
                    <a:pt x="4" y="34"/>
                  </a:moveTo>
                  <a:cubicBezTo>
                    <a:pt x="2" y="34"/>
                    <a:pt x="0" y="32"/>
                    <a:pt x="0" y="30"/>
                  </a:cubicBezTo>
                  <a:cubicBezTo>
                    <a:pt x="0" y="4"/>
                    <a:pt x="0" y="4"/>
                    <a:pt x="0" y="4"/>
                  </a:cubicBezTo>
                  <a:cubicBezTo>
                    <a:pt x="0" y="2"/>
                    <a:pt x="2" y="0"/>
                    <a:pt x="4" y="0"/>
                  </a:cubicBezTo>
                  <a:cubicBezTo>
                    <a:pt x="6" y="0"/>
                    <a:pt x="8" y="2"/>
                    <a:pt x="8" y="4"/>
                  </a:cubicBezTo>
                  <a:cubicBezTo>
                    <a:pt x="8" y="30"/>
                    <a:pt x="8" y="30"/>
                    <a:pt x="8" y="30"/>
                  </a:cubicBezTo>
                  <a:cubicBezTo>
                    <a:pt x="8" y="32"/>
                    <a:pt x="6"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22" name="Group 113" title="Website Approved icon">
            <a:extLst>
              <a:ext uri="{FF2B5EF4-FFF2-40B4-BE49-F238E27FC236}">
                <a16:creationId xmlns:a16="http://schemas.microsoft.com/office/drawing/2014/main" id="{1FCBAA54-977B-E02A-A042-DBB51C857E9D}"/>
              </a:ext>
            </a:extLst>
          </p:cNvPr>
          <p:cNvGrpSpPr>
            <a:grpSpLocks noChangeAspect="1"/>
          </p:cNvGrpSpPr>
          <p:nvPr/>
        </p:nvGrpSpPr>
        <p:grpSpPr bwMode="auto">
          <a:xfrm>
            <a:off x="4186524" y="2574130"/>
            <a:ext cx="1005558" cy="890193"/>
            <a:chOff x="10272" y="1409"/>
            <a:chExt cx="584" cy="517"/>
          </a:xfrm>
          <a:solidFill>
            <a:schemeClr val="accent1"/>
          </a:solidFill>
        </p:grpSpPr>
        <p:sp>
          <p:nvSpPr>
            <p:cNvPr id="23" name="Freeform 114">
              <a:extLst>
                <a:ext uri="{FF2B5EF4-FFF2-40B4-BE49-F238E27FC236}">
                  <a16:creationId xmlns:a16="http://schemas.microsoft.com/office/drawing/2014/main" id="{956BC2E6-88EE-DF88-D9B8-2EDCE334A284}"/>
                </a:ext>
              </a:extLst>
            </p:cNvPr>
            <p:cNvSpPr>
              <a:spLocks/>
            </p:cNvSpPr>
            <p:nvPr/>
          </p:nvSpPr>
          <p:spPr bwMode="auto">
            <a:xfrm>
              <a:off x="10272" y="1515"/>
              <a:ext cx="584" cy="22"/>
            </a:xfrm>
            <a:custGeom>
              <a:avLst/>
              <a:gdLst>
                <a:gd name="T0" fmla="*/ 188 w 192"/>
                <a:gd name="T1" fmla="*/ 7 h 7"/>
                <a:gd name="T2" fmla="*/ 4 w 192"/>
                <a:gd name="T3" fmla="*/ 7 h 7"/>
                <a:gd name="T4" fmla="*/ 0 w 192"/>
                <a:gd name="T5" fmla="*/ 4 h 7"/>
                <a:gd name="T6" fmla="*/ 4 w 192"/>
                <a:gd name="T7" fmla="*/ 0 h 7"/>
                <a:gd name="T8" fmla="*/ 188 w 192"/>
                <a:gd name="T9" fmla="*/ 0 h 7"/>
                <a:gd name="T10" fmla="*/ 192 w 192"/>
                <a:gd name="T11" fmla="*/ 4 h 7"/>
                <a:gd name="T12" fmla="*/ 188 w 19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92" h="7">
                  <a:moveTo>
                    <a:pt x="188" y="7"/>
                  </a:moveTo>
                  <a:cubicBezTo>
                    <a:pt x="4" y="7"/>
                    <a:pt x="4" y="7"/>
                    <a:pt x="4" y="7"/>
                  </a:cubicBezTo>
                  <a:cubicBezTo>
                    <a:pt x="2" y="7"/>
                    <a:pt x="0" y="6"/>
                    <a:pt x="0" y="4"/>
                  </a:cubicBezTo>
                  <a:cubicBezTo>
                    <a:pt x="0" y="2"/>
                    <a:pt x="2" y="0"/>
                    <a:pt x="4" y="0"/>
                  </a:cubicBezTo>
                  <a:cubicBezTo>
                    <a:pt x="188" y="0"/>
                    <a:pt x="188" y="0"/>
                    <a:pt x="188" y="0"/>
                  </a:cubicBezTo>
                  <a:cubicBezTo>
                    <a:pt x="190" y="0"/>
                    <a:pt x="192" y="2"/>
                    <a:pt x="192" y="4"/>
                  </a:cubicBezTo>
                  <a:cubicBezTo>
                    <a:pt x="192" y="6"/>
                    <a:pt x="190" y="7"/>
                    <a:pt x="18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4" name="Freeform 115">
              <a:extLst>
                <a:ext uri="{FF2B5EF4-FFF2-40B4-BE49-F238E27FC236}">
                  <a16:creationId xmlns:a16="http://schemas.microsoft.com/office/drawing/2014/main" id="{F2B086A5-FAD5-7CFE-A525-889729A33EE8}"/>
                </a:ext>
              </a:extLst>
            </p:cNvPr>
            <p:cNvSpPr>
              <a:spLocks noEditPoints="1"/>
            </p:cNvSpPr>
            <p:nvPr/>
          </p:nvSpPr>
          <p:spPr bwMode="auto">
            <a:xfrm>
              <a:off x="10272" y="1409"/>
              <a:ext cx="584" cy="517"/>
            </a:xfrm>
            <a:custGeom>
              <a:avLst/>
              <a:gdLst>
                <a:gd name="T0" fmla="*/ 188 w 192"/>
                <a:gd name="T1" fmla="*/ 170 h 170"/>
                <a:gd name="T2" fmla="*/ 25 w 192"/>
                <a:gd name="T3" fmla="*/ 170 h 170"/>
                <a:gd name="T4" fmla="*/ 0 w 192"/>
                <a:gd name="T5" fmla="*/ 146 h 170"/>
                <a:gd name="T6" fmla="*/ 0 w 192"/>
                <a:gd name="T7" fmla="*/ 142 h 170"/>
                <a:gd name="T8" fmla="*/ 0 w 192"/>
                <a:gd name="T9" fmla="*/ 4 h 170"/>
                <a:gd name="T10" fmla="*/ 4 w 192"/>
                <a:gd name="T11" fmla="*/ 0 h 170"/>
                <a:gd name="T12" fmla="*/ 167 w 192"/>
                <a:gd name="T13" fmla="*/ 0 h 170"/>
                <a:gd name="T14" fmla="*/ 192 w 192"/>
                <a:gd name="T15" fmla="*/ 24 h 170"/>
                <a:gd name="T16" fmla="*/ 192 w 192"/>
                <a:gd name="T17" fmla="*/ 28 h 170"/>
                <a:gd name="T18" fmla="*/ 192 w 192"/>
                <a:gd name="T19" fmla="*/ 166 h 170"/>
                <a:gd name="T20" fmla="*/ 188 w 192"/>
                <a:gd name="T21" fmla="*/ 170 h 170"/>
                <a:gd name="T22" fmla="*/ 7 w 192"/>
                <a:gd name="T23" fmla="*/ 7 h 170"/>
                <a:gd name="T24" fmla="*/ 7 w 192"/>
                <a:gd name="T25" fmla="*/ 146 h 170"/>
                <a:gd name="T26" fmla="*/ 25 w 192"/>
                <a:gd name="T27" fmla="*/ 163 h 170"/>
                <a:gd name="T28" fmla="*/ 185 w 192"/>
                <a:gd name="T29" fmla="*/ 163 h 170"/>
                <a:gd name="T30" fmla="*/ 185 w 192"/>
                <a:gd name="T31" fmla="*/ 24 h 170"/>
                <a:gd name="T32" fmla="*/ 167 w 192"/>
                <a:gd name="T33" fmla="*/ 7 h 170"/>
                <a:gd name="T34" fmla="*/ 7 w 192"/>
                <a:gd name="T35" fmla="*/ 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0">
                  <a:moveTo>
                    <a:pt x="188" y="170"/>
                  </a:moveTo>
                  <a:cubicBezTo>
                    <a:pt x="25" y="170"/>
                    <a:pt x="25" y="170"/>
                    <a:pt x="25" y="170"/>
                  </a:cubicBezTo>
                  <a:cubicBezTo>
                    <a:pt x="12" y="170"/>
                    <a:pt x="0" y="159"/>
                    <a:pt x="0" y="146"/>
                  </a:cubicBezTo>
                  <a:cubicBezTo>
                    <a:pt x="0" y="142"/>
                    <a:pt x="0" y="142"/>
                    <a:pt x="0" y="142"/>
                  </a:cubicBezTo>
                  <a:cubicBezTo>
                    <a:pt x="0" y="4"/>
                    <a:pt x="0" y="4"/>
                    <a:pt x="0" y="4"/>
                  </a:cubicBezTo>
                  <a:cubicBezTo>
                    <a:pt x="0" y="1"/>
                    <a:pt x="2" y="0"/>
                    <a:pt x="4" y="0"/>
                  </a:cubicBezTo>
                  <a:cubicBezTo>
                    <a:pt x="167" y="0"/>
                    <a:pt x="167" y="0"/>
                    <a:pt x="167" y="0"/>
                  </a:cubicBezTo>
                  <a:cubicBezTo>
                    <a:pt x="180" y="0"/>
                    <a:pt x="192" y="11"/>
                    <a:pt x="192" y="24"/>
                  </a:cubicBezTo>
                  <a:cubicBezTo>
                    <a:pt x="192" y="28"/>
                    <a:pt x="192" y="28"/>
                    <a:pt x="192" y="28"/>
                  </a:cubicBezTo>
                  <a:cubicBezTo>
                    <a:pt x="192" y="166"/>
                    <a:pt x="192" y="166"/>
                    <a:pt x="192" y="166"/>
                  </a:cubicBezTo>
                  <a:cubicBezTo>
                    <a:pt x="192" y="169"/>
                    <a:pt x="190" y="170"/>
                    <a:pt x="188" y="170"/>
                  </a:cubicBezTo>
                  <a:close/>
                  <a:moveTo>
                    <a:pt x="7" y="7"/>
                  </a:moveTo>
                  <a:cubicBezTo>
                    <a:pt x="7" y="146"/>
                    <a:pt x="7" y="146"/>
                    <a:pt x="7" y="146"/>
                  </a:cubicBezTo>
                  <a:cubicBezTo>
                    <a:pt x="7" y="155"/>
                    <a:pt x="15" y="163"/>
                    <a:pt x="25" y="163"/>
                  </a:cubicBezTo>
                  <a:cubicBezTo>
                    <a:pt x="185" y="163"/>
                    <a:pt x="185" y="163"/>
                    <a:pt x="185" y="163"/>
                  </a:cubicBezTo>
                  <a:cubicBezTo>
                    <a:pt x="185" y="24"/>
                    <a:pt x="185" y="24"/>
                    <a:pt x="185" y="24"/>
                  </a:cubicBezTo>
                  <a:cubicBezTo>
                    <a:pt x="185" y="15"/>
                    <a:pt x="177" y="7"/>
                    <a:pt x="167" y="7"/>
                  </a:cubicBezTo>
                  <a:lnTo>
                    <a:pt x="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5" name="Freeform 116">
              <a:extLst>
                <a:ext uri="{FF2B5EF4-FFF2-40B4-BE49-F238E27FC236}">
                  <a16:creationId xmlns:a16="http://schemas.microsoft.com/office/drawing/2014/main" id="{1A3E5E68-4557-966E-B5EF-E5FD67BFF925}"/>
                </a:ext>
              </a:extLst>
            </p:cNvPr>
            <p:cNvSpPr>
              <a:spLocks noEditPoints="1"/>
            </p:cNvSpPr>
            <p:nvPr/>
          </p:nvSpPr>
          <p:spPr bwMode="auto">
            <a:xfrm>
              <a:off x="10467" y="1452"/>
              <a:ext cx="42" cy="42"/>
            </a:xfrm>
            <a:custGeom>
              <a:avLst/>
              <a:gdLst>
                <a:gd name="T0" fmla="*/ 7 w 14"/>
                <a:gd name="T1" fmla="*/ 14 h 14"/>
                <a:gd name="T2" fmla="*/ 0 w 14"/>
                <a:gd name="T3" fmla="*/ 7 h 14"/>
                <a:gd name="T4" fmla="*/ 7 w 14"/>
                <a:gd name="T5" fmla="*/ 0 h 14"/>
                <a:gd name="T6" fmla="*/ 14 w 14"/>
                <a:gd name="T7" fmla="*/ 7 h 14"/>
                <a:gd name="T8" fmla="*/ 7 w 14"/>
                <a:gd name="T9" fmla="*/ 14 h 14"/>
                <a:gd name="T10" fmla="*/ 7 w 14"/>
                <a:gd name="T11" fmla="*/ 7 h 14"/>
                <a:gd name="T12" fmla="*/ 7 w 1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7" y="14"/>
                  </a:moveTo>
                  <a:cubicBezTo>
                    <a:pt x="3" y="14"/>
                    <a:pt x="0" y="11"/>
                    <a:pt x="0" y="7"/>
                  </a:cubicBezTo>
                  <a:cubicBezTo>
                    <a:pt x="0" y="3"/>
                    <a:pt x="3" y="0"/>
                    <a:pt x="7" y="0"/>
                  </a:cubicBezTo>
                  <a:cubicBezTo>
                    <a:pt x="11" y="0"/>
                    <a:pt x="14" y="3"/>
                    <a:pt x="14" y="7"/>
                  </a:cubicBezTo>
                  <a:cubicBezTo>
                    <a:pt x="14"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6" name="Freeform 117">
              <a:extLst>
                <a:ext uri="{FF2B5EF4-FFF2-40B4-BE49-F238E27FC236}">
                  <a16:creationId xmlns:a16="http://schemas.microsoft.com/office/drawing/2014/main" id="{017AA56A-3758-8AAB-E24F-364DE2176675}"/>
                </a:ext>
              </a:extLst>
            </p:cNvPr>
            <p:cNvSpPr>
              <a:spLocks noEditPoints="1"/>
            </p:cNvSpPr>
            <p:nvPr/>
          </p:nvSpPr>
          <p:spPr bwMode="auto">
            <a:xfrm>
              <a:off x="10403" y="1452"/>
              <a:ext cx="42" cy="42"/>
            </a:xfrm>
            <a:custGeom>
              <a:avLst/>
              <a:gdLst>
                <a:gd name="T0" fmla="*/ 7 w 14"/>
                <a:gd name="T1" fmla="*/ 14 h 14"/>
                <a:gd name="T2" fmla="*/ 0 w 14"/>
                <a:gd name="T3" fmla="*/ 7 h 14"/>
                <a:gd name="T4" fmla="*/ 7 w 14"/>
                <a:gd name="T5" fmla="*/ 0 h 14"/>
                <a:gd name="T6" fmla="*/ 14 w 14"/>
                <a:gd name="T7" fmla="*/ 7 h 14"/>
                <a:gd name="T8" fmla="*/ 7 w 14"/>
                <a:gd name="T9" fmla="*/ 14 h 14"/>
                <a:gd name="T10" fmla="*/ 7 w 14"/>
                <a:gd name="T11" fmla="*/ 7 h 14"/>
                <a:gd name="T12" fmla="*/ 7 w 1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7" y="14"/>
                  </a:moveTo>
                  <a:cubicBezTo>
                    <a:pt x="3" y="14"/>
                    <a:pt x="0" y="11"/>
                    <a:pt x="0" y="7"/>
                  </a:cubicBezTo>
                  <a:cubicBezTo>
                    <a:pt x="0" y="3"/>
                    <a:pt x="3" y="0"/>
                    <a:pt x="7" y="0"/>
                  </a:cubicBezTo>
                  <a:cubicBezTo>
                    <a:pt x="11" y="0"/>
                    <a:pt x="14" y="3"/>
                    <a:pt x="14" y="7"/>
                  </a:cubicBezTo>
                  <a:cubicBezTo>
                    <a:pt x="14"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7" name="Freeform 118">
              <a:extLst>
                <a:ext uri="{FF2B5EF4-FFF2-40B4-BE49-F238E27FC236}">
                  <a16:creationId xmlns:a16="http://schemas.microsoft.com/office/drawing/2014/main" id="{EC9D8C09-31B3-3B20-4BE2-86841FCFE3AA}"/>
                </a:ext>
              </a:extLst>
            </p:cNvPr>
            <p:cNvSpPr>
              <a:spLocks noEditPoints="1"/>
            </p:cNvSpPr>
            <p:nvPr/>
          </p:nvSpPr>
          <p:spPr bwMode="auto">
            <a:xfrm>
              <a:off x="10336" y="1452"/>
              <a:ext cx="46" cy="42"/>
            </a:xfrm>
            <a:custGeom>
              <a:avLst/>
              <a:gdLst>
                <a:gd name="T0" fmla="*/ 7 w 15"/>
                <a:gd name="T1" fmla="*/ 14 h 14"/>
                <a:gd name="T2" fmla="*/ 0 w 15"/>
                <a:gd name="T3" fmla="*/ 7 h 14"/>
                <a:gd name="T4" fmla="*/ 7 w 15"/>
                <a:gd name="T5" fmla="*/ 0 h 14"/>
                <a:gd name="T6" fmla="*/ 15 w 15"/>
                <a:gd name="T7" fmla="*/ 7 h 14"/>
                <a:gd name="T8" fmla="*/ 7 w 15"/>
                <a:gd name="T9" fmla="*/ 14 h 14"/>
                <a:gd name="T10" fmla="*/ 7 w 15"/>
                <a:gd name="T11" fmla="*/ 7 h 14"/>
                <a:gd name="T12" fmla="*/ 7 w 15"/>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7" y="14"/>
                  </a:moveTo>
                  <a:cubicBezTo>
                    <a:pt x="4" y="14"/>
                    <a:pt x="0" y="11"/>
                    <a:pt x="0" y="7"/>
                  </a:cubicBezTo>
                  <a:cubicBezTo>
                    <a:pt x="0" y="3"/>
                    <a:pt x="4" y="0"/>
                    <a:pt x="7" y="0"/>
                  </a:cubicBezTo>
                  <a:cubicBezTo>
                    <a:pt x="11" y="0"/>
                    <a:pt x="15" y="3"/>
                    <a:pt x="15" y="7"/>
                  </a:cubicBezTo>
                  <a:cubicBezTo>
                    <a:pt x="15"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8" name="Freeform 119">
              <a:extLst>
                <a:ext uri="{FF2B5EF4-FFF2-40B4-BE49-F238E27FC236}">
                  <a16:creationId xmlns:a16="http://schemas.microsoft.com/office/drawing/2014/main" id="{17467148-6E9D-D569-8A27-512B39A0059C}"/>
                </a:ext>
              </a:extLst>
            </p:cNvPr>
            <p:cNvSpPr>
              <a:spLocks/>
            </p:cNvSpPr>
            <p:nvPr/>
          </p:nvSpPr>
          <p:spPr bwMode="auto">
            <a:xfrm>
              <a:off x="10445" y="1646"/>
              <a:ext cx="216" cy="152"/>
            </a:xfrm>
            <a:custGeom>
              <a:avLst/>
              <a:gdLst>
                <a:gd name="T0" fmla="*/ 25 w 71"/>
                <a:gd name="T1" fmla="*/ 50 h 50"/>
                <a:gd name="T2" fmla="*/ 22 w 71"/>
                <a:gd name="T3" fmla="*/ 49 h 50"/>
                <a:gd name="T4" fmla="*/ 1 w 71"/>
                <a:gd name="T5" fmla="*/ 27 h 50"/>
                <a:gd name="T6" fmla="*/ 1 w 71"/>
                <a:gd name="T7" fmla="*/ 22 h 50"/>
                <a:gd name="T8" fmla="*/ 6 w 71"/>
                <a:gd name="T9" fmla="*/ 22 h 50"/>
                <a:gd name="T10" fmla="*/ 25 w 71"/>
                <a:gd name="T11" fmla="*/ 41 h 50"/>
                <a:gd name="T12" fmla="*/ 65 w 71"/>
                <a:gd name="T13" fmla="*/ 1 h 50"/>
                <a:gd name="T14" fmla="*/ 70 w 71"/>
                <a:gd name="T15" fmla="*/ 1 h 50"/>
                <a:gd name="T16" fmla="*/ 70 w 71"/>
                <a:gd name="T17" fmla="*/ 6 h 50"/>
                <a:gd name="T18" fmla="*/ 27 w 71"/>
                <a:gd name="T19" fmla="*/ 49 h 50"/>
                <a:gd name="T20" fmla="*/ 25 w 71"/>
                <a:gd name="T21"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50">
                  <a:moveTo>
                    <a:pt x="25" y="50"/>
                  </a:moveTo>
                  <a:cubicBezTo>
                    <a:pt x="24" y="50"/>
                    <a:pt x="23" y="49"/>
                    <a:pt x="22" y="49"/>
                  </a:cubicBezTo>
                  <a:cubicBezTo>
                    <a:pt x="1" y="27"/>
                    <a:pt x="1" y="27"/>
                    <a:pt x="1" y="27"/>
                  </a:cubicBezTo>
                  <a:cubicBezTo>
                    <a:pt x="0" y="26"/>
                    <a:pt x="0" y="24"/>
                    <a:pt x="1" y="22"/>
                  </a:cubicBezTo>
                  <a:cubicBezTo>
                    <a:pt x="2" y="21"/>
                    <a:pt x="5" y="21"/>
                    <a:pt x="6" y="22"/>
                  </a:cubicBezTo>
                  <a:cubicBezTo>
                    <a:pt x="25" y="41"/>
                    <a:pt x="25" y="41"/>
                    <a:pt x="25" y="41"/>
                  </a:cubicBezTo>
                  <a:cubicBezTo>
                    <a:pt x="65" y="1"/>
                    <a:pt x="65" y="1"/>
                    <a:pt x="65" y="1"/>
                  </a:cubicBezTo>
                  <a:cubicBezTo>
                    <a:pt x="66" y="0"/>
                    <a:pt x="69" y="0"/>
                    <a:pt x="70" y="1"/>
                  </a:cubicBezTo>
                  <a:cubicBezTo>
                    <a:pt x="71" y="2"/>
                    <a:pt x="71" y="5"/>
                    <a:pt x="70" y="6"/>
                  </a:cubicBezTo>
                  <a:cubicBezTo>
                    <a:pt x="27" y="49"/>
                    <a:pt x="27" y="49"/>
                    <a:pt x="27" y="49"/>
                  </a:cubicBezTo>
                  <a:cubicBezTo>
                    <a:pt x="27" y="49"/>
                    <a:pt x="26" y="50"/>
                    <a:pt x="25"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6" name="Group 35">
            <a:extLst>
              <a:ext uri="{FF2B5EF4-FFF2-40B4-BE49-F238E27FC236}">
                <a16:creationId xmlns:a16="http://schemas.microsoft.com/office/drawing/2014/main" id="{1297C284-4B0C-0B36-51B8-E7087008AF35}"/>
              </a:ext>
            </a:extLst>
          </p:cNvPr>
          <p:cNvGrpSpPr/>
          <p:nvPr/>
        </p:nvGrpSpPr>
        <p:grpSpPr>
          <a:xfrm>
            <a:off x="923730" y="4683037"/>
            <a:ext cx="4871992" cy="1129427"/>
            <a:chOff x="966171" y="4769640"/>
            <a:chExt cx="4871992" cy="1129427"/>
          </a:xfrm>
        </p:grpSpPr>
        <p:sp>
          <p:nvSpPr>
            <p:cNvPr id="7" name="TextBox 6">
              <a:extLst>
                <a:ext uri="{FF2B5EF4-FFF2-40B4-BE49-F238E27FC236}">
                  <a16:creationId xmlns:a16="http://schemas.microsoft.com/office/drawing/2014/main" id="{BC8A01BE-1862-053C-B388-566939864696}"/>
                </a:ext>
              </a:extLst>
            </p:cNvPr>
            <p:cNvSpPr txBox="1"/>
            <p:nvPr/>
          </p:nvSpPr>
          <p:spPr>
            <a:xfrm>
              <a:off x="966171" y="4769640"/>
              <a:ext cx="4871992" cy="1129427"/>
            </a:xfrm>
            <a:prstGeom prst="roundRect">
              <a:avLst>
                <a:gd name="adj" fmla="val 4847"/>
              </a:avLst>
            </a:prstGeom>
            <a:solidFill>
              <a:schemeClr val="bg2"/>
            </a:solidFill>
            <a:ln w="38100">
              <a:solidFill>
                <a:schemeClr val="accent1"/>
              </a:solidFill>
            </a:ln>
          </p:spPr>
          <p:txBody>
            <a:bodyPr wrap="square" lIns="1280160" tIns="182880" rIns="182880" bIns="182880">
              <a:spAutoFit/>
            </a:bodyPr>
            <a:lstStyle/>
            <a:p>
              <a:r>
                <a:rPr lang="en-US" sz="1600" b="1">
                  <a:solidFill>
                    <a:schemeClr val="accent2"/>
                  </a:solidFill>
                </a:rPr>
                <a:t>Important: </a:t>
              </a:r>
              <a:r>
                <a:rPr lang="en-US" sz="1600"/>
                <a:t>only distribute information that is factual, verifiable, from a credible source and compliant.</a:t>
              </a:r>
            </a:p>
          </p:txBody>
        </p:sp>
        <p:grpSp>
          <p:nvGrpSpPr>
            <p:cNvPr id="35" name="Group 34">
              <a:extLst>
                <a:ext uri="{FF2B5EF4-FFF2-40B4-BE49-F238E27FC236}">
                  <a16:creationId xmlns:a16="http://schemas.microsoft.com/office/drawing/2014/main" id="{CB8BBAA4-759B-04EC-9E09-D02A80B2A05D}"/>
                </a:ext>
              </a:extLst>
            </p:cNvPr>
            <p:cNvGrpSpPr/>
            <p:nvPr/>
          </p:nvGrpSpPr>
          <p:grpSpPr>
            <a:xfrm>
              <a:off x="1204889" y="5011028"/>
              <a:ext cx="801627" cy="664245"/>
              <a:chOff x="4367691" y="2667601"/>
              <a:chExt cx="966857" cy="801158"/>
            </a:xfrm>
            <a:solidFill>
              <a:schemeClr val="tx2"/>
            </a:solidFill>
          </p:grpSpPr>
          <p:sp>
            <p:nvSpPr>
              <p:cNvPr id="32" name="Freeform 195">
                <a:extLst>
                  <a:ext uri="{FF2B5EF4-FFF2-40B4-BE49-F238E27FC236}">
                    <a16:creationId xmlns:a16="http://schemas.microsoft.com/office/drawing/2014/main" id="{F57BFDFD-3E6B-4E9A-7776-FAD188A2BB7C}"/>
                  </a:ext>
                </a:extLst>
              </p:cNvPr>
              <p:cNvSpPr>
                <a:spLocks noEditPoints="1"/>
              </p:cNvSpPr>
              <p:nvPr/>
            </p:nvSpPr>
            <p:spPr bwMode="auto">
              <a:xfrm>
                <a:off x="4801581" y="3236440"/>
                <a:ext cx="99077" cy="100785"/>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7 h 20"/>
                  <a:gd name="T12" fmla="*/ 7 w 20"/>
                  <a:gd name="T13" fmla="*/ 10 h 20"/>
                  <a:gd name="T14" fmla="*/ 10 w 20"/>
                  <a:gd name="T15" fmla="*/ 13 h 20"/>
                  <a:gd name="T16" fmla="*/ 13 w 20"/>
                  <a:gd name="T17" fmla="*/ 10 h 20"/>
                  <a:gd name="T18" fmla="*/ 10 w 20"/>
                  <a:gd name="T19"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4" y="20"/>
                      <a:pt x="0" y="15"/>
                      <a:pt x="0" y="10"/>
                    </a:cubicBezTo>
                    <a:cubicBezTo>
                      <a:pt x="0" y="5"/>
                      <a:pt x="4" y="0"/>
                      <a:pt x="10" y="0"/>
                    </a:cubicBezTo>
                    <a:cubicBezTo>
                      <a:pt x="15" y="0"/>
                      <a:pt x="20" y="5"/>
                      <a:pt x="20" y="10"/>
                    </a:cubicBezTo>
                    <a:cubicBezTo>
                      <a:pt x="20" y="15"/>
                      <a:pt x="15" y="20"/>
                      <a:pt x="10" y="20"/>
                    </a:cubicBezTo>
                    <a:close/>
                    <a:moveTo>
                      <a:pt x="10" y="7"/>
                    </a:moveTo>
                    <a:cubicBezTo>
                      <a:pt x="8" y="7"/>
                      <a:pt x="7" y="8"/>
                      <a:pt x="7" y="10"/>
                    </a:cubicBezTo>
                    <a:cubicBezTo>
                      <a:pt x="7" y="12"/>
                      <a:pt x="8" y="13"/>
                      <a:pt x="10" y="13"/>
                    </a:cubicBezTo>
                    <a:cubicBezTo>
                      <a:pt x="12" y="13"/>
                      <a:pt x="13" y="12"/>
                      <a:pt x="13" y="10"/>
                    </a:cubicBezTo>
                    <a:cubicBezTo>
                      <a:pt x="13" y="8"/>
                      <a:pt x="12" y="7"/>
                      <a:pt x="10" y="7"/>
                    </a:cubicBezTo>
                    <a:close/>
                  </a:path>
                </a:pathLst>
              </a:custGeom>
              <a:solidFill>
                <a:schemeClr val="accent1"/>
              </a:solidFill>
              <a:ln w="9525">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33" name="Freeform 196">
                <a:extLst>
                  <a:ext uri="{FF2B5EF4-FFF2-40B4-BE49-F238E27FC236}">
                    <a16:creationId xmlns:a16="http://schemas.microsoft.com/office/drawing/2014/main" id="{903E5CC1-623D-49CE-E160-512EFBA61EBE}"/>
                  </a:ext>
                </a:extLst>
              </p:cNvPr>
              <p:cNvSpPr>
                <a:spLocks noEditPoints="1"/>
              </p:cNvSpPr>
              <p:nvPr/>
            </p:nvSpPr>
            <p:spPr bwMode="auto">
              <a:xfrm>
                <a:off x="4765708" y="2869172"/>
                <a:ext cx="165698" cy="333104"/>
              </a:xfrm>
              <a:custGeom>
                <a:avLst/>
                <a:gdLst>
                  <a:gd name="T0" fmla="*/ 17 w 33"/>
                  <a:gd name="T1" fmla="*/ 66 h 66"/>
                  <a:gd name="T2" fmla="*/ 7 w 33"/>
                  <a:gd name="T3" fmla="*/ 57 h 66"/>
                  <a:gd name="T4" fmla="*/ 0 w 33"/>
                  <a:gd name="T5" fmla="*/ 17 h 66"/>
                  <a:gd name="T6" fmla="*/ 0 w 33"/>
                  <a:gd name="T7" fmla="*/ 17 h 66"/>
                  <a:gd name="T8" fmla="*/ 17 w 33"/>
                  <a:gd name="T9" fmla="*/ 0 h 66"/>
                  <a:gd name="T10" fmla="*/ 33 w 33"/>
                  <a:gd name="T11" fmla="*/ 17 h 66"/>
                  <a:gd name="T12" fmla="*/ 33 w 33"/>
                  <a:gd name="T13" fmla="*/ 17 h 66"/>
                  <a:gd name="T14" fmla="*/ 27 w 33"/>
                  <a:gd name="T15" fmla="*/ 57 h 66"/>
                  <a:gd name="T16" fmla="*/ 17 w 33"/>
                  <a:gd name="T17" fmla="*/ 66 h 66"/>
                  <a:gd name="T18" fmla="*/ 7 w 33"/>
                  <a:gd name="T19" fmla="*/ 16 h 66"/>
                  <a:gd name="T20" fmla="*/ 13 w 33"/>
                  <a:gd name="T21" fmla="*/ 56 h 66"/>
                  <a:gd name="T22" fmla="*/ 14 w 33"/>
                  <a:gd name="T23" fmla="*/ 56 h 66"/>
                  <a:gd name="T24" fmla="*/ 17 w 33"/>
                  <a:gd name="T25" fmla="*/ 60 h 66"/>
                  <a:gd name="T26" fmla="*/ 20 w 33"/>
                  <a:gd name="T27" fmla="*/ 56 h 66"/>
                  <a:gd name="T28" fmla="*/ 20 w 33"/>
                  <a:gd name="T29" fmla="*/ 56 h 66"/>
                  <a:gd name="T30" fmla="*/ 27 w 33"/>
                  <a:gd name="T31" fmla="*/ 16 h 66"/>
                  <a:gd name="T32" fmla="*/ 17 w 33"/>
                  <a:gd name="T33" fmla="*/ 7 h 66"/>
                  <a:gd name="T34" fmla="*/ 7 w 33"/>
                  <a:gd name="T35" fmla="*/ 16 h 66"/>
                  <a:gd name="T36" fmla="*/ 30 w 33"/>
                  <a:gd name="T37" fmla="*/ 17 h 66"/>
                  <a:gd name="T38" fmla="*/ 30 w 33"/>
                  <a:gd name="T39" fmla="*/ 1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66">
                    <a:moveTo>
                      <a:pt x="17" y="66"/>
                    </a:moveTo>
                    <a:cubicBezTo>
                      <a:pt x="11" y="66"/>
                      <a:pt x="7" y="62"/>
                      <a:pt x="7" y="57"/>
                    </a:cubicBezTo>
                    <a:cubicBezTo>
                      <a:pt x="0" y="17"/>
                      <a:pt x="0" y="17"/>
                      <a:pt x="0" y="17"/>
                    </a:cubicBezTo>
                    <a:cubicBezTo>
                      <a:pt x="0" y="17"/>
                      <a:pt x="0" y="17"/>
                      <a:pt x="0" y="17"/>
                    </a:cubicBezTo>
                    <a:cubicBezTo>
                      <a:pt x="0" y="8"/>
                      <a:pt x="8" y="0"/>
                      <a:pt x="17" y="0"/>
                    </a:cubicBezTo>
                    <a:cubicBezTo>
                      <a:pt x="26" y="0"/>
                      <a:pt x="33" y="8"/>
                      <a:pt x="33" y="17"/>
                    </a:cubicBezTo>
                    <a:cubicBezTo>
                      <a:pt x="33" y="17"/>
                      <a:pt x="33" y="17"/>
                      <a:pt x="33" y="17"/>
                    </a:cubicBezTo>
                    <a:cubicBezTo>
                      <a:pt x="27" y="57"/>
                      <a:pt x="27" y="57"/>
                      <a:pt x="27" y="57"/>
                    </a:cubicBezTo>
                    <a:cubicBezTo>
                      <a:pt x="27" y="62"/>
                      <a:pt x="22" y="66"/>
                      <a:pt x="17" y="66"/>
                    </a:cubicBezTo>
                    <a:close/>
                    <a:moveTo>
                      <a:pt x="7" y="16"/>
                    </a:moveTo>
                    <a:cubicBezTo>
                      <a:pt x="13" y="56"/>
                      <a:pt x="13" y="56"/>
                      <a:pt x="13" y="56"/>
                    </a:cubicBezTo>
                    <a:cubicBezTo>
                      <a:pt x="14" y="56"/>
                      <a:pt x="14" y="56"/>
                      <a:pt x="14" y="56"/>
                    </a:cubicBezTo>
                    <a:cubicBezTo>
                      <a:pt x="14" y="58"/>
                      <a:pt x="15" y="60"/>
                      <a:pt x="17" y="60"/>
                    </a:cubicBezTo>
                    <a:cubicBezTo>
                      <a:pt x="19" y="60"/>
                      <a:pt x="20" y="58"/>
                      <a:pt x="20" y="56"/>
                    </a:cubicBezTo>
                    <a:cubicBezTo>
                      <a:pt x="20" y="56"/>
                      <a:pt x="20" y="56"/>
                      <a:pt x="20" y="56"/>
                    </a:cubicBezTo>
                    <a:cubicBezTo>
                      <a:pt x="27" y="16"/>
                      <a:pt x="27" y="16"/>
                      <a:pt x="27" y="16"/>
                    </a:cubicBezTo>
                    <a:cubicBezTo>
                      <a:pt x="27" y="11"/>
                      <a:pt x="22" y="7"/>
                      <a:pt x="17" y="7"/>
                    </a:cubicBezTo>
                    <a:cubicBezTo>
                      <a:pt x="11" y="7"/>
                      <a:pt x="7" y="11"/>
                      <a:pt x="7" y="16"/>
                    </a:cubicBezTo>
                    <a:close/>
                    <a:moveTo>
                      <a:pt x="30" y="17"/>
                    </a:moveTo>
                    <a:cubicBezTo>
                      <a:pt x="30" y="17"/>
                      <a:pt x="30" y="17"/>
                      <a:pt x="30" y="17"/>
                    </a:cubicBezTo>
                    <a:close/>
                  </a:path>
                </a:pathLst>
              </a:custGeom>
              <a:solidFill>
                <a:schemeClr val="accent1"/>
              </a:solidFill>
              <a:ln w="9525">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34" name="Freeform 197">
                <a:extLst>
                  <a:ext uri="{FF2B5EF4-FFF2-40B4-BE49-F238E27FC236}">
                    <a16:creationId xmlns:a16="http://schemas.microsoft.com/office/drawing/2014/main" id="{A93EF378-28A2-611C-D722-121C67CDC487}"/>
                  </a:ext>
                </a:extLst>
              </p:cNvPr>
              <p:cNvSpPr>
                <a:spLocks noEditPoints="1"/>
              </p:cNvSpPr>
              <p:nvPr/>
            </p:nvSpPr>
            <p:spPr bwMode="auto">
              <a:xfrm>
                <a:off x="4367691" y="2667601"/>
                <a:ext cx="966857" cy="801158"/>
              </a:xfrm>
              <a:custGeom>
                <a:avLst/>
                <a:gdLst>
                  <a:gd name="T0" fmla="*/ 169 w 192"/>
                  <a:gd name="T1" fmla="*/ 159 h 159"/>
                  <a:gd name="T2" fmla="*/ 23 w 192"/>
                  <a:gd name="T3" fmla="*/ 159 h 159"/>
                  <a:gd name="T4" fmla="*/ 0 w 192"/>
                  <a:gd name="T5" fmla="*/ 136 h 159"/>
                  <a:gd name="T6" fmla="*/ 2 w 192"/>
                  <a:gd name="T7" fmla="*/ 126 h 159"/>
                  <a:gd name="T8" fmla="*/ 2 w 192"/>
                  <a:gd name="T9" fmla="*/ 126 h 159"/>
                  <a:gd name="T10" fmla="*/ 77 w 192"/>
                  <a:gd name="T11" fmla="*/ 10 h 159"/>
                  <a:gd name="T12" fmla="*/ 77 w 192"/>
                  <a:gd name="T13" fmla="*/ 10 h 159"/>
                  <a:gd name="T14" fmla="*/ 96 w 192"/>
                  <a:gd name="T15" fmla="*/ 0 h 159"/>
                  <a:gd name="T16" fmla="*/ 115 w 192"/>
                  <a:gd name="T17" fmla="*/ 10 h 159"/>
                  <a:gd name="T18" fmla="*/ 115 w 192"/>
                  <a:gd name="T19" fmla="*/ 10 h 159"/>
                  <a:gd name="T20" fmla="*/ 189 w 192"/>
                  <a:gd name="T21" fmla="*/ 126 h 159"/>
                  <a:gd name="T22" fmla="*/ 190 w 192"/>
                  <a:gd name="T23" fmla="*/ 126 h 159"/>
                  <a:gd name="T24" fmla="*/ 192 w 192"/>
                  <a:gd name="T25" fmla="*/ 136 h 159"/>
                  <a:gd name="T26" fmla="*/ 169 w 192"/>
                  <a:gd name="T27" fmla="*/ 159 h 159"/>
                  <a:gd name="T28" fmla="*/ 8 w 192"/>
                  <a:gd name="T29" fmla="*/ 129 h 159"/>
                  <a:gd name="T30" fmla="*/ 6 w 192"/>
                  <a:gd name="T31" fmla="*/ 136 h 159"/>
                  <a:gd name="T32" fmla="*/ 23 w 192"/>
                  <a:gd name="T33" fmla="*/ 153 h 159"/>
                  <a:gd name="T34" fmla="*/ 169 w 192"/>
                  <a:gd name="T35" fmla="*/ 153 h 159"/>
                  <a:gd name="T36" fmla="*/ 185 w 192"/>
                  <a:gd name="T37" fmla="*/ 136 h 159"/>
                  <a:gd name="T38" fmla="*/ 184 w 192"/>
                  <a:gd name="T39" fmla="*/ 129 h 159"/>
                  <a:gd name="T40" fmla="*/ 109 w 192"/>
                  <a:gd name="T41" fmla="*/ 14 h 159"/>
                  <a:gd name="T42" fmla="*/ 109 w 192"/>
                  <a:gd name="T43" fmla="*/ 14 h 159"/>
                  <a:gd name="T44" fmla="*/ 96 w 192"/>
                  <a:gd name="T45" fmla="*/ 7 h 159"/>
                  <a:gd name="T46" fmla="*/ 82 w 192"/>
                  <a:gd name="T47" fmla="*/ 14 h 159"/>
                  <a:gd name="T48" fmla="*/ 82 w 192"/>
                  <a:gd name="T49" fmla="*/ 14 h 159"/>
                  <a:gd name="T50" fmla="*/ 8 w 192"/>
                  <a:gd name="T51" fmla="*/ 12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59">
                    <a:moveTo>
                      <a:pt x="169" y="159"/>
                    </a:moveTo>
                    <a:cubicBezTo>
                      <a:pt x="23" y="159"/>
                      <a:pt x="23" y="159"/>
                      <a:pt x="23" y="159"/>
                    </a:cubicBezTo>
                    <a:cubicBezTo>
                      <a:pt x="10" y="159"/>
                      <a:pt x="0" y="149"/>
                      <a:pt x="0" y="136"/>
                    </a:cubicBezTo>
                    <a:cubicBezTo>
                      <a:pt x="0" y="132"/>
                      <a:pt x="2" y="127"/>
                      <a:pt x="2" y="126"/>
                    </a:cubicBezTo>
                    <a:cubicBezTo>
                      <a:pt x="2" y="126"/>
                      <a:pt x="2" y="126"/>
                      <a:pt x="2" y="126"/>
                    </a:cubicBezTo>
                    <a:cubicBezTo>
                      <a:pt x="77" y="10"/>
                      <a:pt x="77" y="10"/>
                      <a:pt x="77" y="10"/>
                    </a:cubicBezTo>
                    <a:cubicBezTo>
                      <a:pt x="77" y="10"/>
                      <a:pt x="77" y="10"/>
                      <a:pt x="77" y="10"/>
                    </a:cubicBezTo>
                    <a:cubicBezTo>
                      <a:pt x="81" y="4"/>
                      <a:pt x="88" y="0"/>
                      <a:pt x="96" y="0"/>
                    </a:cubicBezTo>
                    <a:cubicBezTo>
                      <a:pt x="103" y="0"/>
                      <a:pt x="110" y="4"/>
                      <a:pt x="115" y="10"/>
                    </a:cubicBezTo>
                    <a:cubicBezTo>
                      <a:pt x="115" y="10"/>
                      <a:pt x="115" y="10"/>
                      <a:pt x="115" y="10"/>
                    </a:cubicBezTo>
                    <a:cubicBezTo>
                      <a:pt x="189" y="126"/>
                      <a:pt x="189" y="126"/>
                      <a:pt x="189" y="126"/>
                    </a:cubicBezTo>
                    <a:cubicBezTo>
                      <a:pt x="189" y="126"/>
                      <a:pt x="190" y="126"/>
                      <a:pt x="190" y="126"/>
                    </a:cubicBezTo>
                    <a:cubicBezTo>
                      <a:pt x="190" y="127"/>
                      <a:pt x="192" y="132"/>
                      <a:pt x="192" y="136"/>
                    </a:cubicBezTo>
                    <a:cubicBezTo>
                      <a:pt x="192" y="149"/>
                      <a:pt x="182" y="159"/>
                      <a:pt x="169" y="159"/>
                    </a:cubicBezTo>
                    <a:close/>
                    <a:moveTo>
                      <a:pt x="8" y="129"/>
                    </a:moveTo>
                    <a:cubicBezTo>
                      <a:pt x="8" y="130"/>
                      <a:pt x="6" y="134"/>
                      <a:pt x="6" y="136"/>
                    </a:cubicBezTo>
                    <a:cubicBezTo>
                      <a:pt x="6" y="145"/>
                      <a:pt x="14" y="153"/>
                      <a:pt x="23" y="153"/>
                    </a:cubicBezTo>
                    <a:cubicBezTo>
                      <a:pt x="169" y="153"/>
                      <a:pt x="169" y="153"/>
                      <a:pt x="169" y="153"/>
                    </a:cubicBezTo>
                    <a:cubicBezTo>
                      <a:pt x="178" y="153"/>
                      <a:pt x="185" y="145"/>
                      <a:pt x="185" y="136"/>
                    </a:cubicBezTo>
                    <a:cubicBezTo>
                      <a:pt x="185" y="134"/>
                      <a:pt x="184" y="130"/>
                      <a:pt x="184" y="129"/>
                    </a:cubicBezTo>
                    <a:cubicBezTo>
                      <a:pt x="109" y="14"/>
                      <a:pt x="109" y="14"/>
                      <a:pt x="109" y="14"/>
                    </a:cubicBezTo>
                    <a:cubicBezTo>
                      <a:pt x="109" y="14"/>
                      <a:pt x="109" y="14"/>
                      <a:pt x="109" y="14"/>
                    </a:cubicBezTo>
                    <a:cubicBezTo>
                      <a:pt x="106" y="9"/>
                      <a:pt x="101" y="7"/>
                      <a:pt x="96" y="7"/>
                    </a:cubicBezTo>
                    <a:cubicBezTo>
                      <a:pt x="91" y="7"/>
                      <a:pt x="86" y="9"/>
                      <a:pt x="82" y="14"/>
                    </a:cubicBezTo>
                    <a:cubicBezTo>
                      <a:pt x="82" y="14"/>
                      <a:pt x="82" y="14"/>
                      <a:pt x="82" y="14"/>
                    </a:cubicBezTo>
                    <a:lnTo>
                      <a:pt x="8" y="129"/>
                    </a:lnTo>
                    <a:close/>
                  </a:path>
                </a:pathLst>
              </a:custGeom>
              <a:solidFill>
                <a:schemeClr val="accent1"/>
              </a:solidFill>
              <a:ln w="9525">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grpSp>
      </p:grpSp>
      <p:sp>
        <p:nvSpPr>
          <p:cNvPr id="39" name="Slide Number Placeholder 3">
            <a:extLst>
              <a:ext uri="{FF2B5EF4-FFF2-40B4-BE49-F238E27FC236}">
                <a16:creationId xmlns:a16="http://schemas.microsoft.com/office/drawing/2014/main" id="{168E7AF3-43C9-D1E8-3FEF-94803336ED94}"/>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30</a:t>
            </a:fld>
            <a:endParaRPr lang="en-US" sz="1200"/>
          </a:p>
        </p:txBody>
      </p:sp>
      <p:sp>
        <p:nvSpPr>
          <p:cNvPr id="40" name="TextBox 39">
            <a:extLst>
              <a:ext uri="{FF2B5EF4-FFF2-40B4-BE49-F238E27FC236}">
                <a16:creationId xmlns:a16="http://schemas.microsoft.com/office/drawing/2014/main" id="{72A731D1-A88C-7B83-92FC-26D594E6C4AD}"/>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spTree>
    <p:extLst>
      <p:ext uri="{BB962C8B-B14F-4D97-AF65-F5344CB8AC3E}">
        <p14:creationId xmlns:p14="http://schemas.microsoft.com/office/powerpoint/2010/main" val="12796395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t>Follow best practices, but find what works for you</a:t>
            </a:r>
            <a:endParaRPr lang="en-US">
              <a:solidFill>
                <a:srgbClr val="5C9A1B"/>
              </a:solidFill>
            </a:endParaRPr>
          </a:p>
        </p:txBody>
      </p:sp>
      <p:graphicFrame>
        <p:nvGraphicFramePr>
          <p:cNvPr id="5" name="Table 5">
            <a:extLst>
              <a:ext uri="{FF2B5EF4-FFF2-40B4-BE49-F238E27FC236}">
                <a16:creationId xmlns:a16="http://schemas.microsoft.com/office/drawing/2014/main" id="{F5EF88EC-6684-BC06-0142-FB1E175323AA}"/>
              </a:ext>
            </a:extLst>
          </p:cNvPr>
          <p:cNvGraphicFramePr>
            <a:graphicFrameLocks noGrp="1"/>
          </p:cNvGraphicFramePr>
          <p:nvPr>
            <p:extLst>
              <p:ext uri="{D42A27DB-BD31-4B8C-83A1-F6EECF244321}">
                <p14:modId xmlns:p14="http://schemas.microsoft.com/office/powerpoint/2010/main" val="3327143856"/>
              </p:ext>
            </p:extLst>
          </p:nvPr>
        </p:nvGraphicFramePr>
        <p:xfrm>
          <a:off x="1088134" y="1781850"/>
          <a:ext cx="10332720" cy="4108419"/>
        </p:xfrm>
        <a:graphic>
          <a:graphicData uri="http://schemas.openxmlformats.org/drawingml/2006/table">
            <a:tbl>
              <a:tblPr firstRow="1" bandRow="1">
                <a:tableStyleId>{5C22544A-7EE6-4342-B048-85BDC9FD1C3A}</a:tableStyleId>
              </a:tblPr>
              <a:tblGrid>
                <a:gridCol w="2962172">
                  <a:extLst>
                    <a:ext uri="{9D8B030D-6E8A-4147-A177-3AD203B41FA5}">
                      <a16:colId xmlns:a16="http://schemas.microsoft.com/office/drawing/2014/main" val="2641147132"/>
                    </a:ext>
                  </a:extLst>
                </a:gridCol>
                <a:gridCol w="3685274">
                  <a:extLst>
                    <a:ext uri="{9D8B030D-6E8A-4147-A177-3AD203B41FA5}">
                      <a16:colId xmlns:a16="http://schemas.microsoft.com/office/drawing/2014/main" val="1688290536"/>
                    </a:ext>
                  </a:extLst>
                </a:gridCol>
                <a:gridCol w="3685274">
                  <a:extLst>
                    <a:ext uri="{9D8B030D-6E8A-4147-A177-3AD203B41FA5}">
                      <a16:colId xmlns:a16="http://schemas.microsoft.com/office/drawing/2014/main" val="1467028516"/>
                    </a:ext>
                  </a:extLst>
                </a:gridCol>
              </a:tblGrid>
              <a:tr h="541656">
                <a:tc>
                  <a:txBody>
                    <a:bodyPr/>
                    <a:lstStyle/>
                    <a:p>
                      <a:pPr algn="l"/>
                      <a:r>
                        <a:rPr lang="en-US" sz="2000">
                          <a:solidFill>
                            <a:schemeClr val="tx2"/>
                          </a:solidFill>
                        </a:rPr>
                        <a:t>Licensed sales agent</a:t>
                      </a:r>
                    </a:p>
                  </a:txBody>
                  <a:tcPr marL="182880" marR="274320" marT="182880" marB="182880" anchor="ctr">
                    <a:solidFill>
                      <a:schemeClr val="bg1">
                        <a:alpha val="14751"/>
                      </a:schemeClr>
                    </a:solidFill>
                  </a:tcPr>
                </a:tc>
                <a:tc>
                  <a:txBody>
                    <a:bodyPr/>
                    <a:lstStyle/>
                    <a:p>
                      <a:pPr algn="l"/>
                      <a:r>
                        <a:rPr lang="en-US" sz="2000">
                          <a:solidFill>
                            <a:schemeClr val="tx2"/>
                          </a:solidFill>
                        </a:rPr>
                        <a:t>What they do most</a:t>
                      </a:r>
                    </a:p>
                  </a:txBody>
                  <a:tcPr marL="182880" marR="182880" anchor="ctr">
                    <a:solidFill>
                      <a:schemeClr val="accent1"/>
                    </a:solidFill>
                  </a:tcPr>
                </a:tc>
                <a:tc>
                  <a:txBody>
                    <a:bodyPr/>
                    <a:lstStyle/>
                    <a:p>
                      <a:pPr algn="l"/>
                      <a:r>
                        <a:rPr lang="en-US" sz="2000">
                          <a:solidFill>
                            <a:schemeClr val="accent1"/>
                          </a:solidFill>
                        </a:rPr>
                        <a:t>Advice</a:t>
                      </a:r>
                    </a:p>
                  </a:txBody>
                  <a:tcPr marL="182880" marR="182880" anchor="ctr">
                    <a:solidFill>
                      <a:schemeClr val="tx2"/>
                    </a:solidFill>
                  </a:tcPr>
                </a:tc>
                <a:extLst>
                  <a:ext uri="{0D108BD9-81ED-4DB2-BD59-A6C34878D82A}">
                    <a16:rowId xmlns:a16="http://schemas.microsoft.com/office/drawing/2014/main" val="3730137044"/>
                  </a:ext>
                </a:extLst>
              </a:tr>
              <a:tr h="876656">
                <a:tc>
                  <a:txBody>
                    <a:bodyPr/>
                    <a:lstStyle/>
                    <a:p>
                      <a:pPr algn="l"/>
                      <a:r>
                        <a:rPr lang="en-US" b="1"/>
                        <a:t>Justin Brock</a:t>
                      </a:r>
                    </a:p>
                  </a:txBody>
                  <a:tcPr marL="182880" marR="274320" marT="182880" marB="182880" anchor="ctr">
                    <a:solidFill>
                      <a:schemeClr val="bg1">
                        <a:alpha val="15000"/>
                      </a:schemeClr>
                    </a:solidFill>
                  </a:tcPr>
                </a:tc>
                <a:tc>
                  <a:txBody>
                    <a:bodyPr/>
                    <a:lstStyle/>
                    <a:p>
                      <a:r>
                        <a:rPr lang="en-US" sz="1600"/>
                        <a:t>In-person visits, annual newsletters, </a:t>
                      </a:r>
                      <a:br>
                        <a:rPr lang="en-US" sz="1600"/>
                      </a:br>
                      <a:r>
                        <a:rPr lang="en-US" sz="1600"/>
                        <a:t>thank you cards, birthday cards</a:t>
                      </a:r>
                    </a:p>
                  </a:txBody>
                  <a:tcPr marL="182880" marR="182880" anchor="ctr">
                    <a:solidFill>
                      <a:schemeClr val="bg2"/>
                    </a:solidFill>
                  </a:tcPr>
                </a:tc>
                <a:tc>
                  <a:txBody>
                    <a:bodyPr/>
                    <a:lstStyle/>
                    <a:p>
                      <a:r>
                        <a:rPr lang="en-US" sz="1600"/>
                        <a:t>Networking and grassroots marketing, especially for newer agents</a:t>
                      </a:r>
                    </a:p>
                  </a:txBody>
                  <a:tcPr marL="182880" marR="182880" anchor="ctr">
                    <a:solidFill>
                      <a:schemeClr val="bg2"/>
                    </a:solidFill>
                  </a:tcPr>
                </a:tc>
                <a:extLst>
                  <a:ext uri="{0D108BD9-81ED-4DB2-BD59-A6C34878D82A}">
                    <a16:rowId xmlns:a16="http://schemas.microsoft.com/office/drawing/2014/main" val="2615053999"/>
                  </a:ext>
                </a:extLst>
              </a:tr>
              <a:tr h="876656">
                <a:tc>
                  <a:txBody>
                    <a:bodyPr/>
                    <a:lstStyle/>
                    <a:p>
                      <a:pPr algn="l"/>
                      <a:r>
                        <a:rPr lang="en-US" b="1"/>
                        <a:t>Glenn Berkley</a:t>
                      </a:r>
                    </a:p>
                  </a:txBody>
                  <a:tcPr marL="182880" marR="274320" marT="182880" marB="182880" anchor="ctr">
                    <a:solidFill>
                      <a:schemeClr val="bg1">
                        <a:alpha val="15000"/>
                      </a:schemeClr>
                    </a:solidFill>
                  </a:tcPr>
                </a:tc>
                <a:tc>
                  <a:txBody>
                    <a:bodyPr/>
                    <a:lstStyle/>
                    <a:p>
                      <a:r>
                        <a:rPr lang="en-US" sz="1600"/>
                        <a:t>In-person meetings and phone calls</a:t>
                      </a:r>
                    </a:p>
                  </a:txBody>
                  <a:tcPr marL="182880" marR="182880" anchor="ctr">
                    <a:solidFill>
                      <a:schemeClr val="bg2"/>
                    </a:solidFill>
                  </a:tcPr>
                </a:tc>
                <a:tc>
                  <a:txBody>
                    <a:bodyPr/>
                    <a:lstStyle/>
                    <a:p>
                      <a:r>
                        <a:rPr lang="en-US" sz="1600"/>
                        <a:t>Social media can be effective, </a:t>
                      </a:r>
                      <a:br>
                        <a:rPr lang="en-US" sz="1600"/>
                      </a:br>
                      <a:r>
                        <a:rPr lang="en-US" sz="1600"/>
                        <a:t>but he doesn’t prefer direct mail</a:t>
                      </a:r>
                    </a:p>
                  </a:txBody>
                  <a:tcPr marL="182880" marR="182880" anchor="ctr">
                    <a:solidFill>
                      <a:schemeClr val="bg2"/>
                    </a:solidFill>
                  </a:tcPr>
                </a:tc>
                <a:extLst>
                  <a:ext uri="{0D108BD9-81ED-4DB2-BD59-A6C34878D82A}">
                    <a16:rowId xmlns:a16="http://schemas.microsoft.com/office/drawing/2014/main" val="4203936667"/>
                  </a:ext>
                </a:extLst>
              </a:tr>
              <a:tr h="876656">
                <a:tc>
                  <a:txBody>
                    <a:bodyPr/>
                    <a:lstStyle/>
                    <a:p>
                      <a:pPr algn="l"/>
                      <a:r>
                        <a:rPr lang="en-US" b="1"/>
                        <a:t>Joe </a:t>
                      </a:r>
                      <a:r>
                        <a:rPr lang="en-US" b="1" err="1"/>
                        <a:t>Kathrein</a:t>
                      </a:r>
                      <a:endParaRPr lang="en-US" b="1"/>
                    </a:p>
                  </a:txBody>
                  <a:tcPr marL="182880" marR="274320" marT="182880" marB="182880" anchor="ctr">
                    <a:solidFill>
                      <a:schemeClr val="bg1">
                        <a:alpha val="15000"/>
                      </a:schemeClr>
                    </a:solidFill>
                  </a:tcPr>
                </a:tc>
                <a:tc>
                  <a:txBody>
                    <a:bodyPr/>
                    <a:lstStyle/>
                    <a:p>
                      <a:r>
                        <a:rPr lang="en-US" sz="1600"/>
                        <a:t>Telephone and direct mail</a:t>
                      </a:r>
                    </a:p>
                  </a:txBody>
                  <a:tcPr marL="182880" marR="182880" anchor="ctr">
                    <a:solidFill>
                      <a:schemeClr val="bg2"/>
                    </a:solidFill>
                  </a:tcPr>
                </a:tc>
                <a:tc>
                  <a:txBody>
                    <a:bodyPr/>
                    <a:lstStyle/>
                    <a:p>
                      <a:r>
                        <a:rPr lang="en-US" sz="1600"/>
                        <a:t>Establish a connection through listening and relating to member experiences</a:t>
                      </a:r>
                    </a:p>
                  </a:txBody>
                  <a:tcPr marL="182880" marR="182880" anchor="ctr">
                    <a:solidFill>
                      <a:schemeClr val="bg2"/>
                    </a:solidFill>
                  </a:tcPr>
                </a:tc>
                <a:extLst>
                  <a:ext uri="{0D108BD9-81ED-4DB2-BD59-A6C34878D82A}">
                    <a16:rowId xmlns:a16="http://schemas.microsoft.com/office/drawing/2014/main" val="3649443484"/>
                  </a:ext>
                </a:extLst>
              </a:tr>
              <a:tr h="807891">
                <a:tc>
                  <a:txBody>
                    <a:bodyPr/>
                    <a:lstStyle/>
                    <a:p>
                      <a:pPr algn="l"/>
                      <a:r>
                        <a:rPr lang="en-US" b="1"/>
                        <a:t>Frank Bates</a:t>
                      </a:r>
                    </a:p>
                  </a:txBody>
                  <a:tcPr marL="182880" marR="274320" marT="182880" marB="182880" anchor="ctr">
                    <a:solidFill>
                      <a:schemeClr val="bg1">
                        <a:alpha val="15000"/>
                      </a:schemeClr>
                    </a:solidFill>
                  </a:tcPr>
                </a:tc>
                <a:tc>
                  <a:txBody>
                    <a:bodyPr/>
                    <a:lstStyle/>
                    <a:p>
                      <a:r>
                        <a:rPr lang="en-US" sz="1600"/>
                        <a:t>In-person educational events, </a:t>
                      </a:r>
                      <a:br>
                        <a:rPr lang="en-US" sz="1600"/>
                      </a:br>
                      <a:r>
                        <a:rPr lang="en-US" sz="1600"/>
                        <a:t>networking, radio, direct mail</a:t>
                      </a:r>
                    </a:p>
                  </a:txBody>
                  <a:tcPr marL="182880" marR="182880" anchor="ctr">
                    <a:solidFill>
                      <a:schemeClr val="bg2"/>
                    </a:solidFill>
                  </a:tcPr>
                </a:tc>
                <a:tc>
                  <a:txBody>
                    <a:bodyPr/>
                    <a:lstStyle/>
                    <a:p>
                      <a:r>
                        <a:rPr lang="en-US" sz="1600"/>
                        <a:t>”You’ve got to get out there and </a:t>
                      </a:r>
                      <a:br>
                        <a:rPr lang="en-US" sz="1600"/>
                      </a:br>
                      <a:r>
                        <a:rPr lang="en-US" sz="1600"/>
                        <a:t>make yourself relevant.”</a:t>
                      </a:r>
                    </a:p>
                  </a:txBody>
                  <a:tcPr marL="182880" marR="182880" anchor="ctr">
                    <a:solidFill>
                      <a:schemeClr val="bg2"/>
                    </a:solidFill>
                  </a:tcPr>
                </a:tc>
                <a:extLst>
                  <a:ext uri="{0D108BD9-81ED-4DB2-BD59-A6C34878D82A}">
                    <a16:rowId xmlns:a16="http://schemas.microsoft.com/office/drawing/2014/main" val="2816465270"/>
                  </a:ext>
                </a:extLst>
              </a:tr>
            </a:tbl>
          </a:graphicData>
        </a:graphic>
      </p:graphicFrame>
      <p:sp>
        <p:nvSpPr>
          <p:cNvPr id="7" name="TextBox 6">
            <a:extLst>
              <a:ext uri="{FF2B5EF4-FFF2-40B4-BE49-F238E27FC236}">
                <a16:creationId xmlns:a16="http://schemas.microsoft.com/office/drawing/2014/main" id="{7876CDBC-219B-C982-7B3B-DE710F5EB8F1}"/>
              </a:ext>
            </a:extLst>
          </p:cNvPr>
          <p:cNvSpPr txBox="1"/>
          <p:nvPr/>
        </p:nvSpPr>
        <p:spPr>
          <a:xfrm>
            <a:off x="1225295" y="1190891"/>
            <a:ext cx="10058399" cy="369332"/>
          </a:xfrm>
          <a:prstGeom prst="rect">
            <a:avLst/>
          </a:prstGeom>
          <a:noFill/>
        </p:spPr>
        <p:txBody>
          <a:bodyPr wrap="square">
            <a:spAutoFit/>
          </a:bodyPr>
          <a:lstStyle/>
          <a:p>
            <a:pPr algn="ctr"/>
            <a:r>
              <a:rPr lang="en-US" b="1"/>
              <a:t>Each of these agents has their own approach to building trust. Which work best for you?</a:t>
            </a:r>
          </a:p>
        </p:txBody>
      </p:sp>
      <p:sp>
        <p:nvSpPr>
          <p:cNvPr id="2" name="Slide Number Placeholder 3">
            <a:extLst>
              <a:ext uri="{FF2B5EF4-FFF2-40B4-BE49-F238E27FC236}">
                <a16:creationId xmlns:a16="http://schemas.microsoft.com/office/drawing/2014/main" id="{BA60EA3F-F94D-E4D7-3084-843275DE53FC}"/>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31</a:t>
            </a:fld>
            <a:endParaRPr lang="en-US" sz="1200"/>
          </a:p>
        </p:txBody>
      </p:sp>
      <p:sp>
        <p:nvSpPr>
          <p:cNvPr id="6" name="TextBox 5">
            <a:extLst>
              <a:ext uri="{FF2B5EF4-FFF2-40B4-BE49-F238E27FC236}">
                <a16:creationId xmlns:a16="http://schemas.microsoft.com/office/drawing/2014/main" id="{0B098CE5-A1A9-870C-65D7-4556BE83B8DD}"/>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spTree>
    <p:extLst>
      <p:ext uri="{BB962C8B-B14F-4D97-AF65-F5344CB8AC3E}">
        <p14:creationId xmlns:p14="http://schemas.microsoft.com/office/powerpoint/2010/main" val="38405495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p:txBody>
          <a:bodyPr/>
          <a:lstStyle/>
          <a:p>
            <a:r>
              <a:rPr lang="en-US">
                <a:solidFill>
                  <a:schemeClr val="accent1"/>
                </a:solidFill>
              </a:rPr>
              <a:t>Further resources</a:t>
            </a:r>
          </a:p>
        </p:txBody>
      </p:sp>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a:ext>
            </a:extLst>
          </a:blip>
          <a:srcRect/>
          <a:stretch/>
        </p:blipFill>
        <p:spPr>
          <a:xfrm>
            <a:off x="7329488" y="0"/>
            <a:ext cx="4862512" cy="6858000"/>
          </a:xfrm>
        </p:spPr>
      </p:pic>
    </p:spTree>
    <p:extLst>
      <p:ext uri="{BB962C8B-B14F-4D97-AF65-F5344CB8AC3E}">
        <p14:creationId xmlns:p14="http://schemas.microsoft.com/office/powerpoint/2010/main" val="2796516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t>Communications and marketing resources</a:t>
            </a:r>
            <a:endParaRPr lang="en-US">
              <a:solidFill>
                <a:srgbClr val="5C9A1B"/>
              </a:solidFill>
            </a:endParaRPr>
          </a:p>
        </p:txBody>
      </p:sp>
      <p:grpSp>
        <p:nvGrpSpPr>
          <p:cNvPr id="2" name="Group 1">
            <a:extLst>
              <a:ext uri="{FF2B5EF4-FFF2-40B4-BE49-F238E27FC236}">
                <a16:creationId xmlns:a16="http://schemas.microsoft.com/office/drawing/2014/main" id="{4149B41F-DC83-93D6-435B-134B4C9E8D2F}"/>
              </a:ext>
            </a:extLst>
          </p:cNvPr>
          <p:cNvGrpSpPr/>
          <p:nvPr/>
        </p:nvGrpSpPr>
        <p:grpSpPr>
          <a:xfrm>
            <a:off x="1146904" y="1226840"/>
            <a:ext cx="10058609" cy="3831297"/>
            <a:chOff x="916686" y="1134242"/>
            <a:chExt cx="10621036" cy="4045524"/>
          </a:xfrm>
          <a:effectLst/>
        </p:grpSpPr>
        <p:pic>
          <p:nvPicPr>
            <p:cNvPr id="5" name="Picture 4">
              <a:extLst>
                <a:ext uri="{FF2B5EF4-FFF2-40B4-BE49-F238E27FC236}">
                  <a16:creationId xmlns:a16="http://schemas.microsoft.com/office/drawing/2014/main" id="{CDEF0A84-1384-F1F8-B1C0-FD68502B998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16686" y="1134242"/>
              <a:ext cx="3103750" cy="3998563"/>
            </a:xfrm>
            <a:prstGeom prst="rect">
              <a:avLst/>
            </a:prstGeom>
            <a:ln>
              <a:noFill/>
            </a:ln>
            <a:effectLst>
              <a:reflection stA="21630" endPos="21844" dist="5000" dir="5400000" sy="-100000" algn="bl" rotWithShape="0"/>
            </a:effectLst>
            <a:scene3d>
              <a:camera prst="perspectiveContrastingLeftFacing">
                <a:rot lat="300000" lon="19800000" rev="0"/>
              </a:camera>
              <a:lightRig rig="threePt" dir="t">
                <a:rot lat="0" lon="0" rev="2700000"/>
              </a:lightRig>
            </a:scene3d>
            <a:sp3d extrusionH="152400">
              <a:extrusionClr>
                <a:schemeClr val="accent1"/>
              </a:extrusionClr>
            </a:sp3d>
          </p:spPr>
        </p:pic>
        <p:pic>
          <p:nvPicPr>
            <p:cNvPr id="7" name="Picture 6" descr="A picture containing text, person&#10;&#10;Description automatically generated">
              <a:extLst>
                <a:ext uri="{FF2B5EF4-FFF2-40B4-BE49-F238E27FC236}">
                  <a16:creationId xmlns:a16="http://schemas.microsoft.com/office/drawing/2014/main" id="{106C056B-127B-7CAD-0902-CF8EAE1D0AF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675329" y="1134242"/>
              <a:ext cx="3103750" cy="4014068"/>
            </a:xfrm>
            <a:prstGeom prst="roundRect">
              <a:avLst>
                <a:gd name="adj" fmla="val 0"/>
              </a:avLst>
            </a:prstGeom>
            <a:solidFill>
              <a:srgbClr val="FFFFFF">
                <a:shade val="85000"/>
              </a:srgbClr>
            </a:solidFill>
            <a:ln>
              <a:noFill/>
            </a:ln>
            <a:effectLst>
              <a:reflection stA="21630" endPos="21844" dist="5000" dir="5400000" sy="-100000" algn="bl" rotWithShape="0"/>
            </a:effectLst>
            <a:scene3d>
              <a:camera prst="orthographicFront"/>
              <a:lightRig rig="threePt" dir="t"/>
            </a:scene3d>
            <a:sp3d extrusionH="107950">
              <a:extrusionClr>
                <a:schemeClr val="bg1"/>
              </a:extrusionClr>
            </a:sp3d>
          </p:spPr>
        </p:pic>
        <p:pic>
          <p:nvPicPr>
            <p:cNvPr id="10" name="Picture 9" descr="Graphical user interface, application&#10;&#10;Description automatically generated">
              <a:extLst>
                <a:ext uri="{FF2B5EF4-FFF2-40B4-BE49-F238E27FC236}">
                  <a16:creationId xmlns:a16="http://schemas.microsoft.com/office/drawing/2014/main" id="{63173F7E-D1EE-DE8C-1DFC-EC9DC5A6DEA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433972" y="1161364"/>
              <a:ext cx="3103750" cy="4018402"/>
            </a:xfrm>
            <a:prstGeom prst="rect">
              <a:avLst/>
            </a:prstGeom>
            <a:ln>
              <a:noFill/>
            </a:ln>
            <a:effectLst>
              <a:reflection stA="21630" endPos="21844" dist="5000" dir="5400000" sy="-100000" algn="bl" rotWithShape="0"/>
            </a:effectLst>
            <a:scene3d>
              <a:camera prst="perspectiveContrastingLeftFacing">
                <a:rot lat="300000" lon="1800000" rev="0"/>
              </a:camera>
              <a:lightRig rig="soft" dir="t"/>
            </a:scene3d>
            <a:sp3d extrusionH="152400" prstMaterial="matte">
              <a:extrusionClr>
                <a:schemeClr val="bg2"/>
              </a:extrusionClr>
            </a:sp3d>
          </p:spPr>
        </p:pic>
      </p:grpSp>
      <p:sp>
        <p:nvSpPr>
          <p:cNvPr id="12" name="TextBox 11">
            <a:extLst>
              <a:ext uri="{FF2B5EF4-FFF2-40B4-BE49-F238E27FC236}">
                <a16:creationId xmlns:a16="http://schemas.microsoft.com/office/drawing/2014/main" id="{4C2A15E5-3EA1-D677-B211-8499B723ABE5}"/>
              </a:ext>
            </a:extLst>
          </p:cNvPr>
          <p:cNvSpPr txBox="1"/>
          <p:nvPr/>
        </p:nvSpPr>
        <p:spPr>
          <a:xfrm>
            <a:off x="3284207" y="5647872"/>
            <a:ext cx="5784005" cy="510778"/>
          </a:xfrm>
          <a:prstGeom prst="roundRect">
            <a:avLst>
              <a:gd name="adj" fmla="val 17540"/>
            </a:avLst>
          </a:prstGeom>
          <a:solidFill>
            <a:schemeClr val="bg2"/>
          </a:solidFill>
          <a:ln w="38100">
            <a:solidFill>
              <a:schemeClr val="accent1"/>
            </a:solidFill>
          </a:ln>
        </p:spPr>
        <p:txBody>
          <a:bodyPr wrap="square" tIns="91440" bIns="91440">
            <a:spAutoFit/>
          </a:bodyPr>
          <a:lstStyle/>
          <a:p>
            <a:pPr algn="ctr"/>
            <a:r>
              <a:rPr lang="en-US"/>
              <a:t>Find these resources and more at </a:t>
            </a:r>
            <a:r>
              <a:rPr lang="en-US" b="1" err="1">
                <a:solidFill>
                  <a:schemeClr val="accent2"/>
                </a:solidFill>
              </a:rPr>
              <a:t>IgniteWithHumana.com</a:t>
            </a:r>
            <a:r>
              <a:rPr lang="en-US"/>
              <a:t>.</a:t>
            </a:r>
          </a:p>
        </p:txBody>
      </p:sp>
      <p:sp>
        <p:nvSpPr>
          <p:cNvPr id="4" name="Slide Number Placeholder 3">
            <a:extLst>
              <a:ext uri="{FF2B5EF4-FFF2-40B4-BE49-F238E27FC236}">
                <a16:creationId xmlns:a16="http://schemas.microsoft.com/office/drawing/2014/main" id="{EED1DEE5-795D-E3A3-C39A-6D3D1914A80E}"/>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33</a:t>
            </a:fld>
            <a:endParaRPr lang="en-US" sz="1200"/>
          </a:p>
        </p:txBody>
      </p:sp>
      <p:sp>
        <p:nvSpPr>
          <p:cNvPr id="6" name="TextBox 5">
            <a:extLst>
              <a:ext uri="{FF2B5EF4-FFF2-40B4-BE49-F238E27FC236}">
                <a16:creationId xmlns:a16="http://schemas.microsoft.com/office/drawing/2014/main" id="{DD9BBC24-AE1E-4CCD-9FD0-976830183C5C}"/>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spTree>
    <p:extLst>
      <p:ext uri="{BB962C8B-B14F-4D97-AF65-F5344CB8AC3E}">
        <p14:creationId xmlns:p14="http://schemas.microsoft.com/office/powerpoint/2010/main" val="1712731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t>Onboarding and education</a:t>
            </a:r>
            <a:endParaRPr lang="en-US">
              <a:solidFill>
                <a:srgbClr val="5C9A1B"/>
              </a:solidFill>
            </a:endParaRPr>
          </a:p>
        </p:txBody>
      </p:sp>
      <p:pic>
        <p:nvPicPr>
          <p:cNvPr id="6" name="Picture 5" descr="A picture containing text, tree, green&#10;&#10;Description automatically generated">
            <a:extLst>
              <a:ext uri="{FF2B5EF4-FFF2-40B4-BE49-F238E27FC236}">
                <a16:creationId xmlns:a16="http://schemas.microsoft.com/office/drawing/2014/main" id="{F91DDB89-56BA-C7D3-08A4-18660962C7E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50560" y="917064"/>
            <a:ext cx="3771467" cy="4861821"/>
          </a:xfrm>
          <a:prstGeom prst="roundRect">
            <a:avLst>
              <a:gd name="adj" fmla="val 0"/>
            </a:avLst>
          </a:prstGeom>
          <a:solidFill>
            <a:srgbClr val="FFFFFF">
              <a:shade val="85000"/>
            </a:srgbClr>
          </a:solidFill>
          <a:ln>
            <a:noFill/>
          </a:ln>
          <a:effectLst>
            <a:outerShdw blurRad="496313" dist="418449" dir="18900000" sx="98000" sy="98000" algn="bl" rotWithShape="0">
              <a:prstClr val="black">
                <a:alpha val="20000"/>
              </a:prstClr>
            </a:outerShdw>
            <a:reflection blurRad="12700" stA="20179" endPos="20000" dist="5000" dir="5400000" sy="-100000" algn="bl" rotWithShape="0"/>
          </a:effectLst>
          <a:scene3d>
            <a:camera prst="obliqueTopRight">
              <a:rot lat="0" lon="0" rev="0"/>
            </a:camera>
            <a:lightRig rig="threePt" dir="t"/>
          </a:scene3d>
        </p:spPr>
      </p:pic>
      <p:sp>
        <p:nvSpPr>
          <p:cNvPr id="7" name="TextBox 6">
            <a:extLst>
              <a:ext uri="{FF2B5EF4-FFF2-40B4-BE49-F238E27FC236}">
                <a16:creationId xmlns:a16="http://schemas.microsoft.com/office/drawing/2014/main" id="{D2273C82-5EEB-582D-5CA1-0A8875860EC0}"/>
              </a:ext>
            </a:extLst>
          </p:cNvPr>
          <p:cNvSpPr txBox="1"/>
          <p:nvPr/>
        </p:nvSpPr>
        <p:spPr>
          <a:xfrm>
            <a:off x="1304065" y="1859339"/>
            <a:ext cx="4182336" cy="3170099"/>
          </a:xfrm>
          <a:prstGeom prst="rect">
            <a:avLst/>
          </a:prstGeom>
          <a:noFill/>
        </p:spPr>
        <p:txBody>
          <a:bodyPr wrap="square">
            <a:spAutoFit/>
          </a:bodyPr>
          <a:lstStyle/>
          <a:p>
            <a:pPr marL="285750" indent="-285750">
              <a:spcAft>
                <a:spcPts val="2400"/>
              </a:spcAft>
              <a:buFont typeface="Arial" panose="020B0604020202020204" pitchFamily="34" charset="0"/>
              <a:buChar char="•"/>
            </a:pPr>
            <a:r>
              <a:rPr lang="en-US" sz="2000"/>
              <a:t>Build trust through educating members about their plans</a:t>
            </a:r>
          </a:p>
          <a:p>
            <a:pPr marL="285750" indent="-285750">
              <a:spcAft>
                <a:spcPts val="2400"/>
              </a:spcAft>
              <a:buFont typeface="Arial" panose="020B0604020202020204" pitchFamily="34" charset="0"/>
              <a:buChar char="•"/>
            </a:pPr>
            <a:r>
              <a:rPr lang="en-US" sz="2000"/>
              <a:t>Help members make the most </a:t>
            </a:r>
            <a:br>
              <a:rPr lang="en-US" sz="2000"/>
            </a:br>
            <a:r>
              <a:rPr lang="en-US" sz="2000"/>
              <a:t>of plan benefits</a:t>
            </a:r>
          </a:p>
          <a:p>
            <a:pPr marL="285750" indent="-285750">
              <a:spcAft>
                <a:spcPts val="2400"/>
              </a:spcAft>
              <a:buFont typeface="Arial" panose="020B0604020202020204" pitchFamily="34" charset="0"/>
              <a:buChar char="•"/>
            </a:pPr>
            <a:r>
              <a:rPr lang="en-US" sz="2000"/>
              <a:t>Talking points and presentation decks for 4 crucial conversations</a:t>
            </a:r>
          </a:p>
          <a:p>
            <a:pPr marL="285750" indent="-285750">
              <a:spcAft>
                <a:spcPts val="2400"/>
              </a:spcAft>
              <a:buFont typeface="Arial" panose="020B0604020202020204" pitchFamily="34" charset="0"/>
              <a:buChar char="•"/>
            </a:pPr>
            <a:r>
              <a:rPr lang="en-US" sz="2000"/>
              <a:t>Available on Ignite</a:t>
            </a:r>
          </a:p>
        </p:txBody>
      </p:sp>
      <p:sp>
        <p:nvSpPr>
          <p:cNvPr id="2" name="Slide Number Placeholder 3">
            <a:extLst>
              <a:ext uri="{FF2B5EF4-FFF2-40B4-BE49-F238E27FC236}">
                <a16:creationId xmlns:a16="http://schemas.microsoft.com/office/drawing/2014/main" id="{2821906F-84DE-A779-C7D1-189C49FCA585}"/>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34</a:t>
            </a:fld>
            <a:endParaRPr lang="en-US" sz="1200"/>
          </a:p>
        </p:txBody>
      </p:sp>
      <p:sp>
        <p:nvSpPr>
          <p:cNvPr id="5" name="TextBox 4">
            <a:extLst>
              <a:ext uri="{FF2B5EF4-FFF2-40B4-BE49-F238E27FC236}">
                <a16:creationId xmlns:a16="http://schemas.microsoft.com/office/drawing/2014/main" id="{B2707F68-6A69-6EFF-6311-3DAA832A6694}"/>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spTree>
    <p:extLst>
      <p:ext uri="{BB962C8B-B14F-4D97-AF65-F5344CB8AC3E}">
        <p14:creationId xmlns:p14="http://schemas.microsoft.com/office/powerpoint/2010/main" val="34386831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22BEB21-BA52-AB01-6046-4F01446280F3}"/>
              </a:ext>
            </a:extLst>
          </p:cNvPr>
          <p:cNvSpPr/>
          <p:nvPr/>
        </p:nvSpPr>
        <p:spPr>
          <a:xfrm>
            <a:off x="3388659" y="1223683"/>
            <a:ext cx="363070" cy="3644153"/>
          </a:xfrm>
          <a:prstGeom prst="rect">
            <a:avLst/>
          </a:prstGeom>
          <a:solidFill>
            <a:schemeClr val="bg1">
              <a:alpha val="6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Triangle 15">
            <a:extLst>
              <a:ext uri="{FF2B5EF4-FFF2-40B4-BE49-F238E27FC236}">
                <a16:creationId xmlns:a16="http://schemas.microsoft.com/office/drawing/2014/main" id="{F88EBDF4-3C60-0A5F-8347-02AB5564AF41}"/>
              </a:ext>
            </a:extLst>
          </p:cNvPr>
          <p:cNvSpPr/>
          <p:nvPr/>
        </p:nvSpPr>
        <p:spPr>
          <a:xfrm>
            <a:off x="5669288" y="3557520"/>
            <a:ext cx="201160" cy="2349503"/>
          </a:xfrm>
          <a:prstGeom prst="triangle">
            <a:avLst>
              <a:gd name="adj" fmla="val 0"/>
            </a:avLst>
          </a:prstGeom>
          <a:solidFill>
            <a:schemeClr val="bg1">
              <a:alpha val="6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t>Take Advantage of the Marketing Resource Center (MRC)</a:t>
            </a:r>
            <a:endParaRPr lang="en-US">
              <a:solidFill>
                <a:srgbClr val="5C9A1B"/>
              </a:solidFill>
            </a:endParaRPr>
          </a:p>
        </p:txBody>
      </p:sp>
      <p:pic>
        <p:nvPicPr>
          <p:cNvPr id="13" name="Picture 12" descr="Diagram, text&#10;&#10;Description automatically generated">
            <a:extLst>
              <a:ext uri="{FF2B5EF4-FFF2-40B4-BE49-F238E27FC236}">
                <a16:creationId xmlns:a16="http://schemas.microsoft.com/office/drawing/2014/main" id="{E86CF265-E393-5378-C064-D23522B5FC39}"/>
              </a:ext>
            </a:extLst>
          </p:cNvPr>
          <p:cNvPicPr>
            <a:picLocks noChangeAspect="1"/>
          </p:cNvPicPr>
          <p:nvPr/>
        </p:nvPicPr>
        <p:blipFill>
          <a:blip r:embed="rId4"/>
          <a:stretch>
            <a:fillRect/>
          </a:stretch>
        </p:blipFill>
        <p:spPr>
          <a:xfrm>
            <a:off x="884583" y="1165605"/>
            <a:ext cx="2744387" cy="3997605"/>
          </a:xfrm>
          <a:prstGeom prst="roundRect">
            <a:avLst>
              <a:gd name="adj" fmla="val 0"/>
            </a:avLst>
          </a:prstGeom>
          <a:solidFill>
            <a:srgbClr val="FFFFFF">
              <a:shade val="85000"/>
            </a:srgbClr>
          </a:solidFill>
          <a:ln>
            <a:noFill/>
          </a:ln>
          <a:effectLst>
            <a:outerShdw blurRad="317500" dist="254000" dir="13500000" sx="97000" sy="97000" algn="br" rotWithShape="0">
              <a:prstClr val="black">
                <a:alpha val="25000"/>
              </a:prstClr>
            </a:outerShdw>
            <a:reflection blurRad="38100" stA="20000" endPos="24000" dist="5000" dir="5400000" sy="-100000" algn="bl" rotWithShape="0"/>
          </a:effectLst>
        </p:spPr>
      </p:pic>
      <p:pic>
        <p:nvPicPr>
          <p:cNvPr id="14" name="Picture 13" descr="A picture containing text, person&#10;&#10;Description automatically generated">
            <a:extLst>
              <a:ext uri="{FF2B5EF4-FFF2-40B4-BE49-F238E27FC236}">
                <a16:creationId xmlns:a16="http://schemas.microsoft.com/office/drawing/2014/main" id="{EC504AD1-C9B9-A651-C526-3FC2FAC4D44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83684" y="3446924"/>
            <a:ext cx="3485604" cy="2489718"/>
          </a:xfrm>
          <a:prstGeom prst="roundRect">
            <a:avLst>
              <a:gd name="adj" fmla="val 0"/>
            </a:avLst>
          </a:prstGeom>
          <a:solidFill>
            <a:srgbClr val="FFFFFF">
              <a:shade val="85000"/>
            </a:srgbClr>
          </a:solidFill>
          <a:ln>
            <a:noFill/>
          </a:ln>
          <a:effectLst>
            <a:outerShdw blurRad="317500" dist="254000" dir="13500000" sx="95000" sy="95000" algn="br" rotWithShape="0">
              <a:prstClr val="black">
                <a:alpha val="15000"/>
              </a:prstClr>
            </a:outerShdw>
            <a:reflection blurRad="38100" stA="20000" endPos="24000" dist="5000" dir="5400000" sy="-100000" algn="bl" rotWithShape="0"/>
          </a:effectLst>
        </p:spPr>
      </p:pic>
      <p:sp>
        <p:nvSpPr>
          <p:cNvPr id="8" name="Slide Number Placeholder 3">
            <a:extLst>
              <a:ext uri="{FF2B5EF4-FFF2-40B4-BE49-F238E27FC236}">
                <a16:creationId xmlns:a16="http://schemas.microsoft.com/office/drawing/2014/main" id="{AF366CAD-14EB-3FE2-C3E9-860587E24F87}"/>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35</a:t>
            </a:fld>
            <a:endParaRPr lang="en-US" sz="1200"/>
          </a:p>
        </p:txBody>
      </p:sp>
      <p:sp>
        <p:nvSpPr>
          <p:cNvPr id="10" name="TextBox 9">
            <a:extLst>
              <a:ext uri="{FF2B5EF4-FFF2-40B4-BE49-F238E27FC236}">
                <a16:creationId xmlns:a16="http://schemas.microsoft.com/office/drawing/2014/main" id="{91F9A3F0-421A-82E4-6E36-87368ED5D5D2}"/>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grpSp>
        <p:nvGrpSpPr>
          <p:cNvPr id="28" name="Group 27">
            <a:extLst>
              <a:ext uri="{FF2B5EF4-FFF2-40B4-BE49-F238E27FC236}">
                <a16:creationId xmlns:a16="http://schemas.microsoft.com/office/drawing/2014/main" id="{9A5FD85A-6175-E979-F196-FF267C88EBC9}"/>
              </a:ext>
            </a:extLst>
          </p:cNvPr>
          <p:cNvGrpSpPr/>
          <p:nvPr/>
        </p:nvGrpSpPr>
        <p:grpSpPr>
          <a:xfrm>
            <a:off x="6690171" y="1442125"/>
            <a:ext cx="5300661" cy="4448996"/>
            <a:chOff x="7173470" y="1610637"/>
            <a:chExt cx="5300661" cy="4448996"/>
          </a:xfrm>
        </p:grpSpPr>
        <p:pic>
          <p:nvPicPr>
            <p:cNvPr id="19" name="Picture Placeholder 104">
              <a:extLst>
                <a:ext uri="{FF2B5EF4-FFF2-40B4-BE49-F238E27FC236}">
                  <a16:creationId xmlns:a16="http://schemas.microsoft.com/office/drawing/2014/main" id="{B976EF20-C1D2-690A-9D75-1106165490B8}"/>
                </a:ext>
              </a:extLst>
            </p:cNvPr>
            <p:cNvPicPr>
              <a:picLocks noChangeAspect="1"/>
            </p:cNvPicPr>
            <p:nvPr/>
          </p:nvPicPr>
          <p:blipFill>
            <a:blip r:embed="rId6">
              <a:extLst>
                <a:ext uri="{28A0092B-C50C-407E-A947-70E740481C1C}">
                  <a14:useLocalDpi xmlns:a14="http://schemas.microsoft.com/office/drawing/2010/main"/>
                </a:ext>
              </a:extLst>
            </a:blip>
            <a:srcRect/>
            <a:stretch/>
          </p:blipFill>
          <p:spPr>
            <a:xfrm>
              <a:off x="7173470" y="1610637"/>
              <a:ext cx="758758" cy="758758"/>
            </a:xfrm>
            <a:prstGeom prst="rect">
              <a:avLst/>
            </a:prstGeom>
          </p:spPr>
        </p:pic>
        <p:sp>
          <p:nvSpPr>
            <p:cNvPr id="21" name="TextBox 20">
              <a:extLst>
                <a:ext uri="{FF2B5EF4-FFF2-40B4-BE49-F238E27FC236}">
                  <a16:creationId xmlns:a16="http://schemas.microsoft.com/office/drawing/2014/main" id="{D1BFA4CD-8844-5B2C-3711-7F8AD9169EA6}"/>
                </a:ext>
              </a:extLst>
            </p:cNvPr>
            <p:cNvSpPr txBox="1"/>
            <p:nvPr/>
          </p:nvSpPr>
          <p:spPr>
            <a:xfrm>
              <a:off x="8004798" y="1750523"/>
              <a:ext cx="3234700" cy="461665"/>
            </a:xfrm>
            <a:prstGeom prst="rect">
              <a:avLst/>
            </a:prstGeom>
            <a:noFill/>
          </p:spPr>
          <p:txBody>
            <a:bodyPr wrap="square">
              <a:spAutoFit/>
            </a:bodyPr>
            <a:lstStyle/>
            <a:p>
              <a:pPr lvl="0">
                <a:buSzPct val="140000"/>
                <a:buFont typeface="Wingdings" pitchFamily="2" charset="2"/>
                <a:buNone/>
              </a:pPr>
              <a:r>
                <a:rPr lang="en-US" sz="2400">
                  <a:solidFill>
                    <a:schemeClr val="accent2"/>
                  </a:solidFill>
                </a:rPr>
                <a:t>Ready to use</a:t>
              </a:r>
            </a:p>
          </p:txBody>
        </p:sp>
        <p:pic>
          <p:nvPicPr>
            <p:cNvPr id="22" name="Picture Placeholder 104">
              <a:extLst>
                <a:ext uri="{FF2B5EF4-FFF2-40B4-BE49-F238E27FC236}">
                  <a16:creationId xmlns:a16="http://schemas.microsoft.com/office/drawing/2014/main" id="{547DD9E4-4E78-1489-A21A-AE096164497F}"/>
                </a:ext>
              </a:extLst>
            </p:cNvPr>
            <p:cNvPicPr>
              <a:picLocks noChangeAspect="1"/>
            </p:cNvPicPr>
            <p:nvPr/>
          </p:nvPicPr>
          <p:blipFill>
            <a:blip r:embed="rId6">
              <a:extLst>
                <a:ext uri="{28A0092B-C50C-407E-A947-70E740481C1C}">
                  <a14:useLocalDpi xmlns:a14="http://schemas.microsoft.com/office/drawing/2010/main"/>
                </a:ext>
              </a:extLst>
            </a:blip>
            <a:srcRect/>
            <a:stretch/>
          </p:blipFill>
          <p:spPr>
            <a:xfrm>
              <a:off x="7173470" y="2782770"/>
              <a:ext cx="758758" cy="758758"/>
            </a:xfrm>
            <a:prstGeom prst="rect">
              <a:avLst/>
            </a:prstGeom>
          </p:spPr>
        </p:pic>
        <p:sp>
          <p:nvSpPr>
            <p:cNvPr id="23" name="TextBox 22">
              <a:extLst>
                <a:ext uri="{FF2B5EF4-FFF2-40B4-BE49-F238E27FC236}">
                  <a16:creationId xmlns:a16="http://schemas.microsoft.com/office/drawing/2014/main" id="{2BF4A215-AAF9-0DC6-314C-CE6CC690B2E7}"/>
                </a:ext>
              </a:extLst>
            </p:cNvPr>
            <p:cNvSpPr txBox="1"/>
            <p:nvPr/>
          </p:nvSpPr>
          <p:spPr>
            <a:xfrm>
              <a:off x="8004798" y="2928199"/>
              <a:ext cx="3234700" cy="461665"/>
            </a:xfrm>
            <a:prstGeom prst="rect">
              <a:avLst/>
            </a:prstGeom>
            <a:noFill/>
          </p:spPr>
          <p:txBody>
            <a:bodyPr wrap="square">
              <a:spAutoFit/>
            </a:bodyPr>
            <a:lstStyle/>
            <a:p>
              <a:pPr lvl="0">
                <a:buSzPct val="140000"/>
                <a:buFont typeface="Wingdings" pitchFamily="2" charset="2"/>
                <a:buNone/>
              </a:pPr>
              <a:r>
                <a:rPr lang="en-US" sz="2400">
                  <a:solidFill>
                    <a:schemeClr val="accent2"/>
                  </a:solidFill>
                </a:rPr>
                <a:t>Customizable</a:t>
              </a:r>
              <a:endParaRPr lang="en-US" sz="2800">
                <a:solidFill>
                  <a:schemeClr val="accent2"/>
                </a:solidFill>
              </a:endParaRPr>
            </a:p>
          </p:txBody>
        </p:sp>
        <p:pic>
          <p:nvPicPr>
            <p:cNvPr id="24" name="Picture Placeholder 104">
              <a:extLst>
                <a:ext uri="{FF2B5EF4-FFF2-40B4-BE49-F238E27FC236}">
                  <a16:creationId xmlns:a16="http://schemas.microsoft.com/office/drawing/2014/main" id="{50A27F44-3659-1EBC-288D-A41E770F1538}"/>
                </a:ext>
              </a:extLst>
            </p:cNvPr>
            <p:cNvPicPr>
              <a:picLocks noChangeAspect="1"/>
            </p:cNvPicPr>
            <p:nvPr/>
          </p:nvPicPr>
          <p:blipFill>
            <a:blip r:embed="rId6">
              <a:extLst>
                <a:ext uri="{28A0092B-C50C-407E-A947-70E740481C1C}">
                  <a14:useLocalDpi xmlns:a14="http://schemas.microsoft.com/office/drawing/2010/main"/>
                </a:ext>
              </a:extLst>
            </a:blip>
            <a:srcRect/>
            <a:stretch/>
          </p:blipFill>
          <p:spPr>
            <a:xfrm>
              <a:off x="7173470" y="3992774"/>
              <a:ext cx="758758" cy="758758"/>
            </a:xfrm>
            <a:prstGeom prst="rect">
              <a:avLst/>
            </a:prstGeom>
          </p:spPr>
        </p:pic>
        <p:sp>
          <p:nvSpPr>
            <p:cNvPr id="25" name="TextBox 24">
              <a:extLst>
                <a:ext uri="{FF2B5EF4-FFF2-40B4-BE49-F238E27FC236}">
                  <a16:creationId xmlns:a16="http://schemas.microsoft.com/office/drawing/2014/main" id="{FAE636FE-A173-EFE0-47C8-586488AAC21C}"/>
                </a:ext>
              </a:extLst>
            </p:cNvPr>
            <p:cNvSpPr txBox="1"/>
            <p:nvPr/>
          </p:nvSpPr>
          <p:spPr>
            <a:xfrm>
              <a:off x="8004797" y="4134079"/>
              <a:ext cx="4469334" cy="461665"/>
            </a:xfrm>
            <a:prstGeom prst="rect">
              <a:avLst/>
            </a:prstGeom>
            <a:noFill/>
          </p:spPr>
          <p:txBody>
            <a:bodyPr wrap="square">
              <a:spAutoFit/>
            </a:bodyPr>
            <a:lstStyle/>
            <a:p>
              <a:pPr lvl="0">
                <a:buSzPct val="140000"/>
                <a:buFont typeface="Wingdings" pitchFamily="2" charset="2"/>
                <a:buNone/>
              </a:pPr>
              <a:r>
                <a:rPr lang="en-US" sz="2400">
                  <a:solidFill>
                    <a:schemeClr val="accent2"/>
                  </a:solidFill>
                </a:rPr>
                <a:t>Traditional and digital channels</a:t>
              </a:r>
            </a:p>
          </p:txBody>
        </p:sp>
        <p:pic>
          <p:nvPicPr>
            <p:cNvPr id="26" name="Picture Placeholder 104">
              <a:extLst>
                <a:ext uri="{FF2B5EF4-FFF2-40B4-BE49-F238E27FC236}">
                  <a16:creationId xmlns:a16="http://schemas.microsoft.com/office/drawing/2014/main" id="{15B5E89E-B383-880A-2C2D-156507E4AFA5}"/>
                </a:ext>
              </a:extLst>
            </p:cNvPr>
            <p:cNvPicPr>
              <a:picLocks noChangeAspect="1"/>
            </p:cNvPicPr>
            <p:nvPr/>
          </p:nvPicPr>
          <p:blipFill>
            <a:blip r:embed="rId6">
              <a:extLst>
                <a:ext uri="{28A0092B-C50C-407E-A947-70E740481C1C}">
                  <a14:useLocalDpi xmlns:a14="http://schemas.microsoft.com/office/drawing/2010/main"/>
                </a:ext>
              </a:extLst>
            </a:blip>
            <a:srcRect/>
            <a:stretch/>
          </p:blipFill>
          <p:spPr>
            <a:xfrm>
              <a:off x="7173470" y="5300875"/>
              <a:ext cx="758758" cy="758758"/>
            </a:xfrm>
            <a:prstGeom prst="rect">
              <a:avLst/>
            </a:prstGeom>
          </p:spPr>
        </p:pic>
        <p:sp>
          <p:nvSpPr>
            <p:cNvPr id="27" name="TextBox 26">
              <a:extLst>
                <a:ext uri="{FF2B5EF4-FFF2-40B4-BE49-F238E27FC236}">
                  <a16:creationId xmlns:a16="http://schemas.microsoft.com/office/drawing/2014/main" id="{FE9C71FB-2D5B-04C8-4251-22997365EFFF}"/>
                </a:ext>
              </a:extLst>
            </p:cNvPr>
            <p:cNvSpPr txBox="1"/>
            <p:nvPr/>
          </p:nvSpPr>
          <p:spPr>
            <a:xfrm>
              <a:off x="8004798" y="5442180"/>
              <a:ext cx="4255020" cy="461665"/>
            </a:xfrm>
            <a:prstGeom prst="rect">
              <a:avLst/>
            </a:prstGeom>
            <a:noFill/>
          </p:spPr>
          <p:txBody>
            <a:bodyPr wrap="square">
              <a:spAutoFit/>
            </a:bodyPr>
            <a:lstStyle/>
            <a:p>
              <a:pPr lvl="0">
                <a:buSzPct val="140000"/>
                <a:buFont typeface="Wingdings" pitchFamily="2" charset="2"/>
                <a:buNone/>
              </a:pPr>
              <a:r>
                <a:rPr lang="en-US" sz="2400">
                  <a:solidFill>
                    <a:schemeClr val="accent2"/>
                  </a:solidFill>
                </a:rPr>
                <a:t>Bulk order and direct ship</a:t>
              </a:r>
            </a:p>
          </p:txBody>
        </p:sp>
      </p:grpSp>
    </p:spTree>
    <p:extLst>
      <p:ext uri="{BB962C8B-B14F-4D97-AF65-F5344CB8AC3E}">
        <p14:creationId xmlns:p14="http://schemas.microsoft.com/office/powerpoint/2010/main" val="525258206"/>
      </p:ext>
    </p:extLst>
  </p:cSld>
  <p:clrMapOvr>
    <a:masterClrMapping/>
  </p:clrMapOvr>
  <p:extLst>
    <p:ext uri="{6950BFC3-D8DA-4A85-94F7-54DA5524770B}">
      <p188:commentRel xmlns:p188="http://schemas.microsoft.com/office/powerpoint/2018/8/main" r:id="rId3"/>
    </p:ext>
  </p:extLs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t>Sales technology tools</a:t>
            </a:r>
            <a:endParaRPr lang="en-US">
              <a:solidFill>
                <a:srgbClr val="5C9A1B"/>
              </a:solidFill>
            </a:endParaRPr>
          </a:p>
        </p:txBody>
      </p:sp>
      <p:pic>
        <p:nvPicPr>
          <p:cNvPr id="6" name="Picture 5" descr="Two people looking at a computer&#10;&#10;Description automatically generated with medium confidence">
            <a:extLst>
              <a:ext uri="{FF2B5EF4-FFF2-40B4-BE49-F238E27FC236}">
                <a16:creationId xmlns:a16="http://schemas.microsoft.com/office/drawing/2014/main" id="{CD86FF2C-4820-0E40-F3F9-67BFE04AEB2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55842" y="1125595"/>
            <a:ext cx="3592728" cy="4629959"/>
          </a:xfrm>
          <a:prstGeom prst="roundRect">
            <a:avLst>
              <a:gd name="adj" fmla="val 0"/>
            </a:avLst>
          </a:prstGeom>
          <a:solidFill>
            <a:srgbClr val="FFFFFF">
              <a:shade val="85000"/>
            </a:srgbClr>
          </a:solidFill>
          <a:ln>
            <a:noFill/>
          </a:ln>
          <a:effectLst>
            <a:outerShdw blurRad="495300" dist="406400" dir="18900000" sx="97000" sy="97000" algn="bl" rotWithShape="0">
              <a:prstClr val="black">
                <a:alpha val="15000"/>
              </a:prstClr>
            </a:outerShdw>
            <a:reflection blurRad="12700" stA="38000" endPos="28000" dist="5000" dir="5400000" sy="-100000" algn="bl" rotWithShape="0"/>
          </a:effectLst>
          <a:scene3d>
            <a:camera prst="orthographicFront"/>
            <a:lightRig rig="threePt" dir="t"/>
          </a:scene3d>
          <a:sp3d extrusionH="127000" contourW="12700">
            <a:extrusionClr>
              <a:schemeClr val="bg1"/>
            </a:extrusionClr>
            <a:contourClr>
              <a:schemeClr val="bg1"/>
            </a:contourClr>
          </a:sp3d>
        </p:spPr>
      </p:pic>
      <p:sp>
        <p:nvSpPr>
          <p:cNvPr id="10" name="TextBox 9">
            <a:extLst>
              <a:ext uri="{FF2B5EF4-FFF2-40B4-BE49-F238E27FC236}">
                <a16:creationId xmlns:a16="http://schemas.microsoft.com/office/drawing/2014/main" id="{8D022530-3F54-8624-6E9A-D97F26EC3AEC}"/>
              </a:ext>
            </a:extLst>
          </p:cNvPr>
          <p:cNvSpPr txBox="1"/>
          <p:nvPr/>
        </p:nvSpPr>
        <p:spPr>
          <a:xfrm>
            <a:off x="5914711" y="1228397"/>
            <a:ext cx="5466521" cy="4401205"/>
          </a:xfrm>
          <a:prstGeom prst="rect">
            <a:avLst/>
          </a:prstGeom>
          <a:noFill/>
        </p:spPr>
        <p:txBody>
          <a:bodyPr wrap="square" lIns="91440" tIns="45720" rIns="91440" bIns="45720" anchor="t">
            <a:spAutoFit/>
          </a:bodyPr>
          <a:lstStyle/>
          <a:p>
            <a:r>
              <a:rPr lang="en-US" sz="2800" b="1">
                <a:solidFill>
                  <a:schemeClr val="tx2"/>
                </a:solidFill>
              </a:rPr>
              <a:t>Learn all about Humana sales technology tools to help improve </a:t>
            </a:r>
            <a:br>
              <a:rPr lang="en-US" sz="2800" b="1">
                <a:solidFill>
                  <a:schemeClr val="tx2"/>
                </a:solidFill>
              </a:rPr>
            </a:br>
            <a:r>
              <a:rPr lang="en-US" sz="2800" b="1">
                <a:solidFill>
                  <a:schemeClr val="tx2"/>
                </a:solidFill>
              </a:rPr>
              <a:t>the customer experience, such as:</a:t>
            </a:r>
          </a:p>
          <a:p>
            <a:pPr marL="466725" indent="-280988">
              <a:spcBef>
                <a:spcPts val="1200"/>
              </a:spcBef>
              <a:buFont typeface="Arial" panose="020B0604020202020204" pitchFamily="34" charset="0"/>
              <a:buChar char="•"/>
            </a:pPr>
            <a:r>
              <a:rPr lang="en-US"/>
              <a:t>Rx Calculator</a:t>
            </a:r>
            <a:endParaRPr lang="en-US">
              <a:cs typeface="Calibri"/>
            </a:endParaRPr>
          </a:p>
          <a:p>
            <a:pPr marL="466725" indent="-280988">
              <a:spcBef>
                <a:spcPts val="1200"/>
              </a:spcBef>
              <a:buFont typeface="Arial" panose="020B0604020202020204" pitchFamily="34" charset="0"/>
              <a:buChar char="•"/>
            </a:pPr>
            <a:r>
              <a:rPr lang="en-US"/>
              <a:t>Find a Doctor tool with Care Highlight ratings</a:t>
            </a:r>
            <a:endParaRPr lang="en-US">
              <a:cs typeface="Calibri"/>
            </a:endParaRPr>
          </a:p>
          <a:p>
            <a:pPr marL="466725" indent="-280988">
              <a:spcBef>
                <a:spcPts val="1200"/>
              </a:spcBef>
              <a:buFont typeface="Arial" panose="020B0604020202020204" pitchFamily="34" charset="0"/>
              <a:buChar char="•"/>
            </a:pPr>
            <a:r>
              <a:rPr lang="en-US" err="1"/>
              <a:t>FastApp</a:t>
            </a:r>
            <a:endParaRPr lang="en-US"/>
          </a:p>
          <a:p>
            <a:pPr marL="466725" indent="-280988">
              <a:spcBef>
                <a:spcPts val="1200"/>
              </a:spcBef>
              <a:buFont typeface="Arial" panose="020B0604020202020204" pitchFamily="34" charset="0"/>
              <a:buChar char="•"/>
            </a:pPr>
            <a:r>
              <a:rPr lang="en-US"/>
              <a:t>Agent Online Application (Partner agents only)</a:t>
            </a:r>
            <a:endParaRPr lang="en-US">
              <a:cs typeface="Calibri"/>
            </a:endParaRPr>
          </a:p>
          <a:p>
            <a:pPr marL="466725" indent="-280988">
              <a:spcBef>
                <a:spcPts val="1200"/>
              </a:spcBef>
              <a:buFont typeface="Arial" panose="020B0604020202020204" pitchFamily="34" charset="0"/>
              <a:buChar char="•"/>
            </a:pPr>
            <a:r>
              <a:rPr lang="en-US"/>
              <a:t>Digital Marketing Materials (DMM)</a:t>
            </a:r>
            <a:endParaRPr lang="en-US">
              <a:cs typeface="Calibri"/>
            </a:endParaRPr>
          </a:p>
          <a:p>
            <a:pPr marL="466725" indent="-280988">
              <a:spcBef>
                <a:spcPts val="1200"/>
              </a:spcBef>
              <a:buFont typeface="Arial" panose="020B0604020202020204" pitchFamily="34" charset="0"/>
              <a:buChar char="•"/>
            </a:pPr>
            <a:r>
              <a:rPr lang="en-US"/>
              <a:t>My Humana Business Center</a:t>
            </a:r>
            <a:endParaRPr lang="en-US">
              <a:cs typeface="Calibri"/>
            </a:endParaRPr>
          </a:p>
          <a:p>
            <a:pPr marL="466725" indent="-280988">
              <a:spcBef>
                <a:spcPts val="1200"/>
              </a:spcBef>
              <a:buFont typeface="Arial" panose="020B0604020202020204" pitchFamily="34" charset="0"/>
              <a:buChar char="•"/>
            </a:pPr>
            <a:r>
              <a:rPr lang="en-US"/>
              <a:t>And more!</a:t>
            </a:r>
            <a:endParaRPr lang="en-US">
              <a:cs typeface="Calibri"/>
            </a:endParaRPr>
          </a:p>
        </p:txBody>
      </p:sp>
      <p:sp>
        <p:nvSpPr>
          <p:cNvPr id="2" name="Slide Number Placeholder 3">
            <a:extLst>
              <a:ext uri="{FF2B5EF4-FFF2-40B4-BE49-F238E27FC236}">
                <a16:creationId xmlns:a16="http://schemas.microsoft.com/office/drawing/2014/main" id="{A07CCF5D-53BB-E152-47E1-8759BB0200D0}"/>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36</a:t>
            </a:fld>
            <a:endParaRPr lang="en-US" sz="1200"/>
          </a:p>
        </p:txBody>
      </p:sp>
      <p:sp>
        <p:nvSpPr>
          <p:cNvPr id="5" name="TextBox 4">
            <a:extLst>
              <a:ext uri="{FF2B5EF4-FFF2-40B4-BE49-F238E27FC236}">
                <a16:creationId xmlns:a16="http://schemas.microsoft.com/office/drawing/2014/main" id="{148A96CA-61F9-CAF5-EF52-7C7D5EB1BDFA}"/>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spTree>
    <p:extLst>
      <p:ext uri="{BB962C8B-B14F-4D97-AF65-F5344CB8AC3E}">
        <p14:creationId xmlns:p14="http://schemas.microsoft.com/office/powerpoint/2010/main" val="2377931798"/>
      </p:ext>
    </p:extLst>
  </p:cSld>
  <p:clrMapOvr>
    <a:masterClrMapping/>
  </p:clrMapOvr>
  <p:extLst>
    <p:ext uri="{6950BFC3-D8DA-4A85-94F7-54DA5524770B}">
      <p188:commentRel xmlns:p188="http://schemas.microsoft.com/office/powerpoint/2018/8/main" r:id="rId3"/>
    </p:ext>
  </p:extLs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sz="3200">
                <a:solidFill>
                  <a:schemeClr val="accent2"/>
                </a:solidFill>
              </a:rPr>
              <a:t>We’re here for you and your clients</a:t>
            </a:r>
            <a:endParaRPr lang="en-US" sz="3200" baseline="30000">
              <a:solidFill>
                <a:schemeClr val="accent2"/>
              </a:solidFill>
            </a:endParaRPr>
          </a:p>
        </p:txBody>
      </p:sp>
      <p:sp>
        <p:nvSpPr>
          <p:cNvPr id="2" name="Slide Number Placeholder 3">
            <a:extLst>
              <a:ext uri="{FF2B5EF4-FFF2-40B4-BE49-F238E27FC236}">
                <a16:creationId xmlns:a16="http://schemas.microsoft.com/office/drawing/2014/main" id="{A07CCF5D-53BB-E152-47E1-8759BB0200D0}"/>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37</a:t>
            </a:fld>
            <a:endParaRPr lang="en-US" sz="1200"/>
          </a:p>
        </p:txBody>
      </p:sp>
      <p:sp>
        <p:nvSpPr>
          <p:cNvPr id="5" name="TextBox 4">
            <a:extLst>
              <a:ext uri="{FF2B5EF4-FFF2-40B4-BE49-F238E27FC236}">
                <a16:creationId xmlns:a16="http://schemas.microsoft.com/office/drawing/2014/main" id="{148A96CA-61F9-CAF5-EF52-7C7D5EB1BDFA}"/>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cxnSp>
        <p:nvCxnSpPr>
          <p:cNvPr id="19" name="Straight Connector 18">
            <a:extLst>
              <a:ext uri="{FF2B5EF4-FFF2-40B4-BE49-F238E27FC236}">
                <a16:creationId xmlns:a16="http://schemas.microsoft.com/office/drawing/2014/main" id="{10F12541-4EE0-034A-F27C-B19E6887F52F}"/>
              </a:ext>
            </a:extLst>
          </p:cNvPr>
          <p:cNvCxnSpPr>
            <a:cxnSpLocks/>
          </p:cNvCxnSpPr>
          <p:nvPr/>
        </p:nvCxnSpPr>
        <p:spPr>
          <a:xfrm>
            <a:off x="6325782" y="1156447"/>
            <a:ext cx="0" cy="4961965"/>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CB143DF-040C-72A1-FA1E-6B8B9BCB357F}"/>
              </a:ext>
            </a:extLst>
          </p:cNvPr>
          <p:cNvSpPr txBox="1"/>
          <p:nvPr/>
        </p:nvSpPr>
        <p:spPr>
          <a:xfrm>
            <a:off x="605118" y="2861696"/>
            <a:ext cx="5608311" cy="67710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chemeClr val="accent2"/>
                </a:solidFill>
                <a:effectLst/>
                <a:uLnTx/>
                <a:uFillTx/>
                <a:latin typeface="Calibri" panose="020F0502020204030204" pitchFamily="34" charset="0"/>
                <a:ea typeface="+mn-ea"/>
                <a:cs typeface="Calibri" panose="020F0502020204030204" pitchFamily="34" charset="0"/>
              </a:rPr>
              <a:t>LOCAL SUPPORT TEAM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3A3B3C"/>
                </a:solidFill>
                <a:effectLst/>
                <a:uLnTx/>
                <a:uFillTx/>
                <a:latin typeface="Calibri" panose="020F0502020204030204" pitchFamily="34" charset="0"/>
                <a:ea typeface="+mn-ea"/>
                <a:cs typeface="Calibri" panose="020F0502020204030204" pitchFamily="34" charset="0"/>
              </a:rPr>
              <a:t>IgniteWithHumana.com</a:t>
            </a:r>
            <a:r>
              <a:rPr kumimoji="0" lang="en-US" sz="1400" b="0" i="0" u="none" strike="noStrike" kern="1200" cap="none" spc="0" normalizeH="0" baseline="0" noProof="0">
                <a:ln>
                  <a:noFill/>
                </a:ln>
                <a:solidFill>
                  <a:srgbClr val="3A3B3C"/>
                </a:solidFill>
                <a:effectLst/>
                <a:uLnTx/>
                <a:uFillTx/>
                <a:latin typeface="Calibri" panose="020F0502020204030204" pitchFamily="34" charset="0"/>
                <a:ea typeface="+mn-ea"/>
                <a:cs typeface="Calibri" panose="020F0502020204030204" pitchFamily="34" charset="0"/>
              </a:rPr>
              <a:t>/Support</a:t>
            </a:r>
          </a:p>
        </p:txBody>
      </p:sp>
      <p:sp>
        <p:nvSpPr>
          <p:cNvPr id="21" name="TextBox 20">
            <a:extLst>
              <a:ext uri="{FF2B5EF4-FFF2-40B4-BE49-F238E27FC236}">
                <a16:creationId xmlns:a16="http://schemas.microsoft.com/office/drawing/2014/main" id="{9B6ADE79-1BF5-1A1F-7C02-6BE00E6EF54A}"/>
              </a:ext>
            </a:extLst>
          </p:cNvPr>
          <p:cNvSpPr txBox="1"/>
          <p:nvPr/>
        </p:nvSpPr>
        <p:spPr>
          <a:xfrm>
            <a:off x="6339229" y="2861696"/>
            <a:ext cx="5608311" cy="67710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chemeClr val="accent2"/>
                </a:solidFill>
                <a:effectLst/>
                <a:uLnTx/>
                <a:uFillTx/>
                <a:latin typeface="Calibri" panose="020F0502020204030204" pitchFamily="34" charset="0"/>
                <a:ea typeface="+mn-ea"/>
                <a:cs typeface="Calibri" panose="020F0502020204030204" pitchFamily="34" charset="0"/>
              </a:rPr>
              <a:t>AGENT SUPPORT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A3B3C"/>
                </a:solidFill>
                <a:effectLst/>
                <a:uLnTx/>
                <a:uFillTx/>
                <a:latin typeface="Calibri" panose="020F0502020204030204" pitchFamily="34" charset="0"/>
                <a:ea typeface="+mn-ea"/>
                <a:cs typeface="Calibri" panose="020F0502020204030204" pitchFamily="34" charset="0"/>
              </a:rPr>
              <a:t>800-309-3136 • Available in Spanish</a:t>
            </a:r>
          </a:p>
        </p:txBody>
      </p:sp>
      <p:sp>
        <p:nvSpPr>
          <p:cNvPr id="22" name="TextBox 21">
            <a:extLst>
              <a:ext uri="{FF2B5EF4-FFF2-40B4-BE49-F238E27FC236}">
                <a16:creationId xmlns:a16="http://schemas.microsoft.com/office/drawing/2014/main" id="{E648B37E-4992-EAE6-943B-55BC428BBE3B}"/>
              </a:ext>
            </a:extLst>
          </p:cNvPr>
          <p:cNvSpPr txBox="1"/>
          <p:nvPr/>
        </p:nvSpPr>
        <p:spPr>
          <a:xfrm>
            <a:off x="1788778" y="3776356"/>
            <a:ext cx="3229012" cy="2092881"/>
          </a:xfrm>
          <a:prstGeom prst="rect">
            <a:avLst/>
          </a:prstGeom>
          <a:noFill/>
        </p:spPr>
        <p:txBody>
          <a:bodyPr wrap="square">
            <a:spAutoFit/>
          </a:bodyPr>
          <a:lstStyle/>
          <a:p>
            <a:pPr marL="285750" marR="0" lvl="0" indent="-285750" defTabSz="800100" rtl="0" eaLnBrk="1" fontAlgn="auto" latinLnBrk="0" hangingPunct="1">
              <a:spcBef>
                <a:spcPct val="0"/>
              </a:spcBef>
              <a:spcAft>
                <a:spcPts val="1200"/>
              </a:spcAft>
              <a:buClrTx/>
              <a:buSzTx/>
              <a:buFont typeface="Arial" panose="020B0604020202020204" pitchFamily="34" charset="0"/>
              <a:buChar char="•"/>
              <a:tabLst/>
              <a:defRPr/>
            </a:pPr>
            <a:r>
              <a:rPr kumimoji="0" lang="en-US" sz="1800" b="0" i="0" u="none" strike="noStrike" kern="1200" cap="none" spc="0" normalizeH="0" baseline="0" noProof="0">
                <a:ln>
                  <a:noFill/>
                </a:ln>
                <a:effectLst/>
                <a:uLnTx/>
                <a:uFillTx/>
                <a:latin typeface="Calibri" panose="020F0502020204030204" pitchFamily="34" charset="0"/>
                <a:ea typeface="+mn-ea"/>
                <a:cs typeface="Calibri" panose="020F0502020204030204" pitchFamily="34" charset="0"/>
              </a:rPr>
              <a:t>Business planning</a:t>
            </a:r>
          </a:p>
          <a:p>
            <a:pPr marL="285750" marR="0" lvl="0" indent="-285750" defTabSz="800100" rtl="0" eaLnBrk="1" fontAlgn="auto" latinLnBrk="0" hangingPunct="1">
              <a:spcBef>
                <a:spcPct val="0"/>
              </a:spcBef>
              <a:spcAft>
                <a:spcPts val="1200"/>
              </a:spcAft>
              <a:buClrTx/>
              <a:buSzTx/>
              <a:buFont typeface="Arial" panose="020B0604020202020204" pitchFamily="34" charset="0"/>
              <a:buChar char="•"/>
              <a:tabLst/>
              <a:defRPr/>
            </a:pPr>
            <a:r>
              <a:rPr kumimoji="0" lang="en-US" sz="1800" b="0" i="0" u="none" strike="noStrike" kern="1200" cap="none" spc="0" normalizeH="0" baseline="0" noProof="0">
                <a:ln>
                  <a:noFill/>
                </a:ln>
                <a:effectLst/>
                <a:uLnTx/>
                <a:uFillTx/>
                <a:latin typeface="Calibri" panose="020F0502020204030204" pitchFamily="34" charset="0"/>
                <a:ea typeface="+mn-ea"/>
                <a:cs typeface="Calibri" panose="020F0502020204030204" pitchFamily="34" charset="0"/>
              </a:rPr>
              <a:t>Client outreach</a:t>
            </a:r>
          </a:p>
          <a:p>
            <a:pPr marL="285750" marR="0" lvl="0" indent="-285750" defTabSz="800100" rtl="0" eaLnBrk="1" fontAlgn="auto" latinLnBrk="0" hangingPunct="1">
              <a:spcBef>
                <a:spcPct val="0"/>
              </a:spcBef>
              <a:spcAft>
                <a:spcPts val="1200"/>
              </a:spcAft>
              <a:buClrTx/>
              <a:buSzTx/>
              <a:buFont typeface="Arial" panose="020B0604020202020204" pitchFamily="34" charset="0"/>
              <a:buChar char="•"/>
              <a:tabLst/>
              <a:defRPr/>
            </a:pPr>
            <a:r>
              <a:rPr kumimoji="0" lang="en-US" sz="1800" b="0" i="0" u="none" strike="noStrike" kern="1200" cap="none" spc="0" normalizeH="0" baseline="0" noProof="0">
                <a:ln>
                  <a:noFill/>
                </a:ln>
                <a:effectLst/>
                <a:uLnTx/>
                <a:uFillTx/>
                <a:latin typeface="Calibri" panose="020F0502020204030204" pitchFamily="34" charset="0"/>
                <a:ea typeface="+mn-ea"/>
                <a:cs typeface="Calibri" panose="020F0502020204030204" pitchFamily="34" charset="0"/>
              </a:rPr>
              <a:t>Community engagement</a:t>
            </a:r>
          </a:p>
          <a:p>
            <a:pPr marL="285750" marR="0" lvl="0" indent="-285750" defTabSz="800100" rtl="0" eaLnBrk="1" fontAlgn="auto" latinLnBrk="0" hangingPunct="1">
              <a:spcBef>
                <a:spcPct val="0"/>
              </a:spcBef>
              <a:spcAft>
                <a:spcPts val="1200"/>
              </a:spcAft>
              <a:buClrTx/>
              <a:buSzTx/>
              <a:buFont typeface="Arial" panose="020B0604020202020204" pitchFamily="34" charset="0"/>
              <a:buChar char="•"/>
              <a:tabLst/>
              <a:defRPr/>
            </a:pPr>
            <a:r>
              <a:rPr kumimoji="0" lang="en-US" sz="1800" b="0" i="0" u="none" strike="noStrike" kern="1200" cap="none" spc="0" normalizeH="0" baseline="0" noProof="0">
                <a:ln>
                  <a:noFill/>
                </a:ln>
                <a:effectLst/>
                <a:uLnTx/>
                <a:uFillTx/>
                <a:latin typeface="Calibri" panose="020F0502020204030204" pitchFamily="34" charset="0"/>
                <a:ea typeface="+mn-ea"/>
                <a:cs typeface="Calibri" panose="020F0502020204030204" pitchFamily="34" charset="0"/>
              </a:rPr>
              <a:t>Retention tactics</a:t>
            </a:r>
          </a:p>
          <a:p>
            <a:pPr marL="285750" marR="0" lvl="0" indent="-285750" defTabSz="800100" rtl="0" eaLnBrk="1" fontAlgn="auto" latinLnBrk="0" hangingPunct="1">
              <a:spcBef>
                <a:spcPct val="0"/>
              </a:spcBef>
              <a:spcAft>
                <a:spcPts val="1200"/>
              </a:spcAft>
              <a:buClrTx/>
              <a:buSzTx/>
              <a:buFont typeface="Arial" panose="020B0604020202020204" pitchFamily="34" charset="0"/>
              <a:buChar char="•"/>
              <a:tabLst/>
              <a:defRPr/>
            </a:pPr>
            <a:r>
              <a:rPr kumimoji="0" lang="en-US" sz="1800" b="0" i="0" u="none" strike="noStrike" kern="1200" cap="none" spc="0" normalizeH="0" baseline="0" noProof="0">
                <a:ln>
                  <a:noFill/>
                </a:ln>
                <a:effectLst/>
                <a:uLnTx/>
                <a:uFillTx/>
                <a:latin typeface="Calibri" panose="020F0502020204030204" pitchFamily="34" charset="0"/>
                <a:ea typeface="+mn-ea"/>
                <a:cs typeface="Calibri" panose="020F0502020204030204" pitchFamily="34" charset="0"/>
              </a:rPr>
              <a:t>Humana tools and initiatives</a:t>
            </a:r>
          </a:p>
        </p:txBody>
      </p:sp>
      <p:sp>
        <p:nvSpPr>
          <p:cNvPr id="23" name="TextBox 22">
            <a:extLst>
              <a:ext uri="{FF2B5EF4-FFF2-40B4-BE49-F238E27FC236}">
                <a16:creationId xmlns:a16="http://schemas.microsoft.com/office/drawing/2014/main" id="{CB7DEACF-ED0B-2146-31AD-22640042889F}"/>
              </a:ext>
            </a:extLst>
          </p:cNvPr>
          <p:cNvSpPr txBox="1"/>
          <p:nvPr/>
        </p:nvSpPr>
        <p:spPr>
          <a:xfrm>
            <a:off x="7534887" y="3776356"/>
            <a:ext cx="3459747" cy="1661993"/>
          </a:xfrm>
          <a:prstGeom prst="rect">
            <a:avLst/>
          </a:prstGeom>
          <a:noFill/>
        </p:spPr>
        <p:txBody>
          <a:bodyPr wrap="square">
            <a:spAutoFit/>
          </a:bodyPr>
          <a:lstStyle/>
          <a:p>
            <a:pPr marL="285750" marR="0" lvl="0" indent="-285750" defTabSz="800100" rtl="0" eaLnBrk="1" fontAlgn="auto" latinLnBrk="0" hangingPunct="1">
              <a:spcBef>
                <a:spcPct val="0"/>
              </a:spcBef>
              <a:spcAft>
                <a:spcPts val="1200"/>
              </a:spcAft>
              <a:buClrTx/>
              <a:buSzTx/>
              <a:buFont typeface="Arial" panose="020B0604020202020204" pitchFamily="34" charset="0"/>
              <a:buChar char="•"/>
              <a:tabLst/>
              <a:defRPr/>
            </a:pPr>
            <a:r>
              <a:rPr kumimoji="0" lang="en-US" sz="1800" b="0" i="0" u="none" strike="noStrike" kern="1200" cap="none" spc="0" normalizeH="0" baseline="0" noProof="0">
                <a:ln>
                  <a:noFill/>
                </a:ln>
                <a:effectLst/>
                <a:uLnTx/>
                <a:uFillTx/>
                <a:latin typeface="Calibri" panose="020F0502020204030204" pitchFamily="34" charset="0"/>
                <a:ea typeface="+mn-ea"/>
                <a:cs typeface="Calibri" panose="020F0502020204030204" pitchFamily="34" charset="0"/>
              </a:rPr>
              <a:t>Enrollment questions</a:t>
            </a:r>
          </a:p>
          <a:p>
            <a:pPr marL="285750" marR="0" lvl="0" indent="-285750" defTabSz="800100" rtl="0" eaLnBrk="1" fontAlgn="auto" latinLnBrk="0" hangingPunct="1">
              <a:spcBef>
                <a:spcPct val="0"/>
              </a:spcBef>
              <a:spcAft>
                <a:spcPts val="1200"/>
              </a:spcAft>
              <a:buClrTx/>
              <a:buSzTx/>
              <a:buFont typeface="Arial" panose="020B0604020202020204" pitchFamily="34" charset="0"/>
              <a:buChar char="•"/>
              <a:tabLst/>
              <a:defRPr/>
            </a:pPr>
            <a:r>
              <a:rPr kumimoji="0" lang="en-US" sz="1800" b="0" i="0" u="none" strike="noStrike" kern="1200" cap="none" spc="0" normalizeH="0" baseline="0" noProof="0">
                <a:ln>
                  <a:noFill/>
                </a:ln>
                <a:effectLst/>
                <a:uLnTx/>
                <a:uFillTx/>
                <a:latin typeface="Calibri" panose="020F0502020204030204" pitchFamily="34" charset="0"/>
                <a:ea typeface="+mn-ea"/>
                <a:cs typeface="Calibri" panose="020F0502020204030204" pitchFamily="34" charset="0"/>
              </a:rPr>
              <a:t>Application assistance</a:t>
            </a:r>
          </a:p>
          <a:p>
            <a:pPr marL="285750" marR="0" lvl="0" indent="-285750" defTabSz="800100" rtl="0" eaLnBrk="1" fontAlgn="auto" latinLnBrk="0" hangingPunct="1">
              <a:spcBef>
                <a:spcPct val="0"/>
              </a:spcBef>
              <a:spcAft>
                <a:spcPts val="1200"/>
              </a:spcAft>
              <a:buClrTx/>
              <a:buSzTx/>
              <a:buFont typeface="Arial" panose="020B0604020202020204" pitchFamily="34" charset="0"/>
              <a:buChar char="•"/>
              <a:tabLst/>
              <a:defRPr/>
            </a:pPr>
            <a:r>
              <a:rPr kumimoji="0" lang="en-US" sz="1800" b="0" i="0" u="none" strike="noStrike" kern="1200" cap="none" spc="0" normalizeH="0" baseline="0" noProof="0">
                <a:ln>
                  <a:noFill/>
                </a:ln>
                <a:effectLst/>
                <a:uLnTx/>
                <a:uFillTx/>
                <a:latin typeface="Calibri" panose="020F0502020204030204" pitchFamily="34" charset="0"/>
                <a:ea typeface="+mn-ea"/>
                <a:cs typeface="Calibri" panose="020F0502020204030204" pitchFamily="34" charset="0"/>
              </a:rPr>
              <a:t>Paper-application status checks</a:t>
            </a:r>
          </a:p>
          <a:p>
            <a:pPr marL="285750" marR="0" lvl="0" indent="-285750" defTabSz="800100" rtl="0" eaLnBrk="1" fontAlgn="auto" latinLnBrk="0" hangingPunct="1">
              <a:spcBef>
                <a:spcPct val="0"/>
              </a:spcBef>
              <a:spcAft>
                <a:spcPts val="1200"/>
              </a:spcAft>
              <a:buClrTx/>
              <a:buSzTx/>
              <a:buFont typeface="Arial" panose="020B0604020202020204" pitchFamily="34" charset="0"/>
              <a:buChar char="•"/>
              <a:tabLst/>
              <a:defRPr/>
            </a:pPr>
            <a:r>
              <a:rPr kumimoji="0" lang="en-US" sz="1800" b="0" i="0" u="none" strike="noStrike" kern="1200" cap="none" spc="0" normalizeH="0" baseline="0" noProof="0">
                <a:ln>
                  <a:noFill/>
                </a:ln>
                <a:effectLst/>
                <a:uLnTx/>
                <a:uFillTx/>
                <a:latin typeface="Calibri" panose="020F0502020204030204" pitchFamily="34" charset="0"/>
                <a:ea typeface="+mn-ea"/>
                <a:cs typeface="Calibri" panose="020F0502020204030204" pitchFamily="34" charset="0"/>
              </a:rPr>
              <a:t>Technical support</a:t>
            </a:r>
          </a:p>
        </p:txBody>
      </p:sp>
      <p:pic>
        <p:nvPicPr>
          <p:cNvPr id="24" name="Picture Placeholder 116">
            <a:extLst>
              <a:ext uri="{FF2B5EF4-FFF2-40B4-BE49-F238E27FC236}">
                <a16:creationId xmlns:a16="http://schemas.microsoft.com/office/drawing/2014/main" id="{C374810D-E7FE-BD64-3152-00F5D62E3AC9}"/>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2702597" y="1222770"/>
            <a:ext cx="1401374" cy="1401374"/>
          </a:xfrm>
          <a:prstGeom prst="rect">
            <a:avLst/>
          </a:prstGeom>
        </p:spPr>
      </p:pic>
      <p:pic>
        <p:nvPicPr>
          <p:cNvPr id="25" name="Picture Placeholder 100">
            <a:extLst>
              <a:ext uri="{FF2B5EF4-FFF2-40B4-BE49-F238E27FC236}">
                <a16:creationId xmlns:a16="http://schemas.microsoft.com/office/drawing/2014/main" id="{BDE5D3F8-35AA-966E-96CE-2C556C6DB971}"/>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8442697" y="1222769"/>
            <a:ext cx="1401374" cy="1401374"/>
          </a:xfrm>
          <a:prstGeom prst="rect">
            <a:avLst/>
          </a:prstGeom>
        </p:spPr>
      </p:pic>
    </p:spTree>
    <p:extLst>
      <p:ext uri="{BB962C8B-B14F-4D97-AF65-F5344CB8AC3E}">
        <p14:creationId xmlns:p14="http://schemas.microsoft.com/office/powerpoint/2010/main" val="2024968977"/>
      </p:ext>
    </p:extLst>
  </p:cSld>
  <p:clrMapOvr>
    <a:masterClrMapping/>
  </p:clrMapOvr>
  <p:extLst>
    <p:ext uri="{6950BFC3-D8DA-4A85-94F7-54DA5524770B}">
      <p188:commentRel xmlns:p188="http://schemas.microsoft.com/office/powerpoint/2018/8/main" r:id="rId3"/>
    </p:ext>
  </p:extLs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A2E2DD6-D1B7-1E4E-ABE3-9A4B54B855DF}"/>
              </a:ext>
            </a:extLst>
          </p:cNvPr>
          <p:cNvSpPr txBox="1"/>
          <p:nvPr/>
        </p:nvSpPr>
        <p:spPr>
          <a:xfrm>
            <a:off x="3987800" y="3161269"/>
            <a:ext cx="4216400" cy="923330"/>
          </a:xfrm>
          <a:prstGeom prst="rect">
            <a:avLst/>
          </a:prstGeom>
          <a:noFill/>
        </p:spPr>
        <p:txBody>
          <a:bodyPr wrap="square" rtlCol="0">
            <a:spAutoFit/>
          </a:bodyPr>
          <a:lstStyle/>
          <a:p>
            <a:pPr algn="ctr"/>
            <a:r>
              <a:rPr lang="en-US" sz="5400">
                <a:solidFill>
                  <a:schemeClr val="accent2"/>
                </a:solidFill>
                <a:latin typeface="+mj-lt"/>
                <a:ea typeface="Lato Semibold" panose="020F0502020204030203" pitchFamily="34" charset="0"/>
                <a:cs typeface="Lato Semibold" panose="020F0502020204030203" pitchFamily="34" charset="0"/>
              </a:rPr>
              <a:t>Thank you</a:t>
            </a:r>
            <a:endParaRPr lang="ru-RU" sz="5400">
              <a:solidFill>
                <a:schemeClr val="accent2"/>
              </a:solidFill>
              <a:latin typeface="+mj-lt"/>
              <a:ea typeface="Lato Semibold" panose="020F0502020204030203" pitchFamily="34" charset="0"/>
              <a:cs typeface="Lato Semibold" panose="020F0502020204030203" pitchFamily="34" charset="0"/>
            </a:endParaRPr>
          </a:p>
        </p:txBody>
      </p:sp>
      <p:pic>
        <p:nvPicPr>
          <p:cNvPr id="4" name="Picture 3" title="Humana logo">
            <a:extLst>
              <a:ext uri="{FF2B5EF4-FFF2-40B4-BE49-F238E27FC236}">
                <a16:creationId xmlns:a16="http://schemas.microsoft.com/office/drawing/2014/main" id="{BAA92463-C600-A647-87D1-9AD2E196049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026446" y="5461181"/>
            <a:ext cx="2139108" cy="931726"/>
          </a:xfrm>
          <a:prstGeom prst="rect">
            <a:avLst/>
          </a:prstGeom>
        </p:spPr>
      </p:pic>
    </p:spTree>
    <p:extLst>
      <p:ext uri="{BB962C8B-B14F-4D97-AF65-F5344CB8AC3E}">
        <p14:creationId xmlns:p14="http://schemas.microsoft.com/office/powerpoint/2010/main" val="8210395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t>Sources</a:t>
            </a:r>
            <a:endParaRPr lang="en-US">
              <a:solidFill>
                <a:srgbClr val="5C9A1B"/>
              </a:solidFill>
            </a:endParaRPr>
          </a:p>
        </p:txBody>
      </p:sp>
      <p:sp>
        <p:nvSpPr>
          <p:cNvPr id="2" name="TextBox 1">
            <a:extLst>
              <a:ext uri="{FF2B5EF4-FFF2-40B4-BE49-F238E27FC236}">
                <a16:creationId xmlns:a16="http://schemas.microsoft.com/office/drawing/2014/main" id="{F30DD5A3-9E55-574C-6743-C5B664AFA53A}"/>
              </a:ext>
            </a:extLst>
          </p:cNvPr>
          <p:cNvSpPr txBox="1"/>
          <p:nvPr/>
        </p:nvSpPr>
        <p:spPr>
          <a:xfrm>
            <a:off x="632124" y="928315"/>
            <a:ext cx="11137392" cy="4724370"/>
          </a:xfrm>
          <a:prstGeom prst="rect">
            <a:avLst/>
          </a:prstGeom>
          <a:noFill/>
        </p:spPr>
        <p:txBody>
          <a:bodyPr wrap="square" lIns="91440" tIns="45720" rIns="91440" bIns="45720" rtlCol="0" anchor="t">
            <a:spAutoFit/>
          </a:bodyPr>
          <a:lstStyle/>
          <a:p>
            <a:pPr marL="527050" indent="-342900">
              <a:spcBef>
                <a:spcPts val="300"/>
              </a:spcBef>
            </a:pPr>
            <a:r>
              <a:rPr lang="en-US" sz="1400" b="1">
                <a:solidFill>
                  <a:schemeClr val="tx2"/>
                </a:solidFill>
              </a:rPr>
              <a:t>1.	</a:t>
            </a:r>
            <a:r>
              <a:rPr lang="en-US" sz="1400">
                <a:solidFill>
                  <a:schemeClr val="tx2"/>
                </a:solidFill>
              </a:rPr>
              <a:t>Ben </a:t>
            </a:r>
            <a:r>
              <a:rPr lang="en-US" sz="1400" err="1">
                <a:solidFill>
                  <a:schemeClr val="tx2"/>
                </a:solidFill>
              </a:rPr>
              <a:t>Butling</a:t>
            </a:r>
            <a:r>
              <a:rPr lang="en-US" sz="1400">
                <a:solidFill>
                  <a:schemeClr val="tx2"/>
                </a:solidFill>
              </a:rPr>
              <a:t>, “A (brand) new era of trust: How to rebuild consumer confidence,” GWI, January 19, 2023, last accessed March 7, 2023, </a:t>
            </a:r>
            <a:r>
              <a:rPr lang="en-US" sz="1400">
                <a:solidFill>
                  <a:schemeClr val="tx2"/>
                </a:solidFill>
                <a:hlinkClick r:id="rId4">
                  <a:extLst>
                    <a:ext uri="{A12FA001-AC4F-418D-AE19-62706E023703}">
                      <ahyp:hlinkClr xmlns:ahyp="http://schemas.microsoft.com/office/drawing/2018/hyperlinkcolor" val="tx"/>
                    </a:ext>
                  </a:extLst>
                </a:hlinkClick>
              </a:rPr>
              <a:t>blog.gwi.com/trends/consumer-confidence/</a:t>
            </a:r>
            <a:r>
              <a:rPr lang="en-US" sz="1400">
                <a:solidFill>
                  <a:schemeClr val="tx2"/>
                </a:solidFill>
              </a:rPr>
              <a:t>.</a:t>
            </a:r>
          </a:p>
          <a:p>
            <a:pPr marL="527050" indent="-342900">
              <a:spcBef>
                <a:spcPts val="300"/>
              </a:spcBef>
            </a:pPr>
            <a:r>
              <a:rPr lang="en-US" sz="1400" b="1">
                <a:solidFill>
                  <a:schemeClr val="tx2"/>
                </a:solidFill>
              </a:rPr>
              <a:t>2. 	</a:t>
            </a:r>
            <a:r>
              <a:rPr lang="en-US" sz="1400">
                <a:solidFill>
                  <a:schemeClr val="tx2"/>
                </a:solidFill>
              </a:rPr>
              <a:t>“Trust: the new currency for business: how trust impacts business and how companies can cultivate it,” PWC, June 2022, </a:t>
            </a:r>
            <a:br>
              <a:rPr lang="en-US" sz="1400"/>
            </a:br>
            <a:r>
              <a:rPr lang="en-US" sz="1400">
                <a:solidFill>
                  <a:schemeClr val="tx2"/>
                </a:solidFill>
              </a:rPr>
              <a:t>last accessed March 7, 2023, </a:t>
            </a:r>
            <a:r>
              <a:rPr lang="en-US" sz="1400">
                <a:solidFill>
                  <a:schemeClr val="tx2"/>
                </a:solidFill>
                <a:hlinkClick r:id="rId5">
                  <a:extLst>
                    <a:ext uri="{A12FA001-AC4F-418D-AE19-62706E023703}">
                      <ahyp:hlinkClr xmlns:ahyp="http://schemas.microsoft.com/office/drawing/2018/hyperlinkcolor" val="tx"/>
                    </a:ext>
                  </a:extLst>
                </a:hlinkClick>
              </a:rPr>
              <a:t>www.pwc.com/us/en/services/consulting/library/consumer-intelligence-series/trust-new-business-currency.html</a:t>
            </a:r>
            <a:endParaRPr lang="en-US" sz="1400">
              <a:solidFill>
                <a:schemeClr val="tx2"/>
              </a:solidFill>
            </a:endParaRPr>
          </a:p>
          <a:p>
            <a:pPr marL="527050" indent="-342900">
              <a:spcBef>
                <a:spcPts val="300"/>
              </a:spcBef>
            </a:pPr>
            <a:r>
              <a:rPr lang="en-US" sz="1400" b="1">
                <a:solidFill>
                  <a:schemeClr val="tx2"/>
                </a:solidFill>
              </a:rPr>
              <a:t>3. 	</a:t>
            </a:r>
            <a:r>
              <a:rPr lang="en-US" sz="1400">
                <a:solidFill>
                  <a:schemeClr val="tx2"/>
                </a:solidFill>
              </a:rPr>
              <a:t>“Medicare Shopping and Switching Study.” Deft Research, January 31, 2023, last accessed March 7, 2023, </a:t>
            </a:r>
            <a:br>
              <a:rPr lang="en-US" sz="1400"/>
            </a:br>
            <a:r>
              <a:rPr lang="en-US" sz="1400">
                <a:solidFill>
                  <a:schemeClr val="tx2"/>
                </a:solidFill>
                <a:hlinkClick r:id="rId6">
                  <a:extLst>
                    <a:ext uri="{A12FA001-AC4F-418D-AE19-62706E023703}">
                      <ahyp:hlinkClr xmlns:ahyp="http://schemas.microsoft.com/office/drawing/2018/hyperlinkcolor" val="tx"/>
                    </a:ext>
                  </a:extLst>
                </a:hlinkClick>
              </a:rPr>
              <a:t>deftresearch.com/medicare-shopping-and-switching-study/</a:t>
            </a:r>
            <a:r>
              <a:rPr lang="en-US" sz="1400">
                <a:solidFill>
                  <a:schemeClr val="tx2"/>
                </a:solidFill>
              </a:rPr>
              <a:t>.</a:t>
            </a:r>
            <a:endParaRPr lang="en-US" sz="1400">
              <a:solidFill>
                <a:schemeClr val="tx2"/>
              </a:solidFill>
              <a:ea typeface="Calibri"/>
              <a:cs typeface="Calibri"/>
            </a:endParaRPr>
          </a:p>
          <a:p>
            <a:pPr marL="527050" indent="-342900">
              <a:spcBef>
                <a:spcPts val="300"/>
              </a:spcBef>
            </a:pPr>
            <a:r>
              <a:rPr lang="en-US" sz="1400" b="1">
                <a:solidFill>
                  <a:schemeClr val="tx2"/>
                </a:solidFill>
              </a:rPr>
              <a:t>4. 	</a:t>
            </a:r>
            <a:r>
              <a:rPr lang="en-US" sz="1400">
                <a:solidFill>
                  <a:schemeClr val="tx2"/>
                </a:solidFill>
              </a:rPr>
              <a:t>“A (brand) new era of trust: How to rebuild consumer confidence.”</a:t>
            </a:r>
            <a:endParaRPr lang="en-US" sz="1400">
              <a:solidFill>
                <a:schemeClr val="tx2"/>
              </a:solidFill>
              <a:ea typeface="Calibri"/>
              <a:cs typeface="Calibri"/>
            </a:endParaRPr>
          </a:p>
          <a:p>
            <a:pPr marL="527050" indent="-342900">
              <a:spcBef>
                <a:spcPts val="300"/>
              </a:spcBef>
            </a:pPr>
            <a:r>
              <a:rPr lang="en-US" sz="1400" b="1">
                <a:solidFill>
                  <a:schemeClr val="tx2"/>
                </a:solidFill>
              </a:rPr>
              <a:t>5. 	</a:t>
            </a:r>
            <a:r>
              <a:rPr lang="en-US" sz="1400">
                <a:solidFill>
                  <a:schemeClr val="tx2"/>
                </a:solidFill>
              </a:rPr>
              <a:t>“Trust: the new currency for business: how trust impacts business and how companies can cultivate it.”</a:t>
            </a:r>
            <a:endParaRPr lang="en-US" sz="1400">
              <a:solidFill>
                <a:schemeClr val="tx2"/>
              </a:solidFill>
              <a:ea typeface="Calibri"/>
              <a:cs typeface="Calibri"/>
            </a:endParaRPr>
          </a:p>
          <a:p>
            <a:pPr marL="527050" indent="-342900">
              <a:spcBef>
                <a:spcPts val="300"/>
              </a:spcBef>
            </a:pPr>
            <a:r>
              <a:rPr lang="en-US" sz="1400" b="1">
                <a:solidFill>
                  <a:schemeClr val="tx2"/>
                </a:solidFill>
              </a:rPr>
              <a:t>6. 	</a:t>
            </a:r>
            <a:r>
              <a:rPr lang="en-US" sz="1400">
                <a:solidFill>
                  <a:schemeClr val="tx2"/>
                </a:solidFill>
              </a:rPr>
              <a:t>“A (brand) new era of trust: How to rebuild consumer confidence.”</a:t>
            </a:r>
            <a:endParaRPr lang="en-US" sz="1400">
              <a:solidFill>
                <a:schemeClr val="tx2"/>
              </a:solidFill>
              <a:ea typeface="Calibri"/>
              <a:cs typeface="Calibri"/>
            </a:endParaRPr>
          </a:p>
          <a:p>
            <a:pPr marL="527050" indent="-342900">
              <a:spcBef>
                <a:spcPts val="300"/>
              </a:spcBef>
            </a:pPr>
            <a:r>
              <a:rPr lang="en-US" sz="1400" b="1">
                <a:solidFill>
                  <a:schemeClr val="tx2"/>
                </a:solidFill>
              </a:rPr>
              <a:t>7. 	</a:t>
            </a:r>
            <a:r>
              <a:rPr lang="en-US" sz="1400">
                <a:solidFill>
                  <a:schemeClr val="tx2"/>
                </a:solidFill>
              </a:rPr>
              <a:t>“Medicare Shopping and Switching Study.” </a:t>
            </a:r>
            <a:endParaRPr lang="en-US" sz="1400">
              <a:solidFill>
                <a:schemeClr val="tx2"/>
              </a:solidFill>
              <a:ea typeface="Calibri"/>
              <a:cs typeface="Calibri"/>
            </a:endParaRPr>
          </a:p>
          <a:p>
            <a:pPr marL="527050" indent="-342900">
              <a:spcBef>
                <a:spcPts val="300"/>
              </a:spcBef>
            </a:pPr>
            <a:r>
              <a:rPr lang="en-US" sz="1400" b="1">
                <a:solidFill>
                  <a:schemeClr val="tx2"/>
                </a:solidFill>
              </a:rPr>
              <a:t>8. 	</a:t>
            </a:r>
            <a:r>
              <a:rPr lang="en-US" sz="1400">
                <a:solidFill>
                  <a:schemeClr val="tx2"/>
                </a:solidFill>
              </a:rPr>
              <a:t>“Trust: the new currency for business: how trust impacts business and how companies can cultivate it.”</a:t>
            </a:r>
            <a:endParaRPr lang="en-US" sz="1400">
              <a:solidFill>
                <a:schemeClr val="tx2"/>
              </a:solidFill>
              <a:ea typeface="Calibri"/>
              <a:cs typeface="Calibri"/>
            </a:endParaRPr>
          </a:p>
          <a:p>
            <a:pPr marL="527050" indent="-342900">
              <a:spcBef>
                <a:spcPts val="300"/>
              </a:spcBef>
            </a:pPr>
            <a:r>
              <a:rPr lang="en-US" sz="1400" b="1">
                <a:solidFill>
                  <a:schemeClr val="tx2"/>
                </a:solidFill>
              </a:rPr>
              <a:t>9. 	</a:t>
            </a:r>
            <a:r>
              <a:rPr lang="en-US" sz="1400">
                <a:solidFill>
                  <a:schemeClr val="tx2"/>
                </a:solidFill>
              </a:rPr>
              <a:t>“A (brand) new era of trust: How to rebuild consumer confidence.”</a:t>
            </a:r>
            <a:endParaRPr lang="en-US" sz="1400">
              <a:solidFill>
                <a:schemeClr val="tx2"/>
              </a:solidFill>
              <a:ea typeface="Calibri"/>
              <a:cs typeface="Calibri"/>
            </a:endParaRPr>
          </a:p>
          <a:p>
            <a:pPr marL="527050" indent="-342900">
              <a:spcBef>
                <a:spcPts val="300"/>
              </a:spcBef>
            </a:pPr>
            <a:r>
              <a:rPr lang="en-US" sz="1400" b="1">
                <a:solidFill>
                  <a:schemeClr val="tx2"/>
                </a:solidFill>
              </a:rPr>
              <a:t>10. 	</a:t>
            </a:r>
            <a:r>
              <a:rPr lang="en-US" sz="1400">
                <a:solidFill>
                  <a:schemeClr val="tx2"/>
                </a:solidFill>
              </a:rPr>
              <a:t>“AEP Gut Check Study,” Deft Research, July 31, 2022, last accessed March 7, 2023, </a:t>
            </a:r>
            <a:r>
              <a:rPr lang="en-US" sz="1400">
                <a:solidFill>
                  <a:schemeClr val="tx2"/>
                </a:solidFill>
                <a:hlinkClick r:id="rId7">
                  <a:extLst>
                    <a:ext uri="{A12FA001-AC4F-418D-AE19-62706E023703}">
                      <ahyp:hlinkClr xmlns:ahyp="http://schemas.microsoft.com/office/drawing/2018/hyperlinkcolor" val="tx"/>
                    </a:ext>
                  </a:extLst>
                </a:hlinkClick>
              </a:rPr>
              <a:t>deftresearch.com/aep-gut-check-study/</a:t>
            </a:r>
            <a:r>
              <a:rPr lang="en-US" sz="1400">
                <a:solidFill>
                  <a:schemeClr val="tx2"/>
                </a:solidFill>
              </a:rPr>
              <a:t>.</a:t>
            </a:r>
            <a:endParaRPr lang="en-US" sz="1400">
              <a:solidFill>
                <a:schemeClr val="tx2"/>
              </a:solidFill>
              <a:ea typeface="Calibri"/>
              <a:cs typeface="Calibri"/>
            </a:endParaRPr>
          </a:p>
          <a:p>
            <a:pPr marL="527050" indent="-342900">
              <a:spcBef>
                <a:spcPts val="300"/>
              </a:spcBef>
            </a:pPr>
            <a:r>
              <a:rPr lang="en-US" sz="1400" b="1">
                <a:solidFill>
                  <a:schemeClr val="tx2"/>
                </a:solidFill>
              </a:rPr>
              <a:t>11.	</a:t>
            </a:r>
            <a:r>
              <a:rPr lang="en-US" sz="1400">
                <a:solidFill>
                  <a:schemeClr val="tx2"/>
                </a:solidFill>
              </a:rPr>
              <a:t>“Medicare Shopping and Switching Study.”</a:t>
            </a:r>
            <a:endParaRPr lang="en-US" sz="1400">
              <a:solidFill>
                <a:schemeClr val="tx2"/>
              </a:solidFill>
              <a:ea typeface="Calibri"/>
              <a:cs typeface="Calibri"/>
            </a:endParaRPr>
          </a:p>
          <a:p>
            <a:pPr marL="527050" indent="-342900">
              <a:spcBef>
                <a:spcPts val="300"/>
              </a:spcBef>
            </a:pPr>
            <a:r>
              <a:rPr lang="en-US" sz="1400" b="1">
                <a:solidFill>
                  <a:schemeClr val="tx2"/>
                </a:solidFill>
              </a:rPr>
              <a:t>12. 	</a:t>
            </a:r>
            <a:r>
              <a:rPr lang="en-US" sz="1400">
                <a:solidFill>
                  <a:schemeClr val="tx2"/>
                </a:solidFill>
              </a:rPr>
              <a:t>“Trust: the new currency for business: how trust impacts business and how companies can cultivate it.”</a:t>
            </a:r>
            <a:endParaRPr lang="en-US" sz="1400">
              <a:solidFill>
                <a:schemeClr val="tx2"/>
              </a:solidFill>
              <a:ea typeface="Calibri"/>
              <a:cs typeface="Calibri"/>
            </a:endParaRPr>
          </a:p>
          <a:p>
            <a:pPr marL="527050" indent="-342900">
              <a:spcBef>
                <a:spcPts val="300"/>
              </a:spcBef>
            </a:pPr>
            <a:r>
              <a:rPr lang="en-US" sz="1400" b="1">
                <a:solidFill>
                  <a:schemeClr val="tx2"/>
                </a:solidFill>
              </a:rPr>
              <a:t>13. 	</a:t>
            </a:r>
            <a:r>
              <a:rPr lang="en-US" sz="1400">
                <a:solidFill>
                  <a:schemeClr val="tx2"/>
                </a:solidFill>
              </a:rPr>
              <a:t>“Medicare Shopping and Switching Study.”</a:t>
            </a:r>
            <a:endParaRPr lang="en-US" sz="1400">
              <a:solidFill>
                <a:schemeClr val="tx2"/>
              </a:solidFill>
              <a:ea typeface="Calibri"/>
              <a:cs typeface="Calibri"/>
            </a:endParaRPr>
          </a:p>
          <a:p>
            <a:pPr marL="527050" indent="-342900">
              <a:spcBef>
                <a:spcPts val="300"/>
              </a:spcBef>
            </a:pPr>
            <a:r>
              <a:rPr lang="en-US" sz="1400" b="1">
                <a:solidFill>
                  <a:schemeClr val="tx2"/>
                </a:solidFill>
              </a:rPr>
              <a:t>14. 	</a:t>
            </a:r>
            <a:r>
              <a:rPr lang="en-US" sz="1400">
                <a:solidFill>
                  <a:schemeClr val="tx2"/>
                </a:solidFill>
              </a:rPr>
              <a:t>Enza </a:t>
            </a:r>
            <a:r>
              <a:rPr lang="en-US" sz="1400" err="1">
                <a:solidFill>
                  <a:schemeClr val="tx2"/>
                </a:solidFill>
              </a:rPr>
              <a:t>Iannopollo</a:t>
            </a:r>
            <a:r>
              <a:rPr lang="en-US" sz="1400">
                <a:solidFill>
                  <a:schemeClr val="tx2"/>
                </a:solidFill>
              </a:rPr>
              <a:t>, “Predictions 2023: Organizations That Maintain Trust Will Thrive,” Forrester, November 15, 2022, </a:t>
            </a:r>
            <a:br>
              <a:rPr lang="en-US" sz="1400"/>
            </a:br>
            <a:r>
              <a:rPr lang="en-US" sz="1400">
                <a:solidFill>
                  <a:schemeClr val="tx2"/>
                </a:solidFill>
              </a:rPr>
              <a:t>last accessed March 7, 2023, </a:t>
            </a:r>
            <a:r>
              <a:rPr lang="en-US" sz="1400">
                <a:solidFill>
                  <a:schemeClr val="tx2"/>
                </a:solidFill>
                <a:hlinkClick r:id="rId8">
                  <a:extLst>
                    <a:ext uri="{A12FA001-AC4F-418D-AE19-62706E023703}">
                      <ahyp:hlinkClr xmlns:ahyp="http://schemas.microsoft.com/office/drawing/2018/hyperlinkcolor" val="tx"/>
                    </a:ext>
                  </a:extLst>
                </a:hlinkClick>
              </a:rPr>
              <a:t>www.forrester.com/blogs/predictions-2023-trust/</a:t>
            </a:r>
            <a:r>
              <a:rPr lang="en-US" sz="1400">
                <a:solidFill>
                  <a:schemeClr val="tx2"/>
                </a:solidFill>
              </a:rPr>
              <a:t>.</a:t>
            </a:r>
            <a:endParaRPr lang="en-US" sz="1400">
              <a:solidFill>
                <a:schemeClr val="tx2"/>
              </a:solidFill>
              <a:ea typeface="Calibri"/>
              <a:cs typeface="Calibri"/>
            </a:endParaRPr>
          </a:p>
          <a:p>
            <a:pPr marL="527050" indent="-342900">
              <a:spcBef>
                <a:spcPts val="300"/>
              </a:spcBef>
            </a:pPr>
            <a:endParaRPr lang="en-US" sz="1400" b="1">
              <a:solidFill>
                <a:schemeClr val="tx2"/>
              </a:solidFill>
              <a:ea typeface="Calibri"/>
              <a:cs typeface="Calibri"/>
            </a:endParaRPr>
          </a:p>
        </p:txBody>
      </p:sp>
      <p:sp>
        <p:nvSpPr>
          <p:cNvPr id="6" name="Slide Number Placeholder 3">
            <a:extLst>
              <a:ext uri="{FF2B5EF4-FFF2-40B4-BE49-F238E27FC236}">
                <a16:creationId xmlns:a16="http://schemas.microsoft.com/office/drawing/2014/main" id="{6794F47B-0AA0-E9E3-2F30-96583D70CCF5}"/>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39</a:t>
            </a:fld>
            <a:endParaRPr lang="en-US" sz="1200"/>
          </a:p>
        </p:txBody>
      </p:sp>
      <p:sp>
        <p:nvSpPr>
          <p:cNvPr id="7" name="TextBox 6">
            <a:extLst>
              <a:ext uri="{FF2B5EF4-FFF2-40B4-BE49-F238E27FC236}">
                <a16:creationId xmlns:a16="http://schemas.microsoft.com/office/drawing/2014/main" id="{A80CDA6D-CDC2-E2B8-40CB-A44BDC3CEE0A}"/>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spTree>
    <p:extLst>
      <p:ext uri="{BB962C8B-B14F-4D97-AF65-F5344CB8AC3E}">
        <p14:creationId xmlns:p14="http://schemas.microsoft.com/office/powerpoint/2010/main" val="3225673218"/>
      </p:ext>
    </p:extLst>
  </p:cSld>
  <p:clrMapOvr>
    <a:masterClrMapping/>
  </p:clrMapOvr>
  <p:extLst>
    <p:ext uri="{6950BFC3-D8DA-4A85-94F7-54DA5524770B}">
      <p188:commentRel xmlns:p188="http://schemas.microsoft.com/office/powerpoint/2018/8/main" r:id="rId3"/>
    </p:ext>
  </p:extLs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a:blip r:embed="rId3">
            <a:extLst>
              <a:ext uri="{28A0092B-C50C-407E-A947-70E740481C1C}">
                <a14:useLocalDpi xmlns:a14="http://schemas.microsoft.com/office/drawing/2010/main"/>
              </a:ext>
            </a:extLst>
          </a:blip>
          <a:srcRect/>
          <a:stretch/>
        </p:blipFill>
        <p:spPr/>
      </p:pic>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p:txBody>
          <a:bodyPr/>
          <a:lstStyle/>
          <a:p>
            <a:r>
              <a:rPr lang="en-US"/>
              <a:t>Why trust matters</a:t>
            </a:r>
          </a:p>
        </p:txBody>
      </p:sp>
    </p:spTree>
    <p:extLst>
      <p:ext uri="{BB962C8B-B14F-4D97-AF65-F5344CB8AC3E}">
        <p14:creationId xmlns:p14="http://schemas.microsoft.com/office/powerpoint/2010/main" val="12705355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A7E977-8046-06AA-9B26-C6641DFB94B8}"/>
              </a:ext>
            </a:extLst>
          </p:cNvPr>
          <p:cNvSpPr>
            <a:spLocks noGrp="1"/>
          </p:cNvSpPr>
          <p:nvPr>
            <p:ph type="body" sz="quarter" idx="10"/>
          </p:nvPr>
        </p:nvSpPr>
        <p:spPr>
          <a:xfrm>
            <a:off x="2812716" y="951170"/>
            <a:ext cx="8747136" cy="1885013"/>
          </a:xfrm>
          <a:prstGeom prst="roundRect">
            <a:avLst>
              <a:gd name="adj" fmla="val 6338"/>
            </a:avLst>
          </a:prstGeom>
          <a:noFill/>
          <a:ln>
            <a:noFill/>
          </a:ln>
        </p:spPr>
        <p:txBody>
          <a:bodyPr anchor="ctr" anchorCtr="0"/>
          <a:lstStyle/>
          <a:p>
            <a:pPr algn="ctr"/>
            <a:r>
              <a:rPr lang="en-US" sz="4000" b="1">
                <a:solidFill>
                  <a:schemeClr val="tx2"/>
                </a:solidFill>
              </a:rPr>
              <a:t>What percentage of consumers say </a:t>
            </a:r>
            <a:br>
              <a:rPr lang="en-US" sz="4000" b="1">
                <a:solidFill>
                  <a:schemeClr val="tx2"/>
                </a:solidFill>
              </a:rPr>
            </a:br>
            <a:r>
              <a:rPr lang="en-US" sz="4000" b="1">
                <a:solidFill>
                  <a:schemeClr val="tx2"/>
                </a:solidFill>
              </a:rPr>
              <a:t>they have no confidence in big brands?</a:t>
            </a:r>
            <a:endParaRPr lang="en-US" sz="4000" b="1">
              <a:solidFill>
                <a:schemeClr val="tx2"/>
              </a:solidFill>
              <a:cs typeface="Calibri"/>
            </a:endParaRPr>
          </a:p>
        </p:txBody>
      </p:sp>
      <p:sp>
        <p:nvSpPr>
          <p:cNvPr id="2" name="Title 1">
            <a:extLst>
              <a:ext uri="{FF2B5EF4-FFF2-40B4-BE49-F238E27FC236}">
                <a16:creationId xmlns:a16="http://schemas.microsoft.com/office/drawing/2014/main" id="{DE18DAEF-38DF-F52E-6137-B5F6AFF3CF7F}"/>
              </a:ext>
            </a:extLst>
          </p:cNvPr>
          <p:cNvSpPr>
            <a:spLocks noGrp="1"/>
          </p:cNvSpPr>
          <p:nvPr>
            <p:ph type="title" idx="4294967295"/>
          </p:nvPr>
        </p:nvSpPr>
        <p:spPr>
          <a:xfrm>
            <a:off x="3797705" y="772804"/>
            <a:ext cx="6777158" cy="451118"/>
          </a:xfrm>
          <a:prstGeom prst="rect">
            <a:avLst/>
          </a:prstGeom>
          <a:noFill/>
          <a:ln>
            <a:noFill/>
          </a:ln>
        </p:spPr>
        <p:txBody>
          <a:bodyPr/>
          <a:lstStyle/>
          <a:p>
            <a:pPr algn="ctr"/>
            <a:r>
              <a:rPr lang="en-US" sz="2800" b="1">
                <a:solidFill>
                  <a:schemeClr val="accent2"/>
                </a:solidFill>
                <a:latin typeface="+mn-lt"/>
              </a:rPr>
              <a:t>Poll 1:</a:t>
            </a:r>
            <a:r>
              <a:rPr lang="en-US" sz="2800" b="1">
                <a:solidFill>
                  <a:schemeClr val="accent2"/>
                </a:solidFill>
              </a:rPr>
              <a:t> </a:t>
            </a:r>
            <a:r>
              <a:rPr lang="en-US" sz="2800">
                <a:solidFill>
                  <a:schemeClr val="accent2"/>
                </a:solidFill>
              </a:rPr>
              <a:t>Consumer confidence in big brands</a:t>
            </a:r>
          </a:p>
        </p:txBody>
      </p:sp>
      <p:grpSp>
        <p:nvGrpSpPr>
          <p:cNvPr id="16" name="Group 15">
            <a:extLst>
              <a:ext uri="{FF2B5EF4-FFF2-40B4-BE49-F238E27FC236}">
                <a16:creationId xmlns:a16="http://schemas.microsoft.com/office/drawing/2014/main" id="{F759DCBE-C8E5-1176-703F-3E23FBF62EF7}"/>
              </a:ext>
            </a:extLst>
          </p:cNvPr>
          <p:cNvGrpSpPr/>
          <p:nvPr/>
        </p:nvGrpSpPr>
        <p:grpSpPr>
          <a:xfrm>
            <a:off x="2668249" y="2836183"/>
            <a:ext cx="9036071" cy="2632070"/>
            <a:chOff x="566928" y="2564054"/>
            <a:chExt cx="11137392" cy="2632070"/>
          </a:xfrm>
        </p:grpSpPr>
        <p:graphicFrame>
          <p:nvGraphicFramePr>
            <p:cNvPr id="15" name="Chart 14" title="Chart Placeholder">
              <a:extLst>
                <a:ext uri="{FF2B5EF4-FFF2-40B4-BE49-F238E27FC236}">
                  <a16:creationId xmlns:a16="http://schemas.microsoft.com/office/drawing/2014/main" id="{BDE7C092-FC06-F438-BBD8-43B02611F409}"/>
                </a:ext>
              </a:extLst>
            </p:cNvPr>
            <p:cNvGraphicFramePr/>
            <p:nvPr>
              <p:extLst>
                <p:ext uri="{D42A27DB-BD31-4B8C-83A1-F6EECF244321}">
                  <p14:modId xmlns:p14="http://schemas.microsoft.com/office/powerpoint/2010/main" val="3628879024"/>
                </p:ext>
              </p:extLst>
            </p:nvPr>
          </p:nvGraphicFramePr>
          <p:xfrm>
            <a:off x="9092392" y="3012139"/>
            <a:ext cx="2296876" cy="217913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Chart 13" title="Chart Placeholder">
              <a:extLst>
                <a:ext uri="{FF2B5EF4-FFF2-40B4-BE49-F238E27FC236}">
                  <a16:creationId xmlns:a16="http://schemas.microsoft.com/office/drawing/2014/main" id="{4D6D04A6-C60E-1552-496A-9613B097CF63}"/>
                </a:ext>
              </a:extLst>
            </p:cNvPr>
            <p:cNvGraphicFramePr/>
            <p:nvPr>
              <p:extLst>
                <p:ext uri="{D42A27DB-BD31-4B8C-83A1-F6EECF244321}">
                  <p14:modId xmlns:p14="http://schemas.microsoft.com/office/powerpoint/2010/main" val="68725047"/>
                </p:ext>
              </p:extLst>
            </p:nvPr>
          </p:nvGraphicFramePr>
          <p:xfrm>
            <a:off x="6358232" y="3012140"/>
            <a:ext cx="2296876" cy="217913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Chart 10" title="Chart Placeholder">
              <a:extLst>
                <a:ext uri="{FF2B5EF4-FFF2-40B4-BE49-F238E27FC236}">
                  <a16:creationId xmlns:a16="http://schemas.microsoft.com/office/drawing/2014/main" id="{CC9D92CB-1173-F7B1-F970-4B1106EA1B4E}"/>
                </a:ext>
              </a:extLst>
            </p:cNvPr>
            <p:cNvGraphicFramePr/>
            <p:nvPr>
              <p:extLst>
                <p:ext uri="{D42A27DB-BD31-4B8C-83A1-F6EECF244321}">
                  <p14:modId xmlns:p14="http://schemas.microsoft.com/office/powerpoint/2010/main" val="2709267737"/>
                </p:ext>
              </p:extLst>
            </p:nvPr>
          </p:nvGraphicFramePr>
          <p:xfrm>
            <a:off x="3624072" y="3016991"/>
            <a:ext cx="2296876" cy="217913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Chart 9" title="Chart Placeholder">
              <a:extLst>
                <a:ext uri="{FF2B5EF4-FFF2-40B4-BE49-F238E27FC236}">
                  <a16:creationId xmlns:a16="http://schemas.microsoft.com/office/drawing/2014/main" id="{4EF5C6DD-2650-9937-B09D-469C34DC0239}"/>
                </a:ext>
              </a:extLst>
            </p:cNvPr>
            <p:cNvGraphicFramePr/>
            <p:nvPr>
              <p:extLst>
                <p:ext uri="{D42A27DB-BD31-4B8C-83A1-F6EECF244321}">
                  <p14:modId xmlns:p14="http://schemas.microsoft.com/office/powerpoint/2010/main" val="3000487947"/>
                </p:ext>
              </p:extLst>
            </p:nvPr>
          </p:nvGraphicFramePr>
          <p:xfrm>
            <a:off x="889912" y="3016991"/>
            <a:ext cx="2296876" cy="2179133"/>
          </p:xfrm>
          <a:graphic>
            <a:graphicData uri="http://schemas.openxmlformats.org/drawingml/2006/chart">
              <c:chart xmlns:c="http://schemas.openxmlformats.org/drawingml/2006/chart" xmlns:r="http://schemas.openxmlformats.org/officeDocument/2006/relationships" r:id="rId6"/>
            </a:graphicData>
          </a:graphic>
        </p:graphicFrame>
        <p:sp>
          <p:nvSpPr>
            <p:cNvPr id="5" name="TextBox 4">
              <a:extLst>
                <a:ext uri="{FF2B5EF4-FFF2-40B4-BE49-F238E27FC236}">
                  <a16:creationId xmlns:a16="http://schemas.microsoft.com/office/drawing/2014/main" id="{C1F8167C-D473-C9FF-E521-B423A6328DA2}"/>
                </a:ext>
              </a:extLst>
            </p:cNvPr>
            <p:cNvSpPr txBox="1"/>
            <p:nvPr/>
          </p:nvSpPr>
          <p:spPr>
            <a:xfrm>
              <a:off x="566928" y="3845726"/>
              <a:ext cx="11137392" cy="532184"/>
            </a:xfrm>
            <a:prstGeom prst="rect">
              <a:avLst/>
            </a:prstGeom>
            <a:noFill/>
          </p:spPr>
          <p:txBody>
            <a:bodyPr wrap="square" numCol="4" anchor="ctr" anchorCtr="0">
              <a:noAutofit/>
            </a:bodyPr>
            <a:lstStyle/>
            <a:p>
              <a:pPr marR="0" lvl="0" algn="ctr" defTabSz="914446" rtl="0" eaLnBrk="1" fontAlgn="auto" latinLnBrk="0" hangingPunct="1">
                <a:spcBef>
                  <a:spcPts val="0"/>
                </a:spcBef>
                <a:spcAft>
                  <a:spcPts val="9000"/>
                </a:spcAft>
                <a:buClr>
                  <a:srgbClr val="3A3B3C"/>
                </a:buClr>
                <a:buSzPct val="50000"/>
                <a:defRPr/>
              </a:pPr>
              <a:r>
                <a:rPr kumimoji="0" lang="en-US" sz="4000" b="0" i="0" u="none" strike="noStrike" kern="1200" cap="none" spc="0" normalizeH="0" baseline="0" noProof="0">
                  <a:ln>
                    <a:noFill/>
                  </a:ln>
                  <a:solidFill>
                    <a:schemeClr val="accent2"/>
                  </a:solidFill>
                  <a:effectLst/>
                  <a:uLnTx/>
                  <a:uFillTx/>
                  <a:latin typeface="Calibri" panose="020F0502020204030204"/>
                  <a:ea typeface="+mn-ea"/>
                  <a:cs typeface="+mn-cs"/>
                </a:rPr>
                <a:t>58</a:t>
              </a:r>
              <a:r>
                <a:rPr kumimoji="0" lang="en-US" sz="4000" b="0" i="0" u="none" strike="noStrike" kern="1200" cap="none" spc="0" normalizeH="0" baseline="30000" noProof="0">
                  <a:ln>
                    <a:noFill/>
                  </a:ln>
                  <a:solidFill>
                    <a:schemeClr val="accent2"/>
                  </a:solidFill>
                  <a:effectLst/>
                  <a:uLnTx/>
                  <a:uFillTx/>
                  <a:latin typeface="Calibri" panose="020F0502020204030204"/>
                  <a:ea typeface="+mn-ea"/>
                  <a:cs typeface="+mn-cs"/>
                </a:rPr>
                <a:t>%</a:t>
              </a:r>
              <a:endParaRPr kumimoji="0" lang="en-US" sz="4000" b="0" i="0" u="none" strike="noStrike" kern="1200" cap="none" spc="0" normalizeH="0" baseline="30000" noProof="0">
                <a:ln>
                  <a:noFill/>
                </a:ln>
                <a:solidFill>
                  <a:schemeClr val="accent2"/>
                </a:solidFill>
                <a:effectLst/>
                <a:uLnTx/>
                <a:uFillTx/>
                <a:latin typeface="Calibri" panose="020F0502020204030204"/>
                <a:ea typeface="+mn-ea"/>
                <a:cs typeface="Calibri"/>
              </a:endParaRPr>
            </a:p>
            <a:p>
              <a:pPr marR="0" lvl="0" algn="ctr" defTabSz="914446" rtl="0" eaLnBrk="1" fontAlgn="auto" latinLnBrk="0" hangingPunct="1">
                <a:spcBef>
                  <a:spcPts val="0"/>
                </a:spcBef>
                <a:spcAft>
                  <a:spcPts val="9000"/>
                </a:spcAft>
                <a:buClr>
                  <a:srgbClr val="3A3B3C"/>
                </a:buClr>
                <a:buSzPct val="50000"/>
                <a:defRPr/>
              </a:pPr>
              <a:r>
                <a:rPr kumimoji="0" lang="en-US" sz="4000" b="0" i="0" u="none" strike="noStrike" kern="1200" cap="none" spc="0" normalizeH="0" baseline="0" noProof="0">
                  <a:ln>
                    <a:noFill/>
                  </a:ln>
                  <a:solidFill>
                    <a:schemeClr val="accent3"/>
                  </a:solidFill>
                  <a:effectLst/>
                  <a:uLnTx/>
                  <a:uFillTx/>
                  <a:latin typeface="Calibri" panose="020F0502020204030204"/>
                  <a:ea typeface="+mn-ea"/>
                  <a:cs typeface="+mn-cs"/>
                </a:rPr>
                <a:t>68</a:t>
              </a:r>
              <a:r>
                <a:rPr kumimoji="0" lang="en-US" sz="4000" b="0" i="0" u="none" strike="noStrike" kern="1200" cap="none" spc="0" normalizeH="0" baseline="30000" noProof="0">
                  <a:ln>
                    <a:noFill/>
                  </a:ln>
                  <a:solidFill>
                    <a:schemeClr val="accent3"/>
                  </a:solidFill>
                  <a:effectLst/>
                  <a:uLnTx/>
                  <a:uFillTx/>
                  <a:latin typeface="Calibri" panose="020F0502020204030204"/>
                  <a:ea typeface="+mn-ea"/>
                  <a:cs typeface="+mn-cs"/>
                </a:rPr>
                <a:t>%</a:t>
              </a:r>
              <a:endParaRPr kumimoji="0" lang="en-US" sz="4000" b="0" i="0" u="none" strike="noStrike" kern="1200" cap="none" spc="0" normalizeH="0" baseline="30000" noProof="0">
                <a:ln>
                  <a:noFill/>
                </a:ln>
                <a:solidFill>
                  <a:schemeClr val="accent3"/>
                </a:solidFill>
                <a:effectLst/>
                <a:uLnTx/>
                <a:uFillTx/>
                <a:latin typeface="Calibri" panose="020F0502020204030204"/>
                <a:ea typeface="+mn-ea"/>
                <a:cs typeface="Calibri"/>
              </a:endParaRPr>
            </a:p>
            <a:p>
              <a:pPr marR="0" lvl="0" algn="ctr" defTabSz="914446" rtl="0" eaLnBrk="1" fontAlgn="auto" latinLnBrk="0" hangingPunct="1">
                <a:spcBef>
                  <a:spcPts val="0"/>
                </a:spcBef>
                <a:spcAft>
                  <a:spcPts val="9000"/>
                </a:spcAft>
                <a:buClr>
                  <a:srgbClr val="3A3B3C"/>
                </a:buClr>
                <a:buSzPct val="50000"/>
                <a:defRPr/>
              </a:pPr>
              <a:r>
                <a:rPr kumimoji="0" lang="en-US" sz="4000" b="0" i="0" u="none" strike="noStrike" kern="1200" cap="none" spc="0" normalizeH="0" baseline="0" noProof="0">
                  <a:ln>
                    <a:noFill/>
                  </a:ln>
                  <a:solidFill>
                    <a:schemeClr val="accent4"/>
                  </a:solidFill>
                  <a:effectLst/>
                  <a:uLnTx/>
                  <a:uFillTx/>
                  <a:latin typeface="Calibri" panose="020F0502020204030204"/>
                  <a:ea typeface="+mn-ea"/>
                  <a:cs typeface="+mn-cs"/>
                </a:rPr>
                <a:t>78</a:t>
              </a:r>
              <a:r>
                <a:rPr kumimoji="0" lang="en-US" sz="4000" b="0" i="0" u="none" strike="noStrike" kern="1200" cap="none" spc="0" normalizeH="0" baseline="30000" noProof="0">
                  <a:ln>
                    <a:noFill/>
                  </a:ln>
                  <a:solidFill>
                    <a:schemeClr val="accent4"/>
                  </a:solidFill>
                  <a:effectLst/>
                  <a:uLnTx/>
                  <a:uFillTx/>
                  <a:latin typeface="Calibri" panose="020F0502020204030204"/>
                  <a:ea typeface="+mn-ea"/>
                  <a:cs typeface="+mn-cs"/>
                </a:rPr>
                <a:t>%</a:t>
              </a:r>
              <a:endParaRPr kumimoji="0" lang="en-US" sz="4000" b="0" i="0" u="none" strike="noStrike" kern="1200" cap="none" spc="0" normalizeH="0" baseline="30000" noProof="0">
                <a:ln>
                  <a:noFill/>
                </a:ln>
                <a:solidFill>
                  <a:schemeClr val="accent4"/>
                </a:solidFill>
                <a:effectLst/>
                <a:uLnTx/>
                <a:uFillTx/>
                <a:latin typeface="Calibri" panose="020F0502020204030204"/>
                <a:ea typeface="+mn-ea"/>
                <a:cs typeface="Calibri"/>
              </a:endParaRPr>
            </a:p>
            <a:p>
              <a:pPr marR="0" lvl="0" algn="ctr" defTabSz="914446" rtl="0" eaLnBrk="1" fontAlgn="auto" latinLnBrk="0" hangingPunct="1">
                <a:spcBef>
                  <a:spcPts val="0"/>
                </a:spcBef>
                <a:spcAft>
                  <a:spcPts val="9000"/>
                </a:spcAft>
                <a:buClr>
                  <a:srgbClr val="3A3B3C"/>
                </a:buClr>
                <a:buSzPct val="50000"/>
                <a:defRPr/>
              </a:pPr>
              <a:r>
                <a:rPr kumimoji="0" lang="en-US" sz="4000" b="0" i="0" u="none" strike="noStrike" kern="1200" cap="none" spc="0" normalizeH="0" baseline="0" noProof="0">
                  <a:ln>
                    <a:noFill/>
                  </a:ln>
                  <a:solidFill>
                    <a:schemeClr val="accent5"/>
                  </a:solidFill>
                  <a:effectLst/>
                  <a:uLnTx/>
                  <a:uFillTx/>
                  <a:latin typeface="Calibri" panose="020F0502020204030204"/>
                  <a:ea typeface="+mn-ea"/>
                  <a:cs typeface="+mn-cs"/>
                </a:rPr>
                <a:t>88</a:t>
              </a:r>
              <a:r>
                <a:rPr kumimoji="0" lang="en-US" sz="4000" b="0" i="0" u="none" strike="noStrike" kern="1200" cap="none" spc="0" normalizeH="0" baseline="30000" noProof="0">
                  <a:ln>
                    <a:noFill/>
                  </a:ln>
                  <a:solidFill>
                    <a:schemeClr val="accent5"/>
                  </a:solidFill>
                  <a:effectLst/>
                  <a:uLnTx/>
                  <a:uFillTx/>
                  <a:latin typeface="Calibri" panose="020F0502020204030204"/>
                  <a:ea typeface="+mn-ea"/>
                  <a:cs typeface="+mn-cs"/>
                </a:rPr>
                <a:t>%</a:t>
              </a:r>
              <a:endParaRPr kumimoji="0" lang="en-US" sz="4000" b="0" i="0" u="none" strike="noStrike" kern="1200" cap="none" spc="0" normalizeH="0" baseline="30000" noProof="0">
                <a:ln>
                  <a:noFill/>
                </a:ln>
                <a:solidFill>
                  <a:schemeClr val="accent5"/>
                </a:solidFill>
                <a:effectLst/>
                <a:uLnTx/>
                <a:uFillTx/>
                <a:latin typeface="Calibri" panose="020F0502020204030204"/>
                <a:ea typeface="+mn-ea"/>
                <a:cs typeface="Calibri"/>
              </a:endParaRPr>
            </a:p>
          </p:txBody>
        </p:sp>
        <p:sp>
          <p:nvSpPr>
            <p:cNvPr id="8" name="TextBox 7">
              <a:extLst>
                <a:ext uri="{FF2B5EF4-FFF2-40B4-BE49-F238E27FC236}">
                  <a16:creationId xmlns:a16="http://schemas.microsoft.com/office/drawing/2014/main" id="{9F283180-6528-335E-4DBE-3C217D0EFD84}"/>
                </a:ext>
              </a:extLst>
            </p:cNvPr>
            <p:cNvSpPr txBox="1"/>
            <p:nvPr/>
          </p:nvSpPr>
          <p:spPr>
            <a:xfrm>
              <a:off x="566928" y="2564054"/>
              <a:ext cx="11137392" cy="376801"/>
            </a:xfrm>
            <a:prstGeom prst="rect">
              <a:avLst/>
            </a:prstGeom>
            <a:noFill/>
          </p:spPr>
          <p:txBody>
            <a:bodyPr wrap="square" numCol="4">
              <a:noAutofit/>
            </a:bodyPr>
            <a:lstStyle/>
            <a:p>
              <a:pPr marR="0" lvl="0" algn="ctr" defTabSz="914446" rtl="0" eaLnBrk="1" fontAlgn="auto" latinLnBrk="0" hangingPunct="1">
                <a:spcBef>
                  <a:spcPts val="0"/>
                </a:spcBef>
                <a:spcAft>
                  <a:spcPts val="9000"/>
                </a:spcAft>
                <a:buClr>
                  <a:srgbClr val="3A3B3C"/>
                </a:buClr>
                <a:buSzPct val="50000"/>
                <a:defRPr/>
              </a:pPr>
              <a:r>
                <a:rPr kumimoji="0" lang="en-US" sz="2000" b="1" i="0" u="none" strike="noStrike" kern="1200" cap="none" spc="300" normalizeH="0" baseline="0" noProof="0">
                  <a:ln>
                    <a:noFill/>
                  </a:ln>
                  <a:effectLst/>
                  <a:uLnTx/>
                  <a:uFillTx/>
                  <a:ea typeface="+mn-ea"/>
                  <a:cs typeface="+mn-cs"/>
                </a:rPr>
                <a:t>A</a:t>
              </a:r>
            </a:p>
            <a:p>
              <a:pPr marR="0" lvl="0" algn="ctr" defTabSz="914446" rtl="0" eaLnBrk="1" fontAlgn="auto" latinLnBrk="0" hangingPunct="1">
                <a:spcBef>
                  <a:spcPts val="0"/>
                </a:spcBef>
                <a:spcAft>
                  <a:spcPts val="9000"/>
                </a:spcAft>
                <a:buClr>
                  <a:srgbClr val="3A3B3C"/>
                </a:buClr>
                <a:buSzPct val="50000"/>
                <a:defRPr/>
              </a:pPr>
              <a:r>
                <a:rPr lang="en-US" sz="2000" b="1" spc="300"/>
                <a:t>B</a:t>
              </a:r>
            </a:p>
            <a:p>
              <a:pPr marR="0" lvl="0" algn="ctr" defTabSz="914446" rtl="0" eaLnBrk="1" fontAlgn="auto" latinLnBrk="0" hangingPunct="1">
                <a:spcBef>
                  <a:spcPts val="0"/>
                </a:spcBef>
                <a:spcAft>
                  <a:spcPts val="9000"/>
                </a:spcAft>
                <a:buClr>
                  <a:srgbClr val="3A3B3C"/>
                </a:buClr>
                <a:buSzPct val="50000"/>
                <a:defRPr/>
              </a:pPr>
              <a:r>
                <a:rPr kumimoji="0" lang="en-US" sz="2000" b="1" i="0" u="none" strike="noStrike" kern="1200" cap="none" spc="300" normalizeH="0" baseline="0" noProof="0">
                  <a:ln>
                    <a:noFill/>
                  </a:ln>
                  <a:effectLst/>
                  <a:uLnTx/>
                  <a:uFillTx/>
                  <a:ea typeface="+mn-ea"/>
                  <a:cs typeface="Calibri"/>
                </a:rPr>
                <a:t>C</a:t>
              </a:r>
            </a:p>
            <a:p>
              <a:pPr marR="0" lvl="0" algn="ctr" defTabSz="914446" rtl="0" eaLnBrk="1" fontAlgn="auto" latinLnBrk="0" hangingPunct="1">
                <a:spcBef>
                  <a:spcPts val="0"/>
                </a:spcBef>
                <a:spcAft>
                  <a:spcPts val="9000"/>
                </a:spcAft>
                <a:buClr>
                  <a:srgbClr val="3A3B3C"/>
                </a:buClr>
                <a:buSzPct val="50000"/>
                <a:defRPr/>
              </a:pPr>
              <a:r>
                <a:rPr lang="en-US" sz="2000" b="1" spc="300">
                  <a:cs typeface="Calibri"/>
                </a:rPr>
                <a:t>D</a:t>
              </a:r>
              <a:endParaRPr kumimoji="0" lang="en-US" sz="2000" b="1" i="0" u="none" strike="noStrike" kern="1200" cap="none" spc="300" normalizeH="0" baseline="0" noProof="0">
                <a:ln>
                  <a:noFill/>
                </a:ln>
                <a:effectLst/>
                <a:uLnTx/>
                <a:uFillTx/>
                <a:ea typeface="+mn-ea"/>
                <a:cs typeface="Calibri"/>
              </a:endParaRPr>
            </a:p>
          </p:txBody>
        </p:sp>
      </p:grpSp>
      <p:sp>
        <p:nvSpPr>
          <p:cNvPr id="9" name="Slide Number Placeholder 3">
            <a:extLst>
              <a:ext uri="{FF2B5EF4-FFF2-40B4-BE49-F238E27FC236}">
                <a16:creationId xmlns:a16="http://schemas.microsoft.com/office/drawing/2014/main" id="{86058D77-754F-F7DD-F6AF-096CA80D6E7C}"/>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5</a:t>
            </a:fld>
            <a:endParaRPr lang="en-US" sz="1200"/>
          </a:p>
        </p:txBody>
      </p:sp>
      <p:sp>
        <p:nvSpPr>
          <p:cNvPr id="4" name="TextBox 3">
            <a:extLst>
              <a:ext uri="{FF2B5EF4-FFF2-40B4-BE49-F238E27FC236}">
                <a16:creationId xmlns:a16="http://schemas.microsoft.com/office/drawing/2014/main" id="{5FA5D9C2-3460-B13B-AC0C-23673AB2AB5B}"/>
              </a:ext>
            </a:extLst>
          </p:cNvPr>
          <p:cNvSpPr txBox="1"/>
          <p:nvPr/>
        </p:nvSpPr>
        <p:spPr>
          <a:xfrm>
            <a:off x="2812716" y="6414700"/>
            <a:ext cx="4401520" cy="276999"/>
          </a:xfrm>
          <a:prstGeom prst="rect">
            <a:avLst/>
          </a:prstGeom>
          <a:noFill/>
        </p:spPr>
        <p:txBody>
          <a:bodyPr wrap="square" rtlCol="0">
            <a:spAutoFit/>
          </a:bodyPr>
          <a:lstStyle/>
          <a:p>
            <a:r>
              <a:rPr lang="en-US" sz="1200"/>
              <a:t>For agent use only. Confidential and proprietary. Do not distribute.</a:t>
            </a:r>
          </a:p>
        </p:txBody>
      </p:sp>
    </p:spTree>
    <p:extLst>
      <p:ext uri="{BB962C8B-B14F-4D97-AF65-F5344CB8AC3E}">
        <p14:creationId xmlns:p14="http://schemas.microsoft.com/office/powerpoint/2010/main" val="39472784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title="Chart Placeholder">
            <a:extLst>
              <a:ext uri="{FF2B5EF4-FFF2-40B4-BE49-F238E27FC236}">
                <a16:creationId xmlns:a16="http://schemas.microsoft.com/office/drawing/2014/main" id="{A50BAC9E-A9D0-F41E-A131-294AE00966D1}"/>
              </a:ext>
            </a:extLst>
          </p:cNvPr>
          <p:cNvGraphicFramePr/>
          <p:nvPr>
            <p:extLst>
              <p:ext uri="{D42A27DB-BD31-4B8C-83A1-F6EECF244321}">
                <p14:modId xmlns:p14="http://schemas.microsoft.com/office/powerpoint/2010/main" val="906685921"/>
              </p:ext>
            </p:extLst>
          </p:nvPr>
        </p:nvGraphicFramePr>
        <p:xfrm>
          <a:off x="2208877" y="925737"/>
          <a:ext cx="2549007" cy="2418339"/>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solidFill>
                  <a:srgbClr val="5C9A1B"/>
                </a:solidFill>
              </a:rPr>
              <a:t>Consumer trust has fallen</a:t>
            </a:r>
          </a:p>
        </p:txBody>
      </p:sp>
      <p:sp>
        <p:nvSpPr>
          <p:cNvPr id="16" name="TextBox 15">
            <a:extLst>
              <a:ext uri="{FF2B5EF4-FFF2-40B4-BE49-F238E27FC236}">
                <a16:creationId xmlns:a16="http://schemas.microsoft.com/office/drawing/2014/main" id="{C8E7BC7E-2F37-F790-8CFE-64A1504EECAF}"/>
              </a:ext>
            </a:extLst>
          </p:cNvPr>
          <p:cNvSpPr txBox="1"/>
          <p:nvPr/>
        </p:nvSpPr>
        <p:spPr>
          <a:xfrm>
            <a:off x="1282621" y="3467472"/>
            <a:ext cx="4401520" cy="2800767"/>
          </a:xfrm>
          <a:prstGeom prst="rect">
            <a:avLst/>
          </a:prstGeom>
          <a:noFill/>
        </p:spPr>
        <p:txBody>
          <a:bodyPr wrap="square" lIns="91440" tIns="91440" rIns="91440" bIns="91440" rtlCol="0">
            <a:spAutoFit/>
          </a:bodyPr>
          <a:lstStyle/>
          <a:p>
            <a:pPr>
              <a:spcAft>
                <a:spcPts val="1800"/>
              </a:spcAft>
            </a:pPr>
            <a:r>
              <a:rPr lang="en-US" sz="2000"/>
              <a:t>of consumers have no confidence in big organizations, marking a 12% decrease in confidence.</a:t>
            </a:r>
            <a:r>
              <a:rPr lang="en-US" sz="2000" baseline="30000"/>
              <a:t>1</a:t>
            </a:r>
          </a:p>
          <a:p>
            <a:pPr>
              <a:spcAft>
                <a:spcPts val="600"/>
              </a:spcAft>
            </a:pPr>
            <a:r>
              <a:rPr lang="en-US" sz="2000"/>
              <a:t>Consumer trust decrease by industry:</a:t>
            </a:r>
          </a:p>
          <a:p>
            <a:pPr marL="342900" indent="-222250">
              <a:spcAft>
                <a:spcPts val="600"/>
              </a:spcAft>
              <a:buFont typeface="Arial" panose="020B0604020202020204" pitchFamily="34" charset="0"/>
              <a:buChar char="•"/>
            </a:pPr>
            <a:r>
              <a:rPr lang="en-US" sz="2000"/>
              <a:t>Healthcare: </a:t>
            </a:r>
            <a:r>
              <a:rPr lang="en-US" sz="2000" b="1"/>
              <a:t>7%</a:t>
            </a:r>
          </a:p>
          <a:p>
            <a:pPr marL="342900" indent="-222250">
              <a:spcAft>
                <a:spcPts val="600"/>
              </a:spcAft>
              <a:buFont typeface="Arial" panose="020B0604020202020204" pitchFamily="34" charset="0"/>
              <a:buChar char="•"/>
            </a:pPr>
            <a:r>
              <a:rPr lang="en-US" sz="2000"/>
              <a:t>Financial industries: </a:t>
            </a:r>
            <a:r>
              <a:rPr lang="en-US" sz="2000" b="1"/>
              <a:t>12%</a:t>
            </a:r>
          </a:p>
          <a:p>
            <a:pPr marL="342900" indent="-222250">
              <a:spcAft>
                <a:spcPts val="600"/>
              </a:spcAft>
              <a:buFont typeface="Arial" panose="020B0604020202020204" pitchFamily="34" charset="0"/>
              <a:buChar char="•"/>
            </a:pPr>
            <a:r>
              <a:rPr lang="en-US" sz="2000"/>
              <a:t>Consumer markets: </a:t>
            </a:r>
            <a:r>
              <a:rPr lang="en-US" sz="2000" b="1"/>
              <a:t>5%</a:t>
            </a:r>
            <a:r>
              <a:rPr lang="en-US" sz="2000" baseline="30000"/>
              <a:t>2</a:t>
            </a:r>
          </a:p>
        </p:txBody>
      </p:sp>
      <p:sp>
        <p:nvSpPr>
          <p:cNvPr id="18" name="TextBox 17">
            <a:extLst>
              <a:ext uri="{FF2B5EF4-FFF2-40B4-BE49-F238E27FC236}">
                <a16:creationId xmlns:a16="http://schemas.microsoft.com/office/drawing/2014/main" id="{8AE43CF6-271F-4D20-BB52-6457952377BA}"/>
              </a:ext>
            </a:extLst>
          </p:cNvPr>
          <p:cNvSpPr txBox="1"/>
          <p:nvPr/>
        </p:nvSpPr>
        <p:spPr>
          <a:xfrm>
            <a:off x="6589141" y="3429000"/>
            <a:ext cx="4591752" cy="2877711"/>
          </a:xfrm>
          <a:prstGeom prst="rect">
            <a:avLst/>
          </a:prstGeom>
          <a:noFill/>
        </p:spPr>
        <p:txBody>
          <a:bodyPr wrap="square" lIns="91440" tIns="91440" rIns="91440" bIns="91440" rtlCol="0">
            <a:spAutoFit/>
          </a:bodyPr>
          <a:lstStyle/>
          <a:p>
            <a:pPr>
              <a:spcAft>
                <a:spcPts val="1800"/>
              </a:spcAft>
            </a:pPr>
            <a:r>
              <a:rPr lang="en-US" sz="2000"/>
              <a:t>The number of Medicare Advantage (MA) beneficiaries who agreed that “there are too many untrustworthy people trying to sell Medicare insurance.”</a:t>
            </a:r>
            <a:r>
              <a:rPr lang="en-US" sz="2000" baseline="30000"/>
              <a:t>3</a:t>
            </a:r>
          </a:p>
          <a:p>
            <a:pPr>
              <a:spcAft>
                <a:spcPts val="1800"/>
              </a:spcAft>
            </a:pPr>
            <a:r>
              <a:rPr lang="en-US" sz="2000"/>
              <a:t>Why? One reason is that consumers don’t know which information to trust due to data leaks and misinformation online, leading to a decline in online research.</a:t>
            </a:r>
            <a:r>
              <a:rPr lang="en-US" sz="2000" baseline="30000"/>
              <a:t>4</a:t>
            </a:r>
          </a:p>
        </p:txBody>
      </p:sp>
      <p:sp>
        <p:nvSpPr>
          <p:cNvPr id="6" name="TextBox 5">
            <a:extLst>
              <a:ext uri="{FF2B5EF4-FFF2-40B4-BE49-F238E27FC236}">
                <a16:creationId xmlns:a16="http://schemas.microsoft.com/office/drawing/2014/main" id="{311FE9EC-491E-F8F1-2D02-0433B97B4ECE}"/>
              </a:ext>
            </a:extLst>
          </p:cNvPr>
          <p:cNvSpPr txBox="1"/>
          <p:nvPr/>
        </p:nvSpPr>
        <p:spPr>
          <a:xfrm>
            <a:off x="2437381" y="1627074"/>
            <a:ext cx="2091998" cy="1015663"/>
          </a:xfrm>
          <a:prstGeom prst="rect">
            <a:avLst/>
          </a:prstGeom>
          <a:noFill/>
        </p:spPr>
        <p:txBody>
          <a:bodyPr wrap="square" anchor="ctr" anchorCtr="0">
            <a:spAutoFit/>
          </a:bodyPr>
          <a:lstStyle/>
          <a:p>
            <a:pPr algn="ctr"/>
            <a:r>
              <a:rPr lang="en-US" sz="6000">
                <a:solidFill>
                  <a:schemeClr val="accent2"/>
                </a:solidFill>
              </a:rPr>
              <a:t>78</a:t>
            </a:r>
            <a:r>
              <a:rPr lang="en-US" sz="6000" baseline="30000">
                <a:solidFill>
                  <a:schemeClr val="accent2"/>
                </a:solidFill>
              </a:rPr>
              <a:t>%</a:t>
            </a:r>
            <a:r>
              <a:rPr lang="en-US" sz="6000">
                <a:solidFill>
                  <a:schemeClr val="accent2"/>
                </a:solidFill>
              </a:rPr>
              <a:t> </a:t>
            </a:r>
          </a:p>
        </p:txBody>
      </p:sp>
      <p:sp>
        <p:nvSpPr>
          <p:cNvPr id="7" name="TextBox 6">
            <a:extLst>
              <a:ext uri="{FF2B5EF4-FFF2-40B4-BE49-F238E27FC236}">
                <a16:creationId xmlns:a16="http://schemas.microsoft.com/office/drawing/2014/main" id="{5C8B4D68-332D-C837-D6CB-73DBF77129E5}"/>
              </a:ext>
            </a:extLst>
          </p:cNvPr>
          <p:cNvSpPr txBox="1"/>
          <p:nvPr/>
        </p:nvSpPr>
        <p:spPr>
          <a:xfrm>
            <a:off x="7654258" y="2675680"/>
            <a:ext cx="2298957" cy="584775"/>
          </a:xfrm>
          <a:prstGeom prst="rect">
            <a:avLst/>
          </a:prstGeom>
          <a:noFill/>
        </p:spPr>
        <p:txBody>
          <a:bodyPr wrap="square">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chemeClr val="accent2"/>
                </a:solidFill>
                <a:effectLst/>
                <a:uLnTx/>
                <a:uFillTx/>
                <a:latin typeface="Calibri" panose="020F0502020204030204"/>
                <a:ea typeface="+mn-ea"/>
                <a:cs typeface="+mn-cs"/>
              </a:rPr>
              <a:t>About 1/3</a:t>
            </a:r>
          </a:p>
        </p:txBody>
      </p:sp>
      <p:grpSp>
        <p:nvGrpSpPr>
          <p:cNvPr id="21" name="Group 20">
            <a:extLst>
              <a:ext uri="{FF2B5EF4-FFF2-40B4-BE49-F238E27FC236}">
                <a16:creationId xmlns:a16="http://schemas.microsoft.com/office/drawing/2014/main" id="{D0A010A1-1681-39A1-5D9C-966652C11244}"/>
              </a:ext>
            </a:extLst>
          </p:cNvPr>
          <p:cNvGrpSpPr/>
          <p:nvPr/>
        </p:nvGrpSpPr>
        <p:grpSpPr>
          <a:xfrm>
            <a:off x="6875257" y="1437373"/>
            <a:ext cx="3863122" cy="1026906"/>
            <a:chOff x="6763539" y="1213374"/>
            <a:chExt cx="4466904" cy="1187405"/>
          </a:xfrm>
        </p:grpSpPr>
        <p:grpSp>
          <p:nvGrpSpPr>
            <p:cNvPr id="5" name="Group 406" title="User icon">
              <a:extLst>
                <a:ext uri="{FF2B5EF4-FFF2-40B4-BE49-F238E27FC236}">
                  <a16:creationId xmlns:a16="http://schemas.microsoft.com/office/drawing/2014/main" id="{A6AE5FE2-9180-038A-B78C-C10D0F04F717}"/>
                </a:ext>
              </a:extLst>
            </p:cNvPr>
            <p:cNvGrpSpPr>
              <a:grpSpLocks noChangeAspect="1"/>
            </p:cNvGrpSpPr>
            <p:nvPr/>
          </p:nvGrpSpPr>
          <p:grpSpPr bwMode="auto">
            <a:xfrm>
              <a:off x="6763539" y="1213374"/>
              <a:ext cx="1255257" cy="1187405"/>
              <a:chOff x="7435" y="4554"/>
              <a:chExt cx="555" cy="525"/>
            </a:xfrm>
            <a:solidFill>
              <a:schemeClr val="accent1"/>
            </a:solidFill>
          </p:grpSpPr>
          <p:sp>
            <p:nvSpPr>
              <p:cNvPr id="8" name="Freeform 407">
                <a:extLst>
                  <a:ext uri="{FF2B5EF4-FFF2-40B4-BE49-F238E27FC236}">
                    <a16:creationId xmlns:a16="http://schemas.microsoft.com/office/drawing/2014/main" id="{7D72B771-8706-1CE8-8EC1-C995B4D321CE}"/>
                  </a:ext>
                </a:extLst>
              </p:cNvPr>
              <p:cNvSpPr>
                <a:spLocks noEditPoints="1"/>
              </p:cNvSpPr>
              <p:nvPr/>
            </p:nvSpPr>
            <p:spPr bwMode="auto">
              <a:xfrm>
                <a:off x="7590" y="4554"/>
                <a:ext cx="245" cy="331"/>
              </a:xfrm>
              <a:custGeom>
                <a:avLst/>
                <a:gdLst>
                  <a:gd name="T0" fmla="*/ 41 w 81"/>
                  <a:gd name="T1" fmla="*/ 109 h 109"/>
                  <a:gd name="T2" fmla="*/ 0 w 81"/>
                  <a:gd name="T3" fmla="*/ 44 h 109"/>
                  <a:gd name="T4" fmla="*/ 41 w 81"/>
                  <a:gd name="T5" fmla="*/ 0 h 109"/>
                  <a:gd name="T6" fmla="*/ 81 w 81"/>
                  <a:gd name="T7" fmla="*/ 44 h 109"/>
                  <a:gd name="T8" fmla="*/ 41 w 81"/>
                  <a:gd name="T9" fmla="*/ 109 h 109"/>
                  <a:gd name="T10" fmla="*/ 41 w 81"/>
                  <a:gd name="T11" fmla="*/ 8 h 109"/>
                  <a:gd name="T12" fmla="*/ 8 w 81"/>
                  <a:gd name="T13" fmla="*/ 44 h 109"/>
                  <a:gd name="T14" fmla="*/ 41 w 81"/>
                  <a:gd name="T15" fmla="*/ 101 h 109"/>
                  <a:gd name="T16" fmla="*/ 73 w 81"/>
                  <a:gd name="T17" fmla="*/ 44 h 109"/>
                  <a:gd name="T18" fmla="*/ 41 w 81"/>
                  <a:gd name="T19" fmla="*/ 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09">
                    <a:moveTo>
                      <a:pt x="41" y="109"/>
                    </a:moveTo>
                    <a:cubicBezTo>
                      <a:pt x="9" y="109"/>
                      <a:pt x="0" y="67"/>
                      <a:pt x="0" y="44"/>
                    </a:cubicBezTo>
                    <a:cubicBezTo>
                      <a:pt x="0" y="15"/>
                      <a:pt x="14" y="0"/>
                      <a:pt x="41" y="0"/>
                    </a:cubicBezTo>
                    <a:cubicBezTo>
                      <a:pt x="67" y="0"/>
                      <a:pt x="81" y="15"/>
                      <a:pt x="81" y="44"/>
                    </a:cubicBezTo>
                    <a:cubicBezTo>
                      <a:pt x="81" y="67"/>
                      <a:pt x="72" y="109"/>
                      <a:pt x="41" y="109"/>
                    </a:cubicBezTo>
                    <a:close/>
                    <a:moveTo>
                      <a:pt x="41" y="8"/>
                    </a:moveTo>
                    <a:cubicBezTo>
                      <a:pt x="19" y="8"/>
                      <a:pt x="8" y="20"/>
                      <a:pt x="8" y="44"/>
                    </a:cubicBezTo>
                    <a:cubicBezTo>
                      <a:pt x="8" y="60"/>
                      <a:pt x="14" y="101"/>
                      <a:pt x="41" y="101"/>
                    </a:cubicBezTo>
                    <a:cubicBezTo>
                      <a:pt x="67" y="101"/>
                      <a:pt x="73" y="60"/>
                      <a:pt x="73" y="44"/>
                    </a:cubicBezTo>
                    <a:cubicBezTo>
                      <a:pt x="73" y="20"/>
                      <a:pt x="63" y="8"/>
                      <a:pt x="4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 name="Freeform 408">
                <a:extLst>
                  <a:ext uri="{FF2B5EF4-FFF2-40B4-BE49-F238E27FC236}">
                    <a16:creationId xmlns:a16="http://schemas.microsoft.com/office/drawing/2014/main" id="{05AAF5DE-824F-413A-F3CC-F17B7D49C5E7}"/>
                  </a:ext>
                </a:extLst>
              </p:cNvPr>
              <p:cNvSpPr>
                <a:spLocks/>
              </p:cNvSpPr>
              <p:nvPr/>
            </p:nvSpPr>
            <p:spPr bwMode="auto">
              <a:xfrm>
                <a:off x="7435" y="4851"/>
                <a:ext cx="555" cy="228"/>
              </a:xfrm>
              <a:custGeom>
                <a:avLst/>
                <a:gdLst>
                  <a:gd name="T0" fmla="*/ 92 w 183"/>
                  <a:gd name="T1" fmla="*/ 75 h 75"/>
                  <a:gd name="T2" fmla="*/ 1 w 183"/>
                  <a:gd name="T3" fmla="*/ 59 h 75"/>
                  <a:gd name="T4" fmla="*/ 0 w 183"/>
                  <a:gd name="T5" fmla="*/ 58 h 75"/>
                  <a:gd name="T6" fmla="*/ 20 w 183"/>
                  <a:gd name="T7" fmla="*/ 10 h 75"/>
                  <a:gd name="T8" fmla="*/ 53 w 183"/>
                  <a:gd name="T9" fmla="*/ 0 h 75"/>
                  <a:gd name="T10" fmla="*/ 57 w 183"/>
                  <a:gd name="T11" fmla="*/ 4 h 75"/>
                  <a:gd name="T12" fmla="*/ 54 w 183"/>
                  <a:gd name="T13" fmla="*/ 8 h 75"/>
                  <a:gd name="T14" fmla="*/ 25 w 183"/>
                  <a:gd name="T15" fmla="*/ 16 h 75"/>
                  <a:gd name="T16" fmla="*/ 8 w 183"/>
                  <a:gd name="T17" fmla="*/ 57 h 75"/>
                  <a:gd name="T18" fmla="*/ 92 w 183"/>
                  <a:gd name="T19" fmla="*/ 67 h 75"/>
                  <a:gd name="T20" fmla="*/ 175 w 183"/>
                  <a:gd name="T21" fmla="*/ 57 h 75"/>
                  <a:gd name="T22" fmla="*/ 159 w 183"/>
                  <a:gd name="T23" fmla="*/ 16 h 75"/>
                  <a:gd name="T24" fmla="*/ 130 w 183"/>
                  <a:gd name="T25" fmla="*/ 8 h 75"/>
                  <a:gd name="T26" fmla="*/ 126 w 183"/>
                  <a:gd name="T27" fmla="*/ 4 h 75"/>
                  <a:gd name="T28" fmla="*/ 130 w 183"/>
                  <a:gd name="T29" fmla="*/ 0 h 75"/>
                  <a:gd name="T30" fmla="*/ 163 w 183"/>
                  <a:gd name="T31" fmla="*/ 10 h 75"/>
                  <a:gd name="T32" fmla="*/ 183 w 183"/>
                  <a:gd name="T33" fmla="*/ 58 h 75"/>
                  <a:gd name="T34" fmla="*/ 183 w 183"/>
                  <a:gd name="T35" fmla="*/ 59 h 75"/>
                  <a:gd name="T36" fmla="*/ 92 w 183"/>
                  <a:gd name="T3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3" h="75">
                    <a:moveTo>
                      <a:pt x="92" y="75"/>
                    </a:moveTo>
                    <a:cubicBezTo>
                      <a:pt x="12" y="75"/>
                      <a:pt x="2" y="64"/>
                      <a:pt x="1" y="59"/>
                    </a:cubicBezTo>
                    <a:cubicBezTo>
                      <a:pt x="0" y="59"/>
                      <a:pt x="0" y="58"/>
                      <a:pt x="0" y="58"/>
                    </a:cubicBezTo>
                    <a:cubicBezTo>
                      <a:pt x="3" y="36"/>
                      <a:pt x="7" y="19"/>
                      <a:pt x="20" y="10"/>
                    </a:cubicBezTo>
                    <a:cubicBezTo>
                      <a:pt x="30" y="2"/>
                      <a:pt x="47" y="1"/>
                      <a:pt x="53" y="0"/>
                    </a:cubicBezTo>
                    <a:cubicBezTo>
                      <a:pt x="55" y="0"/>
                      <a:pt x="57" y="1"/>
                      <a:pt x="57" y="4"/>
                    </a:cubicBezTo>
                    <a:cubicBezTo>
                      <a:pt x="58" y="6"/>
                      <a:pt x="56" y="8"/>
                      <a:pt x="54" y="8"/>
                    </a:cubicBezTo>
                    <a:cubicBezTo>
                      <a:pt x="49" y="8"/>
                      <a:pt x="33" y="10"/>
                      <a:pt x="25" y="16"/>
                    </a:cubicBezTo>
                    <a:cubicBezTo>
                      <a:pt x="15" y="23"/>
                      <a:pt x="11" y="34"/>
                      <a:pt x="8" y="57"/>
                    </a:cubicBezTo>
                    <a:cubicBezTo>
                      <a:pt x="11" y="59"/>
                      <a:pt x="25" y="67"/>
                      <a:pt x="92" y="67"/>
                    </a:cubicBezTo>
                    <a:cubicBezTo>
                      <a:pt x="158" y="67"/>
                      <a:pt x="172" y="59"/>
                      <a:pt x="175" y="57"/>
                    </a:cubicBezTo>
                    <a:cubicBezTo>
                      <a:pt x="173" y="34"/>
                      <a:pt x="168" y="23"/>
                      <a:pt x="159" y="16"/>
                    </a:cubicBezTo>
                    <a:cubicBezTo>
                      <a:pt x="150" y="10"/>
                      <a:pt x="134" y="8"/>
                      <a:pt x="130" y="8"/>
                    </a:cubicBezTo>
                    <a:cubicBezTo>
                      <a:pt x="127" y="8"/>
                      <a:pt x="126" y="6"/>
                      <a:pt x="126" y="4"/>
                    </a:cubicBezTo>
                    <a:cubicBezTo>
                      <a:pt x="126" y="1"/>
                      <a:pt x="128" y="0"/>
                      <a:pt x="130" y="0"/>
                    </a:cubicBezTo>
                    <a:cubicBezTo>
                      <a:pt x="137" y="1"/>
                      <a:pt x="153" y="2"/>
                      <a:pt x="163" y="10"/>
                    </a:cubicBezTo>
                    <a:cubicBezTo>
                      <a:pt x="177" y="19"/>
                      <a:pt x="181" y="36"/>
                      <a:pt x="183" y="58"/>
                    </a:cubicBezTo>
                    <a:cubicBezTo>
                      <a:pt x="183" y="58"/>
                      <a:pt x="183" y="59"/>
                      <a:pt x="183" y="59"/>
                    </a:cubicBezTo>
                    <a:cubicBezTo>
                      <a:pt x="182" y="64"/>
                      <a:pt x="171" y="75"/>
                      <a:pt x="92"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0" name="Group 406" title="User icon">
              <a:extLst>
                <a:ext uri="{FF2B5EF4-FFF2-40B4-BE49-F238E27FC236}">
                  <a16:creationId xmlns:a16="http://schemas.microsoft.com/office/drawing/2014/main" id="{62E7ED74-D0CF-903B-5BC6-1A99EAD8961C}"/>
                </a:ext>
              </a:extLst>
            </p:cNvPr>
            <p:cNvGrpSpPr>
              <a:grpSpLocks noChangeAspect="1"/>
            </p:cNvGrpSpPr>
            <p:nvPr/>
          </p:nvGrpSpPr>
          <p:grpSpPr bwMode="auto">
            <a:xfrm>
              <a:off x="8369363" y="1213374"/>
              <a:ext cx="1255257" cy="1187405"/>
              <a:chOff x="7435" y="4554"/>
              <a:chExt cx="555" cy="525"/>
            </a:xfrm>
            <a:solidFill>
              <a:schemeClr val="accent1"/>
            </a:solidFill>
          </p:grpSpPr>
          <p:sp>
            <p:nvSpPr>
              <p:cNvPr id="11" name="Freeform 407">
                <a:extLst>
                  <a:ext uri="{FF2B5EF4-FFF2-40B4-BE49-F238E27FC236}">
                    <a16:creationId xmlns:a16="http://schemas.microsoft.com/office/drawing/2014/main" id="{C80C5507-2B64-AE00-A0CA-C2C69557DE83}"/>
                  </a:ext>
                </a:extLst>
              </p:cNvPr>
              <p:cNvSpPr>
                <a:spLocks noEditPoints="1"/>
              </p:cNvSpPr>
              <p:nvPr/>
            </p:nvSpPr>
            <p:spPr bwMode="auto">
              <a:xfrm>
                <a:off x="7590" y="4554"/>
                <a:ext cx="245" cy="331"/>
              </a:xfrm>
              <a:custGeom>
                <a:avLst/>
                <a:gdLst>
                  <a:gd name="T0" fmla="*/ 41 w 81"/>
                  <a:gd name="T1" fmla="*/ 109 h 109"/>
                  <a:gd name="T2" fmla="*/ 0 w 81"/>
                  <a:gd name="T3" fmla="*/ 44 h 109"/>
                  <a:gd name="T4" fmla="*/ 41 w 81"/>
                  <a:gd name="T5" fmla="*/ 0 h 109"/>
                  <a:gd name="T6" fmla="*/ 81 w 81"/>
                  <a:gd name="T7" fmla="*/ 44 h 109"/>
                  <a:gd name="T8" fmla="*/ 41 w 81"/>
                  <a:gd name="T9" fmla="*/ 109 h 109"/>
                  <a:gd name="T10" fmla="*/ 41 w 81"/>
                  <a:gd name="T11" fmla="*/ 8 h 109"/>
                  <a:gd name="T12" fmla="*/ 8 w 81"/>
                  <a:gd name="T13" fmla="*/ 44 h 109"/>
                  <a:gd name="T14" fmla="*/ 41 w 81"/>
                  <a:gd name="T15" fmla="*/ 101 h 109"/>
                  <a:gd name="T16" fmla="*/ 73 w 81"/>
                  <a:gd name="T17" fmla="*/ 44 h 109"/>
                  <a:gd name="T18" fmla="*/ 41 w 81"/>
                  <a:gd name="T19" fmla="*/ 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09">
                    <a:moveTo>
                      <a:pt x="41" y="109"/>
                    </a:moveTo>
                    <a:cubicBezTo>
                      <a:pt x="9" y="109"/>
                      <a:pt x="0" y="67"/>
                      <a:pt x="0" y="44"/>
                    </a:cubicBezTo>
                    <a:cubicBezTo>
                      <a:pt x="0" y="15"/>
                      <a:pt x="14" y="0"/>
                      <a:pt x="41" y="0"/>
                    </a:cubicBezTo>
                    <a:cubicBezTo>
                      <a:pt x="67" y="0"/>
                      <a:pt x="81" y="15"/>
                      <a:pt x="81" y="44"/>
                    </a:cubicBezTo>
                    <a:cubicBezTo>
                      <a:pt x="81" y="67"/>
                      <a:pt x="72" y="109"/>
                      <a:pt x="41" y="109"/>
                    </a:cubicBezTo>
                    <a:close/>
                    <a:moveTo>
                      <a:pt x="41" y="8"/>
                    </a:moveTo>
                    <a:cubicBezTo>
                      <a:pt x="19" y="8"/>
                      <a:pt x="8" y="20"/>
                      <a:pt x="8" y="44"/>
                    </a:cubicBezTo>
                    <a:cubicBezTo>
                      <a:pt x="8" y="60"/>
                      <a:pt x="14" y="101"/>
                      <a:pt x="41" y="101"/>
                    </a:cubicBezTo>
                    <a:cubicBezTo>
                      <a:pt x="67" y="101"/>
                      <a:pt x="73" y="60"/>
                      <a:pt x="73" y="44"/>
                    </a:cubicBezTo>
                    <a:cubicBezTo>
                      <a:pt x="73" y="20"/>
                      <a:pt x="63" y="8"/>
                      <a:pt x="4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2" name="Freeform 408">
                <a:extLst>
                  <a:ext uri="{FF2B5EF4-FFF2-40B4-BE49-F238E27FC236}">
                    <a16:creationId xmlns:a16="http://schemas.microsoft.com/office/drawing/2014/main" id="{E451584F-8184-2716-B363-A4FD3E5F8A1E}"/>
                  </a:ext>
                </a:extLst>
              </p:cNvPr>
              <p:cNvSpPr>
                <a:spLocks/>
              </p:cNvSpPr>
              <p:nvPr/>
            </p:nvSpPr>
            <p:spPr bwMode="auto">
              <a:xfrm>
                <a:off x="7435" y="4851"/>
                <a:ext cx="555" cy="228"/>
              </a:xfrm>
              <a:custGeom>
                <a:avLst/>
                <a:gdLst>
                  <a:gd name="T0" fmla="*/ 92 w 183"/>
                  <a:gd name="T1" fmla="*/ 75 h 75"/>
                  <a:gd name="T2" fmla="*/ 1 w 183"/>
                  <a:gd name="T3" fmla="*/ 59 h 75"/>
                  <a:gd name="T4" fmla="*/ 0 w 183"/>
                  <a:gd name="T5" fmla="*/ 58 h 75"/>
                  <a:gd name="T6" fmla="*/ 20 w 183"/>
                  <a:gd name="T7" fmla="*/ 10 h 75"/>
                  <a:gd name="T8" fmla="*/ 53 w 183"/>
                  <a:gd name="T9" fmla="*/ 0 h 75"/>
                  <a:gd name="T10" fmla="*/ 57 w 183"/>
                  <a:gd name="T11" fmla="*/ 4 h 75"/>
                  <a:gd name="T12" fmla="*/ 54 w 183"/>
                  <a:gd name="T13" fmla="*/ 8 h 75"/>
                  <a:gd name="T14" fmla="*/ 25 w 183"/>
                  <a:gd name="T15" fmla="*/ 16 h 75"/>
                  <a:gd name="T16" fmla="*/ 8 w 183"/>
                  <a:gd name="T17" fmla="*/ 57 h 75"/>
                  <a:gd name="T18" fmla="*/ 92 w 183"/>
                  <a:gd name="T19" fmla="*/ 67 h 75"/>
                  <a:gd name="T20" fmla="*/ 175 w 183"/>
                  <a:gd name="T21" fmla="*/ 57 h 75"/>
                  <a:gd name="T22" fmla="*/ 159 w 183"/>
                  <a:gd name="T23" fmla="*/ 16 h 75"/>
                  <a:gd name="T24" fmla="*/ 130 w 183"/>
                  <a:gd name="T25" fmla="*/ 8 h 75"/>
                  <a:gd name="T26" fmla="*/ 126 w 183"/>
                  <a:gd name="T27" fmla="*/ 4 h 75"/>
                  <a:gd name="T28" fmla="*/ 130 w 183"/>
                  <a:gd name="T29" fmla="*/ 0 h 75"/>
                  <a:gd name="T30" fmla="*/ 163 w 183"/>
                  <a:gd name="T31" fmla="*/ 10 h 75"/>
                  <a:gd name="T32" fmla="*/ 183 w 183"/>
                  <a:gd name="T33" fmla="*/ 58 h 75"/>
                  <a:gd name="T34" fmla="*/ 183 w 183"/>
                  <a:gd name="T35" fmla="*/ 59 h 75"/>
                  <a:gd name="T36" fmla="*/ 92 w 183"/>
                  <a:gd name="T3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3" h="75">
                    <a:moveTo>
                      <a:pt x="92" y="75"/>
                    </a:moveTo>
                    <a:cubicBezTo>
                      <a:pt x="12" y="75"/>
                      <a:pt x="2" y="64"/>
                      <a:pt x="1" y="59"/>
                    </a:cubicBezTo>
                    <a:cubicBezTo>
                      <a:pt x="0" y="59"/>
                      <a:pt x="0" y="58"/>
                      <a:pt x="0" y="58"/>
                    </a:cubicBezTo>
                    <a:cubicBezTo>
                      <a:pt x="3" y="36"/>
                      <a:pt x="7" y="19"/>
                      <a:pt x="20" y="10"/>
                    </a:cubicBezTo>
                    <a:cubicBezTo>
                      <a:pt x="30" y="2"/>
                      <a:pt x="47" y="1"/>
                      <a:pt x="53" y="0"/>
                    </a:cubicBezTo>
                    <a:cubicBezTo>
                      <a:pt x="55" y="0"/>
                      <a:pt x="57" y="1"/>
                      <a:pt x="57" y="4"/>
                    </a:cubicBezTo>
                    <a:cubicBezTo>
                      <a:pt x="58" y="6"/>
                      <a:pt x="56" y="8"/>
                      <a:pt x="54" y="8"/>
                    </a:cubicBezTo>
                    <a:cubicBezTo>
                      <a:pt x="49" y="8"/>
                      <a:pt x="33" y="10"/>
                      <a:pt x="25" y="16"/>
                    </a:cubicBezTo>
                    <a:cubicBezTo>
                      <a:pt x="15" y="23"/>
                      <a:pt x="11" y="34"/>
                      <a:pt x="8" y="57"/>
                    </a:cubicBezTo>
                    <a:cubicBezTo>
                      <a:pt x="11" y="59"/>
                      <a:pt x="25" y="67"/>
                      <a:pt x="92" y="67"/>
                    </a:cubicBezTo>
                    <a:cubicBezTo>
                      <a:pt x="158" y="67"/>
                      <a:pt x="172" y="59"/>
                      <a:pt x="175" y="57"/>
                    </a:cubicBezTo>
                    <a:cubicBezTo>
                      <a:pt x="173" y="34"/>
                      <a:pt x="168" y="23"/>
                      <a:pt x="159" y="16"/>
                    </a:cubicBezTo>
                    <a:cubicBezTo>
                      <a:pt x="150" y="10"/>
                      <a:pt x="134" y="8"/>
                      <a:pt x="130" y="8"/>
                    </a:cubicBezTo>
                    <a:cubicBezTo>
                      <a:pt x="127" y="8"/>
                      <a:pt x="126" y="6"/>
                      <a:pt x="126" y="4"/>
                    </a:cubicBezTo>
                    <a:cubicBezTo>
                      <a:pt x="126" y="1"/>
                      <a:pt x="128" y="0"/>
                      <a:pt x="130" y="0"/>
                    </a:cubicBezTo>
                    <a:cubicBezTo>
                      <a:pt x="137" y="1"/>
                      <a:pt x="153" y="2"/>
                      <a:pt x="163" y="10"/>
                    </a:cubicBezTo>
                    <a:cubicBezTo>
                      <a:pt x="177" y="19"/>
                      <a:pt x="181" y="36"/>
                      <a:pt x="183" y="58"/>
                    </a:cubicBezTo>
                    <a:cubicBezTo>
                      <a:pt x="183" y="58"/>
                      <a:pt x="183" y="59"/>
                      <a:pt x="183" y="59"/>
                    </a:cubicBezTo>
                    <a:cubicBezTo>
                      <a:pt x="182" y="64"/>
                      <a:pt x="171" y="75"/>
                      <a:pt x="92"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3" name="Group 406" title="User icon">
              <a:extLst>
                <a:ext uri="{FF2B5EF4-FFF2-40B4-BE49-F238E27FC236}">
                  <a16:creationId xmlns:a16="http://schemas.microsoft.com/office/drawing/2014/main" id="{6C29F605-1C44-E2EF-0516-27247ECF56F0}"/>
                </a:ext>
              </a:extLst>
            </p:cNvPr>
            <p:cNvGrpSpPr>
              <a:grpSpLocks noChangeAspect="1"/>
            </p:cNvGrpSpPr>
            <p:nvPr/>
          </p:nvGrpSpPr>
          <p:grpSpPr bwMode="auto">
            <a:xfrm>
              <a:off x="9975186" y="1213374"/>
              <a:ext cx="1255257" cy="1187405"/>
              <a:chOff x="7435" y="4554"/>
              <a:chExt cx="555" cy="525"/>
            </a:xfrm>
            <a:solidFill>
              <a:schemeClr val="accent1"/>
            </a:solidFill>
          </p:grpSpPr>
          <p:sp>
            <p:nvSpPr>
              <p:cNvPr id="14" name="Freeform 407">
                <a:extLst>
                  <a:ext uri="{FF2B5EF4-FFF2-40B4-BE49-F238E27FC236}">
                    <a16:creationId xmlns:a16="http://schemas.microsoft.com/office/drawing/2014/main" id="{BA902AF5-C5E8-80D2-AA62-DAC5325623C5}"/>
                  </a:ext>
                </a:extLst>
              </p:cNvPr>
              <p:cNvSpPr>
                <a:spLocks noEditPoints="1"/>
              </p:cNvSpPr>
              <p:nvPr/>
            </p:nvSpPr>
            <p:spPr bwMode="auto">
              <a:xfrm>
                <a:off x="7590" y="4554"/>
                <a:ext cx="245" cy="331"/>
              </a:xfrm>
              <a:custGeom>
                <a:avLst/>
                <a:gdLst>
                  <a:gd name="T0" fmla="*/ 41 w 81"/>
                  <a:gd name="T1" fmla="*/ 109 h 109"/>
                  <a:gd name="T2" fmla="*/ 0 w 81"/>
                  <a:gd name="T3" fmla="*/ 44 h 109"/>
                  <a:gd name="T4" fmla="*/ 41 w 81"/>
                  <a:gd name="T5" fmla="*/ 0 h 109"/>
                  <a:gd name="T6" fmla="*/ 81 w 81"/>
                  <a:gd name="T7" fmla="*/ 44 h 109"/>
                  <a:gd name="T8" fmla="*/ 41 w 81"/>
                  <a:gd name="T9" fmla="*/ 109 h 109"/>
                  <a:gd name="T10" fmla="*/ 41 w 81"/>
                  <a:gd name="T11" fmla="*/ 8 h 109"/>
                  <a:gd name="T12" fmla="*/ 8 w 81"/>
                  <a:gd name="T13" fmla="*/ 44 h 109"/>
                  <a:gd name="T14" fmla="*/ 41 w 81"/>
                  <a:gd name="T15" fmla="*/ 101 h 109"/>
                  <a:gd name="T16" fmla="*/ 73 w 81"/>
                  <a:gd name="T17" fmla="*/ 44 h 109"/>
                  <a:gd name="T18" fmla="*/ 41 w 81"/>
                  <a:gd name="T19" fmla="*/ 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09">
                    <a:moveTo>
                      <a:pt x="41" y="109"/>
                    </a:moveTo>
                    <a:cubicBezTo>
                      <a:pt x="9" y="109"/>
                      <a:pt x="0" y="67"/>
                      <a:pt x="0" y="44"/>
                    </a:cubicBezTo>
                    <a:cubicBezTo>
                      <a:pt x="0" y="15"/>
                      <a:pt x="14" y="0"/>
                      <a:pt x="41" y="0"/>
                    </a:cubicBezTo>
                    <a:cubicBezTo>
                      <a:pt x="67" y="0"/>
                      <a:pt x="81" y="15"/>
                      <a:pt x="81" y="44"/>
                    </a:cubicBezTo>
                    <a:cubicBezTo>
                      <a:pt x="81" y="67"/>
                      <a:pt x="72" y="109"/>
                      <a:pt x="41" y="109"/>
                    </a:cubicBezTo>
                    <a:close/>
                    <a:moveTo>
                      <a:pt x="41" y="8"/>
                    </a:moveTo>
                    <a:cubicBezTo>
                      <a:pt x="19" y="8"/>
                      <a:pt x="8" y="20"/>
                      <a:pt x="8" y="44"/>
                    </a:cubicBezTo>
                    <a:cubicBezTo>
                      <a:pt x="8" y="60"/>
                      <a:pt x="14" y="101"/>
                      <a:pt x="41" y="101"/>
                    </a:cubicBezTo>
                    <a:cubicBezTo>
                      <a:pt x="67" y="101"/>
                      <a:pt x="73" y="60"/>
                      <a:pt x="73" y="44"/>
                    </a:cubicBezTo>
                    <a:cubicBezTo>
                      <a:pt x="73" y="20"/>
                      <a:pt x="63" y="8"/>
                      <a:pt x="4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5" name="Freeform 408">
                <a:extLst>
                  <a:ext uri="{FF2B5EF4-FFF2-40B4-BE49-F238E27FC236}">
                    <a16:creationId xmlns:a16="http://schemas.microsoft.com/office/drawing/2014/main" id="{1FAD22FE-7379-9F52-2C35-E0BA3B7E1C66}"/>
                  </a:ext>
                </a:extLst>
              </p:cNvPr>
              <p:cNvSpPr>
                <a:spLocks/>
              </p:cNvSpPr>
              <p:nvPr/>
            </p:nvSpPr>
            <p:spPr bwMode="auto">
              <a:xfrm>
                <a:off x="7435" y="4851"/>
                <a:ext cx="555" cy="228"/>
              </a:xfrm>
              <a:custGeom>
                <a:avLst/>
                <a:gdLst>
                  <a:gd name="T0" fmla="*/ 92 w 183"/>
                  <a:gd name="T1" fmla="*/ 75 h 75"/>
                  <a:gd name="T2" fmla="*/ 1 w 183"/>
                  <a:gd name="T3" fmla="*/ 59 h 75"/>
                  <a:gd name="T4" fmla="*/ 0 w 183"/>
                  <a:gd name="T5" fmla="*/ 58 h 75"/>
                  <a:gd name="T6" fmla="*/ 20 w 183"/>
                  <a:gd name="T7" fmla="*/ 10 h 75"/>
                  <a:gd name="T8" fmla="*/ 53 w 183"/>
                  <a:gd name="T9" fmla="*/ 0 h 75"/>
                  <a:gd name="T10" fmla="*/ 57 w 183"/>
                  <a:gd name="T11" fmla="*/ 4 h 75"/>
                  <a:gd name="T12" fmla="*/ 54 w 183"/>
                  <a:gd name="T13" fmla="*/ 8 h 75"/>
                  <a:gd name="T14" fmla="*/ 25 w 183"/>
                  <a:gd name="T15" fmla="*/ 16 h 75"/>
                  <a:gd name="T16" fmla="*/ 8 w 183"/>
                  <a:gd name="T17" fmla="*/ 57 h 75"/>
                  <a:gd name="T18" fmla="*/ 92 w 183"/>
                  <a:gd name="T19" fmla="*/ 67 h 75"/>
                  <a:gd name="T20" fmla="*/ 175 w 183"/>
                  <a:gd name="T21" fmla="*/ 57 h 75"/>
                  <a:gd name="T22" fmla="*/ 159 w 183"/>
                  <a:gd name="T23" fmla="*/ 16 h 75"/>
                  <a:gd name="T24" fmla="*/ 130 w 183"/>
                  <a:gd name="T25" fmla="*/ 8 h 75"/>
                  <a:gd name="T26" fmla="*/ 126 w 183"/>
                  <a:gd name="T27" fmla="*/ 4 h 75"/>
                  <a:gd name="T28" fmla="*/ 130 w 183"/>
                  <a:gd name="T29" fmla="*/ 0 h 75"/>
                  <a:gd name="T30" fmla="*/ 163 w 183"/>
                  <a:gd name="T31" fmla="*/ 10 h 75"/>
                  <a:gd name="T32" fmla="*/ 183 w 183"/>
                  <a:gd name="T33" fmla="*/ 58 h 75"/>
                  <a:gd name="T34" fmla="*/ 183 w 183"/>
                  <a:gd name="T35" fmla="*/ 59 h 75"/>
                  <a:gd name="T36" fmla="*/ 92 w 183"/>
                  <a:gd name="T3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3" h="75">
                    <a:moveTo>
                      <a:pt x="92" y="75"/>
                    </a:moveTo>
                    <a:cubicBezTo>
                      <a:pt x="12" y="75"/>
                      <a:pt x="2" y="64"/>
                      <a:pt x="1" y="59"/>
                    </a:cubicBezTo>
                    <a:cubicBezTo>
                      <a:pt x="0" y="59"/>
                      <a:pt x="0" y="58"/>
                      <a:pt x="0" y="58"/>
                    </a:cubicBezTo>
                    <a:cubicBezTo>
                      <a:pt x="3" y="36"/>
                      <a:pt x="7" y="19"/>
                      <a:pt x="20" y="10"/>
                    </a:cubicBezTo>
                    <a:cubicBezTo>
                      <a:pt x="30" y="2"/>
                      <a:pt x="47" y="1"/>
                      <a:pt x="53" y="0"/>
                    </a:cubicBezTo>
                    <a:cubicBezTo>
                      <a:pt x="55" y="0"/>
                      <a:pt x="57" y="1"/>
                      <a:pt x="57" y="4"/>
                    </a:cubicBezTo>
                    <a:cubicBezTo>
                      <a:pt x="58" y="6"/>
                      <a:pt x="56" y="8"/>
                      <a:pt x="54" y="8"/>
                    </a:cubicBezTo>
                    <a:cubicBezTo>
                      <a:pt x="49" y="8"/>
                      <a:pt x="33" y="10"/>
                      <a:pt x="25" y="16"/>
                    </a:cubicBezTo>
                    <a:cubicBezTo>
                      <a:pt x="15" y="23"/>
                      <a:pt x="11" y="34"/>
                      <a:pt x="8" y="57"/>
                    </a:cubicBezTo>
                    <a:cubicBezTo>
                      <a:pt x="11" y="59"/>
                      <a:pt x="25" y="67"/>
                      <a:pt x="92" y="67"/>
                    </a:cubicBezTo>
                    <a:cubicBezTo>
                      <a:pt x="158" y="67"/>
                      <a:pt x="172" y="59"/>
                      <a:pt x="175" y="57"/>
                    </a:cubicBezTo>
                    <a:cubicBezTo>
                      <a:pt x="173" y="34"/>
                      <a:pt x="168" y="23"/>
                      <a:pt x="159" y="16"/>
                    </a:cubicBezTo>
                    <a:cubicBezTo>
                      <a:pt x="150" y="10"/>
                      <a:pt x="134" y="8"/>
                      <a:pt x="130" y="8"/>
                    </a:cubicBezTo>
                    <a:cubicBezTo>
                      <a:pt x="127" y="8"/>
                      <a:pt x="126" y="6"/>
                      <a:pt x="126" y="4"/>
                    </a:cubicBezTo>
                    <a:cubicBezTo>
                      <a:pt x="126" y="1"/>
                      <a:pt x="128" y="0"/>
                      <a:pt x="130" y="0"/>
                    </a:cubicBezTo>
                    <a:cubicBezTo>
                      <a:pt x="137" y="1"/>
                      <a:pt x="153" y="2"/>
                      <a:pt x="163" y="10"/>
                    </a:cubicBezTo>
                    <a:cubicBezTo>
                      <a:pt x="177" y="19"/>
                      <a:pt x="181" y="36"/>
                      <a:pt x="183" y="58"/>
                    </a:cubicBezTo>
                    <a:cubicBezTo>
                      <a:pt x="183" y="58"/>
                      <a:pt x="183" y="59"/>
                      <a:pt x="183" y="59"/>
                    </a:cubicBezTo>
                    <a:cubicBezTo>
                      <a:pt x="182" y="64"/>
                      <a:pt x="171" y="75"/>
                      <a:pt x="92"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pic>
        <p:nvPicPr>
          <p:cNvPr id="23" name="Picture 22">
            <a:extLst>
              <a:ext uri="{FF2B5EF4-FFF2-40B4-BE49-F238E27FC236}">
                <a16:creationId xmlns:a16="http://schemas.microsoft.com/office/drawing/2014/main" id="{96251781-8850-D321-0F76-A12DF08C1016}"/>
              </a:ext>
            </a:extLst>
          </p:cNvPr>
          <p:cNvPicPr>
            <a:picLocks noChangeAspect="1"/>
          </p:cNvPicPr>
          <p:nvPr/>
        </p:nvPicPr>
        <p:blipFill>
          <a:blip r:embed="rId4"/>
          <a:stretch>
            <a:fillRect/>
          </a:stretch>
        </p:blipFill>
        <p:spPr>
          <a:xfrm>
            <a:off x="6875257" y="1447015"/>
            <a:ext cx="1085588" cy="1017264"/>
          </a:xfrm>
          <a:prstGeom prst="rect">
            <a:avLst/>
          </a:prstGeom>
        </p:spPr>
      </p:pic>
      <p:sp>
        <p:nvSpPr>
          <p:cNvPr id="24" name="Slide Number Placeholder 3">
            <a:extLst>
              <a:ext uri="{FF2B5EF4-FFF2-40B4-BE49-F238E27FC236}">
                <a16:creationId xmlns:a16="http://schemas.microsoft.com/office/drawing/2014/main" id="{4F7F4C20-262E-1CE6-B873-4CCF78B5515F}"/>
              </a:ext>
            </a:extLst>
          </p:cNvPr>
          <p:cNvSpPr>
            <a:spLocks noGrp="1"/>
          </p:cNvSpPr>
          <p:nvPr>
            <p:ph type="sldNum" sz="quarter" idx="15"/>
          </p:nvPr>
        </p:nvSpPr>
        <p:spPr>
          <a:xfrm>
            <a:off x="10771632" y="640080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6</a:t>
            </a:fld>
            <a:endParaRPr lang="en-US">
              <a:solidFill>
                <a:schemeClr val="tx1"/>
              </a:solidFill>
            </a:endParaRPr>
          </a:p>
        </p:txBody>
      </p:sp>
      <p:sp>
        <p:nvSpPr>
          <p:cNvPr id="25" name="TextBox 24">
            <a:extLst>
              <a:ext uri="{FF2B5EF4-FFF2-40B4-BE49-F238E27FC236}">
                <a16:creationId xmlns:a16="http://schemas.microsoft.com/office/drawing/2014/main" id="{E96F5263-1B4D-4FA6-42D5-695AC6B8075F}"/>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spTree>
    <p:extLst>
      <p:ext uri="{BB962C8B-B14F-4D97-AF65-F5344CB8AC3E}">
        <p14:creationId xmlns:p14="http://schemas.microsoft.com/office/powerpoint/2010/main" val="17393870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with low confidence">
            <a:extLst>
              <a:ext uri="{FF2B5EF4-FFF2-40B4-BE49-F238E27FC236}">
                <a16:creationId xmlns:a16="http://schemas.microsoft.com/office/drawing/2014/main" id="{4CE3A244-437F-941E-932A-122CBB53ACE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7214" y="834904"/>
            <a:ext cx="3513836" cy="3513836"/>
          </a:xfrm>
          <a:prstGeom prst="rect">
            <a:avLst/>
          </a:prstGeom>
        </p:spPr>
      </p:pic>
      <p:pic>
        <p:nvPicPr>
          <p:cNvPr id="14" name="Picture 13" descr="Shape&#10;&#10;Description automatically generated with low confidence">
            <a:extLst>
              <a:ext uri="{FF2B5EF4-FFF2-40B4-BE49-F238E27FC236}">
                <a16:creationId xmlns:a16="http://schemas.microsoft.com/office/drawing/2014/main" id="{07A4D0F4-EF9D-3A2E-E79A-015DA4E6AAD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685307" y="1004394"/>
            <a:ext cx="3138378" cy="3138378"/>
          </a:xfrm>
          <a:prstGeom prst="rect">
            <a:avLst/>
          </a:prstGeom>
        </p:spPr>
      </p:pic>
      <p:pic>
        <p:nvPicPr>
          <p:cNvPr id="16" name="Picture 15" descr="Shape&#10;&#10;Description automatically generated with low confidence">
            <a:extLst>
              <a:ext uri="{FF2B5EF4-FFF2-40B4-BE49-F238E27FC236}">
                <a16:creationId xmlns:a16="http://schemas.microsoft.com/office/drawing/2014/main" id="{1D088109-B392-CCDE-8BB0-052081DFA55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878625" y="1152100"/>
            <a:ext cx="2868367" cy="2868367"/>
          </a:xfrm>
          <a:prstGeom prst="rect">
            <a:avLst/>
          </a:prstGeom>
        </p:spPr>
      </p:pic>
      <p:pic>
        <p:nvPicPr>
          <p:cNvPr id="22" name="Picture Placeholder 68" hidden="1">
            <a:extLst>
              <a:ext uri="{FF2B5EF4-FFF2-40B4-BE49-F238E27FC236}">
                <a16:creationId xmlns:a16="http://schemas.microsoft.com/office/drawing/2014/main" id="{403974C1-2671-24D0-E610-E90DACFFA6DC}"/>
              </a:ext>
            </a:extLst>
          </p:cNvPr>
          <p:cNvPicPr>
            <a:picLocks noChangeAspect="1"/>
          </p:cNvPicPr>
          <p:nvPr/>
        </p:nvPicPr>
        <p:blipFill>
          <a:blip r:embed="rId6">
            <a:extLst>
              <a:ext uri="{28A0092B-C50C-407E-A947-70E740481C1C}">
                <a14:useLocalDpi xmlns:a14="http://schemas.microsoft.com/office/drawing/2010/main"/>
              </a:ext>
            </a:extLst>
          </a:blip>
          <a:srcRect/>
          <a:stretch/>
        </p:blipFill>
        <p:spPr>
          <a:xfrm>
            <a:off x="5400755" y="1671954"/>
            <a:ext cx="1707482" cy="1707482"/>
          </a:xfrm>
          <a:prstGeom prst="rect">
            <a:avLst/>
          </a:prstGeom>
        </p:spPr>
      </p:pic>
      <p:pic>
        <p:nvPicPr>
          <p:cNvPr id="19" name="Picture Placeholder 134" hidden="1">
            <a:extLst>
              <a:ext uri="{FF2B5EF4-FFF2-40B4-BE49-F238E27FC236}">
                <a16:creationId xmlns:a16="http://schemas.microsoft.com/office/drawing/2014/main" id="{9533B6CE-FBE4-1368-492A-C9947F2E5AB9}"/>
              </a:ext>
            </a:extLst>
          </p:cNvPr>
          <p:cNvPicPr>
            <a:picLocks noChangeAspect="1"/>
          </p:cNvPicPr>
          <p:nvPr/>
        </p:nvPicPr>
        <p:blipFill>
          <a:blip r:embed="rId7">
            <a:extLst>
              <a:ext uri="{28A0092B-C50C-407E-A947-70E740481C1C}">
                <a14:useLocalDpi xmlns:a14="http://schemas.microsoft.com/office/drawing/2010/main"/>
              </a:ext>
            </a:extLst>
          </a:blip>
          <a:srcRect/>
          <a:stretch/>
        </p:blipFill>
        <p:spPr>
          <a:xfrm>
            <a:off x="1362140" y="1622390"/>
            <a:ext cx="1929700" cy="1929700"/>
          </a:xfrm>
          <a:prstGeom prst="rect">
            <a:avLst/>
          </a:prstGeom>
        </p:spPr>
      </p:pic>
      <p:pic>
        <p:nvPicPr>
          <p:cNvPr id="21" name="Picture Placeholder 104" hidden="1">
            <a:extLst>
              <a:ext uri="{FF2B5EF4-FFF2-40B4-BE49-F238E27FC236}">
                <a16:creationId xmlns:a16="http://schemas.microsoft.com/office/drawing/2014/main" id="{DF444DBA-2AD7-7E28-6EA7-81592D60BB06}"/>
              </a:ext>
            </a:extLst>
          </p:cNvPr>
          <p:cNvPicPr>
            <a:picLocks noChangeAspect="1"/>
          </p:cNvPicPr>
          <p:nvPr/>
        </p:nvPicPr>
        <p:blipFill>
          <a:blip r:embed="rId8">
            <a:extLst>
              <a:ext uri="{28A0092B-C50C-407E-A947-70E740481C1C}">
                <a14:useLocalDpi xmlns:a14="http://schemas.microsoft.com/office/drawing/2010/main"/>
              </a:ext>
            </a:extLst>
          </a:blip>
          <a:srcRect/>
          <a:stretch/>
        </p:blipFill>
        <p:spPr>
          <a:xfrm>
            <a:off x="9551370" y="1795438"/>
            <a:ext cx="1574892" cy="1574892"/>
          </a:xfrm>
          <a:prstGeom prst="rect">
            <a:avLst/>
          </a:prstGeom>
        </p:spPr>
      </p:pic>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solidFill>
                  <a:srgbClr val="5C9A1B"/>
                </a:solidFill>
              </a:rPr>
              <a:t>The impact of trust on organizations</a:t>
            </a:r>
          </a:p>
        </p:txBody>
      </p:sp>
      <p:sp>
        <p:nvSpPr>
          <p:cNvPr id="4" name="Slide Number Placeholder 3">
            <a:extLst>
              <a:ext uri="{FF2B5EF4-FFF2-40B4-BE49-F238E27FC236}">
                <a16:creationId xmlns:a16="http://schemas.microsoft.com/office/drawing/2014/main" id="{F1C9ACDA-94C0-CF4B-828A-8A2C231B756C}"/>
              </a:ext>
            </a:extLst>
          </p:cNvPr>
          <p:cNvSpPr>
            <a:spLocks noGrp="1"/>
          </p:cNvSpPr>
          <p:nvPr>
            <p:ph type="sldNum" sz="quarter" idx="15"/>
          </p:nvPr>
        </p:nvSpPr>
        <p:spPr>
          <a:xfrm>
            <a:off x="10771632" y="640080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7</a:t>
            </a:fld>
            <a:endParaRPr lang="en-US">
              <a:solidFill>
                <a:schemeClr val="tx1"/>
              </a:solidFill>
            </a:endParaRPr>
          </a:p>
        </p:txBody>
      </p:sp>
      <p:sp>
        <p:nvSpPr>
          <p:cNvPr id="2" name="TextBox 1">
            <a:extLst>
              <a:ext uri="{FF2B5EF4-FFF2-40B4-BE49-F238E27FC236}">
                <a16:creationId xmlns:a16="http://schemas.microsoft.com/office/drawing/2014/main" id="{364AD540-C9D6-3154-3B41-69A44F83051A}"/>
              </a:ext>
            </a:extLst>
          </p:cNvPr>
          <p:cNvSpPr txBox="1"/>
          <p:nvPr/>
        </p:nvSpPr>
        <p:spPr>
          <a:xfrm>
            <a:off x="713783" y="1204275"/>
            <a:ext cx="11081426" cy="400110"/>
          </a:xfrm>
          <a:prstGeom prst="rect">
            <a:avLst/>
          </a:prstGeom>
          <a:noFill/>
        </p:spPr>
        <p:txBody>
          <a:bodyPr wrap="square" lIns="91440" tIns="45720" rIns="91440" bIns="45720" rtlCol="0" anchor="t">
            <a:spAutoFit/>
          </a:bodyPr>
          <a:lstStyle/>
          <a:p>
            <a:pPr algn="ctr"/>
            <a:r>
              <a:rPr lang="en-US" sz="2000"/>
              <a:t>If a company loses consumer trust, </a:t>
            </a:r>
            <a:r>
              <a:rPr lang="en-US" sz="2000" b="1"/>
              <a:t>70% of consumers </a:t>
            </a:r>
            <a:r>
              <a:rPr lang="en-US" sz="2000"/>
              <a:t>are unlikely to do the following:</a:t>
            </a:r>
          </a:p>
        </p:txBody>
      </p:sp>
      <p:sp>
        <p:nvSpPr>
          <p:cNvPr id="10" name="TextBox 9">
            <a:extLst>
              <a:ext uri="{FF2B5EF4-FFF2-40B4-BE49-F238E27FC236}">
                <a16:creationId xmlns:a16="http://schemas.microsoft.com/office/drawing/2014/main" id="{BD882805-D868-23E8-2904-BAFC842DEF33}"/>
              </a:ext>
            </a:extLst>
          </p:cNvPr>
          <p:cNvSpPr txBox="1"/>
          <p:nvPr/>
        </p:nvSpPr>
        <p:spPr>
          <a:xfrm>
            <a:off x="2037640" y="4806375"/>
            <a:ext cx="8433712" cy="1165800"/>
          </a:xfrm>
          <a:prstGeom prst="roundRect">
            <a:avLst>
              <a:gd name="adj" fmla="val 6863"/>
            </a:avLst>
          </a:prstGeom>
          <a:solidFill>
            <a:schemeClr val="tx2"/>
          </a:solidFill>
        </p:spPr>
        <p:txBody>
          <a:bodyPr wrap="square" rtlCol="0" anchor="ctr" anchorCtr="0">
            <a:noAutofit/>
          </a:bodyPr>
          <a:lstStyle/>
          <a:p>
            <a:pPr algn="ctr">
              <a:spcAft>
                <a:spcPts val="1800"/>
              </a:spcAft>
            </a:pPr>
            <a:r>
              <a:rPr lang="en-US" sz="2800">
                <a:solidFill>
                  <a:schemeClr val="bg2"/>
                </a:solidFill>
              </a:rPr>
              <a:t>On the other hand, if a company gains consumer trust, </a:t>
            </a:r>
            <a:br>
              <a:rPr lang="en-US" sz="2800">
                <a:solidFill>
                  <a:schemeClr val="accent1"/>
                </a:solidFill>
              </a:rPr>
            </a:br>
            <a:r>
              <a:rPr lang="en-US" sz="2800" b="1">
                <a:solidFill>
                  <a:schemeClr val="accent1"/>
                </a:solidFill>
              </a:rPr>
              <a:t>90% of consumers are likely to do all of the above.</a:t>
            </a:r>
            <a:r>
              <a:rPr lang="en-US" sz="2800" b="1" baseline="30000">
                <a:solidFill>
                  <a:schemeClr val="accent1"/>
                </a:solidFill>
              </a:rPr>
              <a:t>5</a:t>
            </a:r>
            <a:endParaRPr lang="en-US" sz="2800" b="1" baseline="30000">
              <a:solidFill>
                <a:schemeClr val="accent1"/>
              </a:solidFill>
              <a:cs typeface="Calibri"/>
            </a:endParaRPr>
          </a:p>
        </p:txBody>
      </p:sp>
      <p:sp>
        <p:nvSpPr>
          <p:cNvPr id="11" name="TextBox 10">
            <a:extLst>
              <a:ext uri="{FF2B5EF4-FFF2-40B4-BE49-F238E27FC236}">
                <a16:creationId xmlns:a16="http://schemas.microsoft.com/office/drawing/2014/main" id="{B45DCF40-39BB-053E-67D4-AB755B746B08}"/>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sp>
        <p:nvSpPr>
          <p:cNvPr id="6" name="TextBox 5">
            <a:extLst>
              <a:ext uri="{FF2B5EF4-FFF2-40B4-BE49-F238E27FC236}">
                <a16:creationId xmlns:a16="http://schemas.microsoft.com/office/drawing/2014/main" id="{ECF296FA-92EF-DDF9-2BA2-D7E1D3B513F9}"/>
              </a:ext>
            </a:extLst>
          </p:cNvPr>
          <p:cNvSpPr txBox="1"/>
          <p:nvPr/>
        </p:nvSpPr>
        <p:spPr>
          <a:xfrm>
            <a:off x="329184" y="3429000"/>
            <a:ext cx="11862816" cy="1028701"/>
          </a:xfrm>
          <a:prstGeom prst="rect">
            <a:avLst/>
          </a:prstGeom>
          <a:noFill/>
        </p:spPr>
        <p:txBody>
          <a:bodyPr wrap="square" lIns="0" tIns="0" rIns="0" bIns="0" numCol="3">
            <a:noAutofit/>
          </a:bodyPr>
          <a:lstStyle/>
          <a:p>
            <a:pPr marL="12700" algn="ctr">
              <a:spcAft>
                <a:spcPts val="4800"/>
              </a:spcAft>
            </a:pPr>
            <a:r>
              <a:rPr lang="en-US" sz="2800" b="1">
                <a:solidFill>
                  <a:schemeClr val="accent2"/>
                </a:solidFill>
              </a:rPr>
              <a:t>Buy from </a:t>
            </a:r>
            <a:br>
              <a:rPr lang="en-US" sz="2800" b="1">
                <a:solidFill>
                  <a:schemeClr val="accent2"/>
                </a:solidFill>
              </a:rPr>
            </a:br>
            <a:r>
              <a:rPr lang="en-US" sz="2800" b="1">
                <a:solidFill>
                  <a:schemeClr val="accent2"/>
                </a:solidFill>
              </a:rPr>
              <a:t>the company</a:t>
            </a:r>
            <a:endParaRPr lang="en-US" sz="2800" b="1">
              <a:solidFill>
                <a:schemeClr val="accent2"/>
              </a:solidFill>
              <a:cs typeface="Calibri"/>
            </a:endParaRPr>
          </a:p>
          <a:p>
            <a:pPr marL="12700" algn="ctr">
              <a:spcAft>
                <a:spcPts val="4800"/>
              </a:spcAft>
            </a:pPr>
            <a:r>
              <a:rPr lang="en-US" sz="2800" b="1">
                <a:solidFill>
                  <a:schemeClr val="accent2"/>
                </a:solidFill>
              </a:rPr>
              <a:t>Recommend the </a:t>
            </a:r>
            <a:br>
              <a:rPr lang="en-US" sz="2800" b="1">
                <a:solidFill>
                  <a:schemeClr val="accent2"/>
                </a:solidFill>
              </a:rPr>
            </a:br>
            <a:r>
              <a:rPr lang="en-US" sz="2800" b="1">
                <a:solidFill>
                  <a:schemeClr val="accent2"/>
                </a:solidFill>
              </a:rPr>
              <a:t>company to others</a:t>
            </a:r>
            <a:endParaRPr lang="en-US" sz="2800" b="1">
              <a:solidFill>
                <a:schemeClr val="accent2"/>
              </a:solidFill>
              <a:cs typeface="Calibri"/>
            </a:endParaRPr>
          </a:p>
          <a:p>
            <a:pPr marL="12700" algn="ctr">
              <a:spcAft>
                <a:spcPts val="4800"/>
              </a:spcAft>
            </a:pPr>
            <a:r>
              <a:rPr lang="en-US" sz="2800" b="1">
                <a:solidFill>
                  <a:schemeClr val="accent2"/>
                </a:solidFill>
              </a:rPr>
              <a:t>Be or feel loyal </a:t>
            </a:r>
            <a:br>
              <a:rPr lang="en-US" sz="2800" b="1">
                <a:solidFill>
                  <a:schemeClr val="accent2"/>
                </a:solidFill>
              </a:rPr>
            </a:br>
            <a:r>
              <a:rPr lang="en-US" sz="2800" b="1">
                <a:solidFill>
                  <a:schemeClr val="accent2"/>
                </a:solidFill>
              </a:rPr>
              <a:t>to the company</a:t>
            </a:r>
            <a:endParaRPr lang="en-US" sz="2800" b="1">
              <a:solidFill>
                <a:schemeClr val="accent2"/>
              </a:solidFill>
              <a:cs typeface="Calibri"/>
            </a:endParaRPr>
          </a:p>
        </p:txBody>
      </p:sp>
    </p:spTree>
    <p:extLst>
      <p:ext uri="{BB962C8B-B14F-4D97-AF65-F5344CB8AC3E}">
        <p14:creationId xmlns:p14="http://schemas.microsoft.com/office/powerpoint/2010/main" val="13574650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solidFill>
                  <a:srgbClr val="5C9A1B"/>
                </a:solidFill>
              </a:rPr>
              <a:t>The impact of trust on organizations</a:t>
            </a:r>
          </a:p>
        </p:txBody>
      </p:sp>
      <p:sp>
        <p:nvSpPr>
          <p:cNvPr id="4" name="Slide Number Placeholder 3">
            <a:extLst>
              <a:ext uri="{FF2B5EF4-FFF2-40B4-BE49-F238E27FC236}">
                <a16:creationId xmlns:a16="http://schemas.microsoft.com/office/drawing/2014/main" id="{F1C9ACDA-94C0-CF4B-828A-8A2C231B756C}"/>
              </a:ext>
            </a:extLst>
          </p:cNvPr>
          <p:cNvSpPr>
            <a:spLocks noGrp="1"/>
          </p:cNvSpPr>
          <p:nvPr>
            <p:ph type="sldNum" sz="quarter" idx="15"/>
          </p:nvPr>
        </p:nvSpPr>
        <p:spPr>
          <a:xfrm>
            <a:off x="10771632" y="640080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8</a:t>
            </a:fld>
            <a:endParaRPr lang="en-US">
              <a:solidFill>
                <a:schemeClr val="tx1"/>
              </a:solidFill>
            </a:endParaRPr>
          </a:p>
        </p:txBody>
      </p:sp>
      <p:sp>
        <p:nvSpPr>
          <p:cNvPr id="11" name="TextBox 10">
            <a:extLst>
              <a:ext uri="{FF2B5EF4-FFF2-40B4-BE49-F238E27FC236}">
                <a16:creationId xmlns:a16="http://schemas.microsoft.com/office/drawing/2014/main" id="{B45DCF40-39BB-053E-67D4-AB755B746B08}"/>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sp>
        <p:nvSpPr>
          <p:cNvPr id="12" name="TextBox 11">
            <a:extLst>
              <a:ext uri="{FF2B5EF4-FFF2-40B4-BE49-F238E27FC236}">
                <a16:creationId xmlns:a16="http://schemas.microsoft.com/office/drawing/2014/main" id="{37C9D4A5-2FC8-9710-49F2-D8277574E566}"/>
              </a:ext>
            </a:extLst>
          </p:cNvPr>
          <p:cNvSpPr txBox="1"/>
          <p:nvPr/>
        </p:nvSpPr>
        <p:spPr>
          <a:xfrm>
            <a:off x="777240" y="1661428"/>
            <a:ext cx="5597409" cy="3726533"/>
          </a:xfrm>
          <a:prstGeom prst="rect">
            <a:avLst/>
          </a:prstGeom>
          <a:noFill/>
        </p:spPr>
        <p:txBody>
          <a:bodyPr wrap="square">
            <a:spAutoFit/>
          </a:bodyPr>
          <a:lstStyle/>
          <a:p>
            <a:pPr>
              <a:lnSpc>
                <a:spcPts val="4800"/>
              </a:lnSpc>
            </a:pPr>
            <a:r>
              <a:rPr lang="en-US" sz="2800"/>
              <a:t>After quality and cost, positive reviews and good reputation are </a:t>
            </a:r>
            <a:br>
              <a:rPr lang="en-US" sz="2800"/>
            </a:br>
            <a:r>
              <a:rPr lang="en-US" sz="2800"/>
              <a:t>the next biggest influences on purchasing decisions.</a:t>
            </a:r>
            <a:r>
              <a:rPr lang="en-US" sz="2800" baseline="30000"/>
              <a:t>6</a:t>
            </a:r>
            <a:r>
              <a:rPr lang="en-US" sz="2800"/>
              <a:t> For example, beneficiaries with 5-star plans are less likely to switch plans.</a:t>
            </a:r>
            <a:r>
              <a:rPr lang="en-US" sz="2800" baseline="30000"/>
              <a:t>7</a:t>
            </a:r>
          </a:p>
        </p:txBody>
      </p:sp>
      <p:pic>
        <p:nvPicPr>
          <p:cNvPr id="13" name="Picture 12">
            <a:extLst>
              <a:ext uri="{FF2B5EF4-FFF2-40B4-BE49-F238E27FC236}">
                <a16:creationId xmlns:a16="http://schemas.microsoft.com/office/drawing/2014/main" id="{991EFDD2-18B2-0F06-F102-05C4E88F5397}"/>
              </a:ext>
            </a:extLst>
          </p:cNvPr>
          <p:cNvPicPr>
            <a:picLocks noChangeAspect="1"/>
          </p:cNvPicPr>
          <p:nvPr/>
        </p:nvPicPr>
        <p:blipFill>
          <a:blip r:embed="rId3"/>
          <a:stretch>
            <a:fillRect/>
          </a:stretch>
        </p:blipFill>
        <p:spPr>
          <a:xfrm>
            <a:off x="6283116" y="1569988"/>
            <a:ext cx="5223084" cy="4277954"/>
          </a:xfrm>
          <a:prstGeom prst="rect">
            <a:avLst/>
          </a:prstGeom>
        </p:spPr>
      </p:pic>
    </p:spTree>
    <p:extLst>
      <p:ext uri="{BB962C8B-B14F-4D97-AF65-F5344CB8AC3E}">
        <p14:creationId xmlns:p14="http://schemas.microsoft.com/office/powerpoint/2010/main" val="18109663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solidFill>
                  <a:srgbClr val="5C9A1B"/>
                </a:solidFill>
              </a:rPr>
              <a:t>Trust and compliance</a:t>
            </a:r>
          </a:p>
        </p:txBody>
      </p:sp>
      <p:sp>
        <p:nvSpPr>
          <p:cNvPr id="2" name="TextBox 1">
            <a:extLst>
              <a:ext uri="{FF2B5EF4-FFF2-40B4-BE49-F238E27FC236}">
                <a16:creationId xmlns:a16="http://schemas.microsoft.com/office/drawing/2014/main" id="{6F5334FE-1E26-517E-2CD7-ACF57AC650EF}"/>
              </a:ext>
            </a:extLst>
          </p:cNvPr>
          <p:cNvSpPr txBox="1"/>
          <p:nvPr/>
        </p:nvSpPr>
        <p:spPr>
          <a:xfrm>
            <a:off x="1234225" y="2853923"/>
            <a:ext cx="4645617" cy="3000821"/>
          </a:xfrm>
          <a:prstGeom prst="rect">
            <a:avLst/>
          </a:prstGeom>
          <a:noFill/>
        </p:spPr>
        <p:txBody>
          <a:bodyPr wrap="square" rtlCol="0">
            <a:spAutoFit/>
          </a:bodyPr>
          <a:lstStyle/>
          <a:p>
            <a:r>
              <a:rPr lang="en-US" sz="2400" b="1">
                <a:solidFill>
                  <a:schemeClr val="tx2"/>
                </a:solidFill>
              </a:rPr>
              <a:t>Compliance with CMS regulations</a:t>
            </a:r>
          </a:p>
          <a:p>
            <a:pPr marL="461963" indent="-312738">
              <a:spcBef>
                <a:spcPts val="1800"/>
              </a:spcBef>
              <a:buFont typeface="Arial" panose="020B0604020202020204" pitchFamily="34" charset="0"/>
              <a:buChar char="•"/>
            </a:pPr>
            <a:r>
              <a:rPr lang="en-US" sz="2000"/>
              <a:t>Helps protect consumers and </a:t>
            </a:r>
            <a:br>
              <a:rPr lang="en-US" sz="2000"/>
            </a:br>
            <a:r>
              <a:rPr lang="en-US" sz="2000"/>
              <a:t>decrease confusion</a:t>
            </a:r>
          </a:p>
          <a:p>
            <a:pPr marL="461963" indent="-312738">
              <a:spcBef>
                <a:spcPts val="1800"/>
              </a:spcBef>
              <a:buFont typeface="Arial" panose="020B0604020202020204" pitchFamily="34" charset="0"/>
              <a:buChar char="•"/>
            </a:pPr>
            <a:r>
              <a:rPr lang="en-US" sz="2000"/>
              <a:t>Establishes some trust-building </a:t>
            </a:r>
            <a:br>
              <a:rPr lang="en-US" sz="2000"/>
            </a:br>
            <a:r>
              <a:rPr lang="en-US" sz="2000"/>
              <a:t>best practices</a:t>
            </a:r>
          </a:p>
          <a:p>
            <a:pPr marL="461963" indent="-312738">
              <a:spcBef>
                <a:spcPts val="1800"/>
              </a:spcBef>
              <a:buFont typeface="Arial" panose="020B0604020202020204" pitchFamily="34" charset="0"/>
              <a:buChar char="•"/>
            </a:pPr>
            <a:r>
              <a:rPr lang="en-US" sz="2000"/>
              <a:t>Helps distinguish you as a </a:t>
            </a:r>
            <a:br>
              <a:rPr lang="en-US" sz="2000"/>
            </a:br>
            <a:r>
              <a:rPr lang="en-US" sz="2000"/>
              <a:t>credible Medicare expert</a:t>
            </a:r>
          </a:p>
        </p:txBody>
      </p:sp>
      <p:sp>
        <p:nvSpPr>
          <p:cNvPr id="7" name="Slide Number Placeholder 3">
            <a:extLst>
              <a:ext uri="{FF2B5EF4-FFF2-40B4-BE49-F238E27FC236}">
                <a16:creationId xmlns:a16="http://schemas.microsoft.com/office/drawing/2014/main" id="{0D0AC3EF-E2C9-D041-EAC8-7DB31DB6075E}"/>
              </a:ext>
            </a:extLst>
          </p:cNvPr>
          <p:cNvSpPr>
            <a:spLocks noGrp="1"/>
          </p:cNvSpPr>
          <p:nvPr>
            <p:ph type="sldNum" sz="quarter" idx="15"/>
          </p:nvPr>
        </p:nvSpPr>
        <p:spPr>
          <a:xfrm>
            <a:off x="10771632" y="640080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9</a:t>
            </a:fld>
            <a:endParaRPr lang="en-US">
              <a:solidFill>
                <a:schemeClr val="tx1"/>
              </a:solidFill>
            </a:endParaRPr>
          </a:p>
        </p:txBody>
      </p:sp>
      <p:sp>
        <p:nvSpPr>
          <p:cNvPr id="9" name="TextBox 8">
            <a:extLst>
              <a:ext uri="{FF2B5EF4-FFF2-40B4-BE49-F238E27FC236}">
                <a16:creationId xmlns:a16="http://schemas.microsoft.com/office/drawing/2014/main" id="{99D33E8E-BEF7-55CD-CC1B-4191EF58FC80}"/>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sp>
        <p:nvSpPr>
          <p:cNvPr id="4" name="TextBox 3">
            <a:extLst>
              <a:ext uri="{FF2B5EF4-FFF2-40B4-BE49-F238E27FC236}">
                <a16:creationId xmlns:a16="http://schemas.microsoft.com/office/drawing/2014/main" id="{47C46EB6-5D80-922A-488D-3727390497FC}"/>
              </a:ext>
            </a:extLst>
          </p:cNvPr>
          <p:cNvSpPr txBox="1"/>
          <p:nvPr/>
        </p:nvSpPr>
        <p:spPr>
          <a:xfrm>
            <a:off x="6735615" y="2853923"/>
            <a:ext cx="4645617" cy="2231380"/>
          </a:xfrm>
          <a:prstGeom prst="rect">
            <a:avLst/>
          </a:prstGeom>
          <a:noFill/>
        </p:spPr>
        <p:txBody>
          <a:bodyPr wrap="square" rtlCol="0">
            <a:spAutoFit/>
          </a:bodyPr>
          <a:lstStyle/>
          <a:p>
            <a:r>
              <a:rPr lang="en-US" sz="2400" b="1">
                <a:solidFill>
                  <a:schemeClr val="tx2"/>
                </a:solidFill>
              </a:rPr>
              <a:t>3 key compliance areas</a:t>
            </a:r>
          </a:p>
          <a:p>
            <a:pPr marL="522288" indent="-328613">
              <a:spcBef>
                <a:spcPts val="1800"/>
              </a:spcBef>
              <a:buFont typeface="Arial" panose="020B0604020202020204" pitchFamily="34" charset="0"/>
              <a:buChar char="•"/>
            </a:pPr>
            <a:r>
              <a:rPr lang="en-US" sz="2000"/>
              <a:t>Benefits and presentation practices</a:t>
            </a:r>
          </a:p>
          <a:p>
            <a:pPr marL="522288" indent="-328613">
              <a:spcBef>
                <a:spcPts val="2400"/>
              </a:spcBef>
              <a:buFont typeface="Arial" panose="020B0604020202020204" pitchFamily="34" charset="0"/>
              <a:buChar char="•"/>
            </a:pPr>
            <a:r>
              <a:rPr lang="en-US" sz="2000"/>
              <a:t>Eligibility and enrollment procedures</a:t>
            </a:r>
          </a:p>
          <a:p>
            <a:pPr marL="522288" indent="-328613">
              <a:spcBef>
                <a:spcPts val="2400"/>
              </a:spcBef>
              <a:buFont typeface="Arial" panose="020B0604020202020204" pitchFamily="34" charset="0"/>
              <a:buChar char="•"/>
            </a:pPr>
            <a:r>
              <a:rPr lang="en-US" sz="2000"/>
              <a:t>Provider-participation issues</a:t>
            </a:r>
          </a:p>
        </p:txBody>
      </p:sp>
      <p:pic>
        <p:nvPicPr>
          <p:cNvPr id="6" name="Picture 5" descr="Shape&#10;&#10;Description automatically generated with low confidence">
            <a:extLst>
              <a:ext uri="{FF2B5EF4-FFF2-40B4-BE49-F238E27FC236}">
                <a16:creationId xmlns:a16="http://schemas.microsoft.com/office/drawing/2014/main" id="{AF8C9BD5-69DD-AFC6-7A74-0398FD5F566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97872" y="612473"/>
            <a:ext cx="2518321" cy="2518321"/>
          </a:xfrm>
          <a:prstGeom prst="rect">
            <a:avLst/>
          </a:prstGeom>
        </p:spPr>
      </p:pic>
      <p:pic>
        <p:nvPicPr>
          <p:cNvPr id="10" name="Picture 9" descr="Shape&#10;&#10;Description automatically generated with low confidence">
            <a:extLst>
              <a:ext uri="{FF2B5EF4-FFF2-40B4-BE49-F238E27FC236}">
                <a16:creationId xmlns:a16="http://schemas.microsoft.com/office/drawing/2014/main" id="{53B23857-EC86-DBA0-371A-E76DD6E95B1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890978" y="704188"/>
            <a:ext cx="2334890" cy="2334890"/>
          </a:xfrm>
          <a:prstGeom prst="rect">
            <a:avLst/>
          </a:prstGeom>
        </p:spPr>
      </p:pic>
    </p:spTree>
    <p:extLst>
      <p:ext uri="{BB962C8B-B14F-4D97-AF65-F5344CB8AC3E}">
        <p14:creationId xmlns:p14="http://schemas.microsoft.com/office/powerpoint/2010/main" val="2517044085"/>
      </p:ext>
    </p:extLst>
  </p:cSld>
  <p:clrMapOvr>
    <a:masterClrMapping/>
  </p:clrMapOvr>
</p:sld>
</file>

<file path=ppt/theme/theme1.xml><?xml version="1.0" encoding="utf-8"?>
<a:theme xmlns:a="http://schemas.openxmlformats.org/drawingml/2006/main" name="HUMANA - TITLE SLIDES - WHITE">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umana_Enterprise_Template_4.1" id="{805B4C97-D61A-A442-81F7-7462D216A0E2}" vid="{4B16B5A2-40B3-DB44-807F-B1C494A870B4}"/>
    </a:ext>
  </a:extLst>
</a:theme>
</file>

<file path=ppt/theme/theme2.xml><?xml version="1.0" encoding="utf-8"?>
<a:theme xmlns:a="http://schemas.openxmlformats.org/drawingml/2006/main" name="2022_HUMANA MASTER SLIDE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Enterprise_Template_4.1" id="{805B4C97-D61A-A442-81F7-7462D216A0E2}" vid="{8D479CF1-E2F2-174B-8686-CF7D0ED42796}"/>
    </a:ext>
  </a:extLst>
</a:theme>
</file>

<file path=ppt/theme/theme3.xml><?xml version="1.0" encoding="utf-8"?>
<a:theme xmlns:a="http://schemas.openxmlformats.org/drawingml/2006/main" name="2022_HUMANA - SECTION SLIDE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Enterprise_Template_4.1" id="{805B4C97-D61A-A442-81F7-7462D216A0E2}" vid="{E91DC2A6-CCC5-B140-AD25-B1C5895F404D}"/>
    </a:ext>
  </a:extLst>
</a:theme>
</file>

<file path=ppt/theme/theme4.xml><?xml version="1.0" encoding="utf-8"?>
<a:theme xmlns:a="http://schemas.openxmlformats.org/drawingml/2006/main" name="2022_HUMANA - SOLID BACKGROUND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Enterprise_Template_4.1" id="{805B4C97-D61A-A442-81F7-7462D216A0E2}" vid="{5D749829-1C3C-564D-9D6C-257A49D97B15}"/>
    </a:ext>
  </a:extLst>
</a:theme>
</file>

<file path=ppt/theme/theme5.xml><?xml version="1.0" encoding="utf-8"?>
<a:theme xmlns:a="http://schemas.openxmlformats.org/drawingml/2006/main" name="BLANK">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Enterprise_Template_4.1" id="{805B4C97-D61A-A442-81F7-7462D216A0E2}" vid="{4722F25F-C21B-324B-9717-FF91AF4FFD7F}"/>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4D5C4F7DAED8441AF5A2C8D5C0EE792" ma:contentTypeVersion="17" ma:contentTypeDescription="Create a new document." ma:contentTypeScope="" ma:versionID="94791c756e75198e53567be5e4aff05d">
  <xsd:schema xmlns:xsd="http://www.w3.org/2001/XMLSchema" xmlns:xs="http://www.w3.org/2001/XMLSchema" xmlns:p="http://schemas.microsoft.com/office/2006/metadata/properties" xmlns:ns2="e4e07194-0b75-4e7a-9826-68e4c98ce647" xmlns:ns3="09d0e43e-15cf-4af3-8a13-c3883c332804" targetNamespace="http://schemas.microsoft.com/office/2006/metadata/properties" ma:root="true" ma:fieldsID="cf6ae9b3d4e02ae26b106b1ea53d40df" ns2:_="" ns3:_="">
    <xsd:import namespace="e4e07194-0b75-4e7a-9826-68e4c98ce647"/>
    <xsd:import namespace="09d0e43e-15cf-4af3-8a13-c3883c33280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LengthInSeconds" minOccurs="0"/>
                <xsd:element ref="ns2:Note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e07194-0b75-4e7a-9826-68e4c98ce6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Notes" ma:index="21" nillable="true" ma:displayName="Notes" ma:format="Dropdown" ma:internalName="Notes">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c44bbcb2-350f-4b93-a4c0-28e88dbf276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9d0e43e-15cf-4af3-8a13-c3883c33280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5346fbb-b4f5-4711-ab6b-3e5a1c77a146}" ma:internalName="TaxCatchAll" ma:showField="CatchAllData" ma:web="09d0e43e-15cf-4af3-8a13-c3883c3328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09d0e43e-15cf-4af3-8a13-c3883c332804">
      <UserInfo>
        <DisplayName>Shari Rodriguez</DisplayName>
        <AccountId>2475</AccountId>
        <AccountType/>
      </UserInfo>
    </SharedWithUsers>
    <TaxCatchAll xmlns="09d0e43e-15cf-4af3-8a13-c3883c332804" xsi:nil="true"/>
    <lcf76f155ced4ddcb4097134ff3c332f xmlns="e4e07194-0b75-4e7a-9826-68e4c98ce647">
      <Terms xmlns="http://schemas.microsoft.com/office/infopath/2007/PartnerControls"/>
    </lcf76f155ced4ddcb4097134ff3c332f>
    <Notes xmlns="e4e07194-0b75-4e7a-9826-68e4c98ce647" xsi:nil="true"/>
  </documentManagement>
</p:properties>
</file>

<file path=customXml/itemProps1.xml><?xml version="1.0" encoding="utf-8"?>
<ds:datastoreItem xmlns:ds="http://schemas.openxmlformats.org/officeDocument/2006/customXml" ds:itemID="{C73F29D3-19B7-4CDF-814A-B6DA6AAF5C79}">
  <ds:schemaRefs>
    <ds:schemaRef ds:uri="http://schemas.microsoft.com/sharepoint/v3/contenttype/forms"/>
  </ds:schemaRefs>
</ds:datastoreItem>
</file>

<file path=customXml/itemProps2.xml><?xml version="1.0" encoding="utf-8"?>
<ds:datastoreItem xmlns:ds="http://schemas.openxmlformats.org/officeDocument/2006/customXml" ds:itemID="{CE4C1960-A1FC-4443-8C33-C5070482F9C9}">
  <ds:schemaRefs>
    <ds:schemaRef ds:uri="09d0e43e-15cf-4af3-8a13-c3883c332804"/>
    <ds:schemaRef ds:uri="e4e07194-0b75-4e7a-9826-68e4c98ce64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FD38D66-407A-4708-B471-4EE3C8E0866F}">
  <ds:schemaRefs>
    <ds:schemaRef ds:uri="09d0e43e-15cf-4af3-8a13-c3883c332804"/>
    <ds:schemaRef ds:uri="e4e07194-0b75-4e7a-9826-68e4c98ce64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HUMANA - TITLE SLIDES - WHITE</Template>
  <TotalTime>0</TotalTime>
  <Words>10286</Words>
  <Application>Microsoft Macintosh PowerPoint</Application>
  <PresentationFormat>Widescreen</PresentationFormat>
  <Paragraphs>661</Paragraphs>
  <Slides>39</Slides>
  <Notes>39</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39</vt:i4>
      </vt:variant>
    </vt:vector>
  </HeadingPairs>
  <TitlesOfParts>
    <vt:vector size="50" baseType="lpstr">
      <vt:lpstr>Arial</vt:lpstr>
      <vt:lpstr>Calibri</vt:lpstr>
      <vt:lpstr>Calibri Light</vt:lpstr>
      <vt:lpstr>Calibri Regular</vt:lpstr>
      <vt:lpstr>Helvetica</vt:lpstr>
      <vt:lpstr>Wingdings</vt:lpstr>
      <vt:lpstr>HUMANA - TITLE SLIDES - WHITE</vt:lpstr>
      <vt:lpstr>2022_HUMANA MASTER SLIDES</vt:lpstr>
      <vt:lpstr>2022_HUMANA - SECTION SLIDES</vt:lpstr>
      <vt:lpstr>2022_HUMANA - SOLID BACKGROUNDS</vt:lpstr>
      <vt:lpstr>BLANK</vt:lpstr>
      <vt:lpstr>PowerPoint Presentation</vt:lpstr>
      <vt:lpstr>Today’s speakers</vt:lpstr>
      <vt:lpstr>Agenda</vt:lpstr>
      <vt:lpstr>PowerPoint Presentation</vt:lpstr>
      <vt:lpstr>Poll 1: Consumer confidence in big brands</vt:lpstr>
      <vt:lpstr>Consumer trust has fallen</vt:lpstr>
      <vt:lpstr>The impact of trust on organizations</vt:lpstr>
      <vt:lpstr>The impact of trust on organizations</vt:lpstr>
      <vt:lpstr>Trust and compliance</vt:lpstr>
      <vt:lpstr>PowerPoint Presentation</vt:lpstr>
      <vt:lpstr>Poll 2: Your role as an agent</vt:lpstr>
      <vt:lpstr>What do we mean by trust?</vt:lpstr>
      <vt:lpstr>Medicare expert</vt:lpstr>
      <vt:lpstr>Educator</vt:lpstr>
      <vt:lpstr>Advocate</vt:lpstr>
      <vt:lpstr>PowerPoint Presentation</vt:lpstr>
      <vt:lpstr>Poll 3</vt:lpstr>
      <vt:lpstr>Take a long-term mindset</vt:lpstr>
      <vt:lpstr>Listen: the value of a NEADS analysis</vt:lpstr>
      <vt:lpstr>Ensure members enjoy choice and good value</vt:lpstr>
      <vt:lpstr>Provide a well-rounded portfolio of plans</vt:lpstr>
      <vt:lpstr>Eliminate surprises</vt:lpstr>
      <vt:lpstr>Eliminate surprises</vt:lpstr>
      <vt:lpstr>Resolve member issues promptly and consistently</vt:lpstr>
      <vt:lpstr>PowerPoint Presentation</vt:lpstr>
      <vt:lpstr>PowerPoint Presentation</vt:lpstr>
      <vt:lpstr>Communicate professionally</vt:lpstr>
      <vt:lpstr>Be personable: establish a connection</vt:lpstr>
      <vt:lpstr>Be personable: establish a connection</vt:lpstr>
      <vt:lpstr>Associate yourself with credible people, organizations and sources</vt:lpstr>
      <vt:lpstr>Follow best practices, but find what works for you</vt:lpstr>
      <vt:lpstr>PowerPoint Presentation</vt:lpstr>
      <vt:lpstr>Communications and marketing resources</vt:lpstr>
      <vt:lpstr>Onboarding and education</vt:lpstr>
      <vt:lpstr>Take Advantage of the Marketing Resource Center (MRC)</vt:lpstr>
      <vt:lpstr>Sales technology tools</vt:lpstr>
      <vt:lpstr>We’re here for you and your clients</vt:lpstr>
      <vt:lpstr>PowerPoint Presentation</vt:lpstr>
      <vt:lpstr>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Lucas Ledbetter</dc:creator>
  <cp:lastModifiedBy>Olivia Thomas</cp:lastModifiedBy>
  <cp:revision>3</cp:revision>
  <cp:lastPrinted>2019-10-21T19:04:23Z</cp:lastPrinted>
  <dcterms:created xsi:type="dcterms:W3CDTF">2023-03-02T18:31:45Z</dcterms:created>
  <dcterms:modified xsi:type="dcterms:W3CDTF">2023-06-28T22:17:18Z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4e6a6d12-8428-4797-a8df-e09fa98f5449</vt:lpwstr>
  </property>
  <property fmtid="{D5CDD505-2E9C-101B-9397-08002B2CF9AE}" pid="3" name="HumanaClassification">
    <vt:lpwstr>I</vt:lpwstr>
  </property>
  <property fmtid="{D5CDD505-2E9C-101B-9397-08002B2CF9AE}" pid="4" name="ContentTypeId">
    <vt:lpwstr>0x01010094D5C4F7DAED8441AF5A2C8D5C0EE792</vt:lpwstr>
  </property>
  <property fmtid="{D5CDD505-2E9C-101B-9397-08002B2CF9AE}" pid="5" name="MediaServiceImageTags">
    <vt:lpwstr/>
  </property>
</Properties>
</file>