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4"/>
    <p:sldMasterId id="2147484687" r:id="rId5"/>
    <p:sldMasterId id="2147484701" r:id="rId6"/>
  </p:sldMasterIdLst>
  <p:notesMasterIdLst>
    <p:notesMasterId r:id="rId16"/>
  </p:notesMasterIdLst>
  <p:handoutMasterIdLst>
    <p:handoutMasterId r:id="rId17"/>
  </p:handoutMasterIdLst>
  <p:sldIdLst>
    <p:sldId id="6280" r:id="rId7"/>
    <p:sldId id="2695" r:id="rId8"/>
    <p:sldId id="2699" r:id="rId9"/>
    <p:sldId id="2701" r:id="rId10"/>
    <p:sldId id="2703" r:id="rId11"/>
    <p:sldId id="2698" r:id="rId12"/>
    <p:sldId id="2700" r:id="rId13"/>
    <p:sldId id="2702" r:id="rId14"/>
    <p:sldId id="2704" r:id="rId15"/>
  </p:sldIdLst>
  <p:sldSz cx="7772400" cy="10058400"/>
  <p:notesSz cx="6858000" cy="9144000"/>
  <p:defaultTextStyle>
    <a:defPPr>
      <a:defRPr lang="uk-UA"/>
    </a:defPPr>
    <a:lvl1pPr marL="0" algn="l" defTabSz="855809" rtl="0" eaLnBrk="1" latinLnBrk="0" hangingPunct="1">
      <a:defRPr sz="1685" kern="1200">
        <a:solidFill>
          <a:schemeClr val="tx1"/>
        </a:solidFill>
        <a:latin typeface="+mn-lt"/>
        <a:ea typeface="+mn-ea"/>
        <a:cs typeface="+mn-cs"/>
      </a:defRPr>
    </a:lvl1pPr>
    <a:lvl2pPr marL="427905" algn="l" defTabSz="855809" rtl="0" eaLnBrk="1" latinLnBrk="0" hangingPunct="1">
      <a:defRPr sz="1685" kern="1200">
        <a:solidFill>
          <a:schemeClr val="tx1"/>
        </a:solidFill>
        <a:latin typeface="+mn-lt"/>
        <a:ea typeface="+mn-ea"/>
        <a:cs typeface="+mn-cs"/>
      </a:defRPr>
    </a:lvl2pPr>
    <a:lvl3pPr marL="855809" algn="l" defTabSz="855809" rtl="0" eaLnBrk="1" latinLnBrk="0" hangingPunct="1">
      <a:defRPr sz="1685" kern="1200">
        <a:solidFill>
          <a:schemeClr val="tx1"/>
        </a:solidFill>
        <a:latin typeface="+mn-lt"/>
        <a:ea typeface="+mn-ea"/>
        <a:cs typeface="+mn-cs"/>
      </a:defRPr>
    </a:lvl3pPr>
    <a:lvl4pPr marL="1283715" algn="l" defTabSz="855809" rtl="0" eaLnBrk="1" latinLnBrk="0" hangingPunct="1">
      <a:defRPr sz="1685" kern="1200">
        <a:solidFill>
          <a:schemeClr val="tx1"/>
        </a:solidFill>
        <a:latin typeface="+mn-lt"/>
        <a:ea typeface="+mn-ea"/>
        <a:cs typeface="+mn-cs"/>
      </a:defRPr>
    </a:lvl4pPr>
    <a:lvl5pPr marL="1711621" algn="l" defTabSz="855809" rtl="0" eaLnBrk="1" latinLnBrk="0" hangingPunct="1">
      <a:defRPr sz="1685" kern="1200">
        <a:solidFill>
          <a:schemeClr val="tx1"/>
        </a:solidFill>
        <a:latin typeface="+mn-lt"/>
        <a:ea typeface="+mn-ea"/>
        <a:cs typeface="+mn-cs"/>
      </a:defRPr>
    </a:lvl5pPr>
    <a:lvl6pPr marL="2139526" algn="l" defTabSz="855809" rtl="0" eaLnBrk="1" latinLnBrk="0" hangingPunct="1">
      <a:defRPr sz="1685" kern="1200">
        <a:solidFill>
          <a:schemeClr val="tx1"/>
        </a:solidFill>
        <a:latin typeface="+mn-lt"/>
        <a:ea typeface="+mn-ea"/>
        <a:cs typeface="+mn-cs"/>
      </a:defRPr>
    </a:lvl6pPr>
    <a:lvl7pPr marL="2567429" algn="l" defTabSz="855809" rtl="0" eaLnBrk="1" latinLnBrk="0" hangingPunct="1">
      <a:defRPr sz="1685" kern="1200">
        <a:solidFill>
          <a:schemeClr val="tx1"/>
        </a:solidFill>
        <a:latin typeface="+mn-lt"/>
        <a:ea typeface="+mn-ea"/>
        <a:cs typeface="+mn-cs"/>
      </a:defRPr>
    </a:lvl7pPr>
    <a:lvl8pPr marL="2995334" algn="l" defTabSz="855809" rtl="0" eaLnBrk="1" latinLnBrk="0" hangingPunct="1">
      <a:defRPr sz="1685" kern="1200">
        <a:solidFill>
          <a:schemeClr val="tx1"/>
        </a:solidFill>
        <a:latin typeface="+mn-lt"/>
        <a:ea typeface="+mn-ea"/>
        <a:cs typeface="+mn-cs"/>
      </a:defRPr>
    </a:lvl8pPr>
    <a:lvl9pPr marL="3423240" algn="l" defTabSz="855809" rtl="0" eaLnBrk="1" latinLnBrk="0" hangingPunct="1">
      <a:defRPr sz="1685" kern="1200">
        <a:solidFill>
          <a:schemeClr val="tx1"/>
        </a:solidFill>
        <a:latin typeface="+mn-lt"/>
        <a:ea typeface="+mn-ea"/>
        <a:cs typeface="+mn-cs"/>
      </a:defRPr>
    </a:lvl9pPr>
  </p:defaultTextStyle>
  <p:extLst>
    <p:ext uri="{521415D9-36F7-43E2-AB2F-B90AF26B5E84}">
      <p14:sectionLst xmlns:p14="http://schemas.microsoft.com/office/powerpoint/2010/main">
        <p14:section name="Best Practices" id="{6B1AF407-B70C-FA41-ADB4-D4111EFE7249}">
          <p14:sldIdLst>
            <p14:sldId id="6280"/>
          </p14:sldIdLst>
        </p14:section>
        <p14:section name="Career Site" id="{2CF488CD-422B-524F-9F97-59860DAE975B}">
          <p14:sldIdLst>
            <p14:sldId id="2695"/>
            <p14:sldId id="2699"/>
            <p14:sldId id="2701"/>
            <p14:sldId id="2703"/>
          </p14:sldIdLst>
        </p14:section>
        <p14:section name="QR Code" id="{DDDD326E-9D9C-ED4A-9B4C-9B920EB19273}">
          <p14:sldIdLst>
            <p14:sldId id="2698"/>
            <p14:sldId id="2700"/>
            <p14:sldId id="2702"/>
            <p14:sldId id="2704"/>
          </p14:sldIdLst>
        </p14:section>
      </p14:sectionLst>
    </p:ex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68A906-96B8-2B9D-99FC-9D92FC3F886A}" name="Alison Brotzge-Elder" initials="AB" userId="S::abrotzgeelder@humana.com::0a64e3e8-dd45-40af-bec5-aae53b2c19a8" providerId="AD"/>
  <p188:author id="{C3D10D2A-74AE-84B7-92A6-88E6C143E44E}" name="Kelly, Megan (CHI-UNS)" initials="KM(U" userId="S::Megan.Kelly@unitedmindsglobal.com::a0c0afb1-19a6-4f99-9fb4-38c6e723dfa7" providerId="AD"/>
  <p188:author id="{7CD308BC-F73F-F1D7-DC75-A10D74C10194}" name="Vanessa McMillan" initials="VM" userId="S::vmcmillan@humana.com::05dc26c3-c804-4892-9a52-012baa1230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8" clrIdx="0">
    <p:extLst>
      <p:ext uri="{19B8F6BF-5375-455C-9EA6-DF929625EA0E}">
        <p15:presenceInfo xmlns:p15="http://schemas.microsoft.com/office/powerpoint/2012/main" userId="Microsoft Office User" providerId="None"/>
      </p:ext>
    </p:extLst>
  </p:cmAuthor>
  <p:cmAuthor id="2" name="Amy Robinson" initials="AR" lastIdx="2" clrIdx="1">
    <p:extLst>
      <p:ext uri="{19B8F6BF-5375-455C-9EA6-DF929625EA0E}">
        <p15:presenceInfo xmlns:p15="http://schemas.microsoft.com/office/powerpoint/2012/main" userId="S-1-5-21-1275210071-879983540-1801674531-125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A21"/>
    <a:srgbClr val="5C9A1B"/>
    <a:srgbClr val="5C9A1A"/>
    <a:srgbClr val="C8C8C8"/>
    <a:srgbClr val="78BE20"/>
    <a:srgbClr val="3A3B3D"/>
    <a:srgbClr val="31B8B8"/>
    <a:srgbClr val="4E8416"/>
    <a:srgbClr val="EEEEEE"/>
    <a:srgbClr val="1D5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D4E9D-5A2A-4D4E-8EFF-B8B6BF155062}" v="433" dt="2024-01-24T15:00:50.286"/>
    <p1510:client id="{E44A531E-F869-1D49-9084-32CC018581DB}" v="8" dt="2024-01-24T14:38:26.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5" d="100"/>
          <a:sy n="65" d="100"/>
        </p:scale>
        <p:origin x="2790" y="84"/>
      </p:cViewPr>
      <p:guideLst>
        <p:guide orient="horz" pos="3168"/>
        <p:guide pos="2448"/>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EFD095-7608-7546-898E-6EE52DF633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046A79-9B62-3240-9F7C-C2154C562D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5FA570-5FEC-E34E-B893-7B39E986AFCF}" type="datetimeFigureOut">
              <a:rPr lang="en-US" smtClean="0"/>
              <a:t>3/28/2024</a:t>
            </a:fld>
            <a:endParaRPr lang="en-US"/>
          </a:p>
        </p:txBody>
      </p:sp>
      <p:sp>
        <p:nvSpPr>
          <p:cNvPr id="4" name="Footer Placeholder 3">
            <a:extLst>
              <a:ext uri="{FF2B5EF4-FFF2-40B4-BE49-F238E27FC236}">
                <a16:creationId xmlns:a16="http://schemas.microsoft.com/office/drawing/2014/main" id="{4D469053-E39B-4A41-9B8B-2A42289EEA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41B9E5-3053-7A48-B0D1-B24F0E566A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15338-1B55-644C-8C44-0C28EEAAA01B}" type="slidenum">
              <a:rPr lang="en-US" smtClean="0"/>
              <a:t>‹#›</a:t>
            </a:fld>
            <a:endParaRPr lang="en-US"/>
          </a:p>
        </p:txBody>
      </p:sp>
    </p:spTree>
    <p:extLst>
      <p:ext uri="{BB962C8B-B14F-4D97-AF65-F5344CB8AC3E}">
        <p14:creationId xmlns:p14="http://schemas.microsoft.com/office/powerpoint/2010/main" val="98963275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28.03.2024</a:t>
            </a:fld>
            <a:endParaRPr lang="uk-UA"/>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hf ftr="0" dt="0"/>
  <p:notesStyle>
    <a:lvl1pPr marL="0" algn="l" defTabSz="570540" rtl="0" eaLnBrk="1" latinLnBrk="0" hangingPunct="1">
      <a:defRPr sz="749" kern="1200">
        <a:solidFill>
          <a:schemeClr val="tx1"/>
        </a:solidFill>
        <a:latin typeface="+mn-lt"/>
        <a:ea typeface="+mn-ea"/>
        <a:cs typeface="+mn-cs"/>
      </a:defRPr>
    </a:lvl1pPr>
    <a:lvl2pPr marL="285270" algn="l" defTabSz="570540" rtl="0" eaLnBrk="1" latinLnBrk="0" hangingPunct="1">
      <a:defRPr sz="749" kern="1200">
        <a:solidFill>
          <a:schemeClr val="tx1"/>
        </a:solidFill>
        <a:latin typeface="+mn-lt"/>
        <a:ea typeface="+mn-ea"/>
        <a:cs typeface="+mn-cs"/>
      </a:defRPr>
    </a:lvl2pPr>
    <a:lvl3pPr marL="570540" algn="l" defTabSz="570540" rtl="0" eaLnBrk="1" latinLnBrk="0" hangingPunct="1">
      <a:defRPr sz="749" kern="1200">
        <a:solidFill>
          <a:schemeClr val="tx1"/>
        </a:solidFill>
        <a:latin typeface="+mn-lt"/>
        <a:ea typeface="+mn-ea"/>
        <a:cs typeface="+mn-cs"/>
      </a:defRPr>
    </a:lvl3pPr>
    <a:lvl4pPr marL="855809" algn="l" defTabSz="570540" rtl="0" eaLnBrk="1" latinLnBrk="0" hangingPunct="1">
      <a:defRPr sz="749" kern="1200">
        <a:solidFill>
          <a:schemeClr val="tx1"/>
        </a:solidFill>
        <a:latin typeface="+mn-lt"/>
        <a:ea typeface="+mn-ea"/>
        <a:cs typeface="+mn-cs"/>
      </a:defRPr>
    </a:lvl4pPr>
    <a:lvl5pPr marL="1141080" algn="l" defTabSz="570540" rtl="0" eaLnBrk="1" latinLnBrk="0" hangingPunct="1">
      <a:defRPr sz="749" kern="1200">
        <a:solidFill>
          <a:schemeClr val="tx1"/>
        </a:solidFill>
        <a:latin typeface="+mn-lt"/>
        <a:ea typeface="+mn-ea"/>
        <a:cs typeface="+mn-cs"/>
      </a:defRPr>
    </a:lvl5pPr>
    <a:lvl6pPr marL="1426350" algn="l" defTabSz="570540" rtl="0" eaLnBrk="1" latinLnBrk="0" hangingPunct="1">
      <a:defRPr sz="749" kern="1200">
        <a:solidFill>
          <a:schemeClr val="tx1"/>
        </a:solidFill>
        <a:latin typeface="+mn-lt"/>
        <a:ea typeface="+mn-ea"/>
        <a:cs typeface="+mn-cs"/>
      </a:defRPr>
    </a:lvl6pPr>
    <a:lvl7pPr marL="1711621" algn="l" defTabSz="570540" rtl="0" eaLnBrk="1" latinLnBrk="0" hangingPunct="1">
      <a:defRPr sz="749" kern="1200">
        <a:solidFill>
          <a:schemeClr val="tx1"/>
        </a:solidFill>
        <a:latin typeface="+mn-lt"/>
        <a:ea typeface="+mn-ea"/>
        <a:cs typeface="+mn-cs"/>
      </a:defRPr>
    </a:lvl7pPr>
    <a:lvl8pPr marL="1996890" algn="l" defTabSz="570540" rtl="0" eaLnBrk="1" latinLnBrk="0" hangingPunct="1">
      <a:defRPr sz="749" kern="1200">
        <a:solidFill>
          <a:schemeClr val="tx1"/>
        </a:solidFill>
        <a:latin typeface="+mn-lt"/>
        <a:ea typeface="+mn-ea"/>
        <a:cs typeface="+mn-cs"/>
      </a:defRPr>
    </a:lvl8pPr>
    <a:lvl9pPr marL="2282160" algn="l" defTabSz="570540" rtl="0" eaLnBrk="1" latinLnBrk="0" hangingPunct="1">
      <a:defRPr sz="74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2.jpe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3.jpe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27.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4.png"/><Relationship Id="rId4"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2.jpeg"/><Relationship Id="rId5" Type="http://schemas.openxmlformats.org/officeDocument/2006/relationships/image" Target="../media/image34.png"/><Relationship Id="rId4"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3.jpeg"/><Relationship Id="rId5" Type="http://schemas.openxmlformats.org/officeDocument/2006/relationships/image" Target="../media/image34.pn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s - White 2">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EA2291D-5642-DE4A-AA08-93F77DFFEA21}"/>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a:stretch/>
        </p:blipFill>
        <p:spPr>
          <a:xfrm>
            <a:off x="4367981" y="-9832"/>
            <a:ext cx="3429000" cy="10058400"/>
          </a:xfrm>
          <a:prstGeom prst="rect">
            <a:avLst/>
          </a:prstGeom>
        </p:spPr>
      </p:pic>
    </p:spTree>
    <p:extLst>
      <p:ext uri="{BB962C8B-B14F-4D97-AF65-F5344CB8AC3E}">
        <p14:creationId xmlns:p14="http://schemas.microsoft.com/office/powerpoint/2010/main" val="408882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VP2_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61F6B46-08C5-0848-BBC5-86F0DB1C9144}"/>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16009" b="-2"/>
          <a:stretch/>
        </p:blipFill>
        <p:spPr>
          <a:xfrm>
            <a:off x="4367981" y="1600201"/>
            <a:ext cx="3429000" cy="8448368"/>
          </a:xfrm>
          <a:prstGeom prst="rect">
            <a:avLst/>
          </a:prstGeom>
        </p:spPr>
      </p:pic>
      <p:pic>
        <p:nvPicPr>
          <p:cNvPr id="3" name="Picture 2" descr="A picture containing plant&#10;&#10;Description automatically generated">
            <a:extLst>
              <a:ext uri="{FF2B5EF4-FFF2-40B4-BE49-F238E27FC236}">
                <a16:creationId xmlns:a16="http://schemas.microsoft.com/office/drawing/2014/main" id="{0BFDD92C-968F-B840-89FD-AEB833DD5D4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648200" y="222161"/>
            <a:ext cx="2914276" cy="1378039"/>
          </a:xfrm>
          <a:prstGeom prst="rect">
            <a:avLst/>
          </a:prstGeom>
        </p:spPr>
      </p:pic>
      <p:pic>
        <p:nvPicPr>
          <p:cNvPr id="6" name="Picture 5" descr="Icon&#10;&#10;Description automatically generated">
            <a:extLst>
              <a:ext uri="{FF2B5EF4-FFF2-40B4-BE49-F238E27FC236}">
                <a16:creationId xmlns:a16="http://schemas.microsoft.com/office/drawing/2014/main" id="{FBB4C026-FA94-8741-8044-2D3BDED374F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105400" y="600262"/>
            <a:ext cx="2015938" cy="2015938"/>
          </a:xfrm>
          <a:prstGeom prst="rect">
            <a:avLst/>
          </a:prstGeom>
        </p:spPr>
      </p:pic>
    </p:spTree>
    <p:extLst>
      <p:ext uri="{BB962C8B-B14F-4D97-AF65-F5344CB8AC3E}">
        <p14:creationId xmlns:p14="http://schemas.microsoft.com/office/powerpoint/2010/main" val="368539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VP3_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B3E5AE-ED12-894E-B1D4-28EB312ACDCB}"/>
              </a:ext>
            </a:extLst>
          </p:cNvPr>
          <p:cNvGrpSpPr/>
          <p:nvPr userDrawn="1"/>
        </p:nvGrpSpPr>
        <p:grpSpPr>
          <a:xfrm>
            <a:off x="3886200" y="685800"/>
            <a:ext cx="3398357" cy="1257342"/>
            <a:chOff x="2819400" y="457200"/>
            <a:chExt cx="4541357" cy="1680235"/>
          </a:xfrm>
        </p:grpSpPr>
        <p:pic>
          <p:nvPicPr>
            <p:cNvPr id="4" name="Graphic 3">
              <a:extLst>
                <a:ext uri="{FF2B5EF4-FFF2-40B4-BE49-F238E27FC236}">
                  <a16:creationId xmlns:a16="http://schemas.microsoft.com/office/drawing/2014/main" id="{1DEE0AD4-D9D9-054C-9933-C8831EB1CF1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19400" y="457200"/>
              <a:ext cx="1340957" cy="1680235"/>
            </a:xfrm>
            <a:prstGeom prst="rect">
              <a:avLst/>
            </a:prstGeom>
          </p:spPr>
        </p:pic>
        <p:pic>
          <p:nvPicPr>
            <p:cNvPr id="6" name="Graphic 5">
              <a:extLst>
                <a:ext uri="{FF2B5EF4-FFF2-40B4-BE49-F238E27FC236}">
                  <a16:creationId xmlns:a16="http://schemas.microsoft.com/office/drawing/2014/main" id="{D860E7B9-8771-3747-A7F3-07E0490B2F8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800" y="457200"/>
              <a:ext cx="1340957" cy="1680235"/>
            </a:xfrm>
            <a:prstGeom prst="rect">
              <a:avLst/>
            </a:prstGeom>
          </p:spPr>
        </p:pic>
        <p:pic>
          <p:nvPicPr>
            <p:cNvPr id="8" name="Graphic 7">
              <a:extLst>
                <a:ext uri="{FF2B5EF4-FFF2-40B4-BE49-F238E27FC236}">
                  <a16:creationId xmlns:a16="http://schemas.microsoft.com/office/drawing/2014/main" id="{8F046FE8-6F81-724A-A8D5-5A098C0B4864}"/>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19600" y="457200"/>
              <a:ext cx="1340957" cy="1674850"/>
            </a:xfrm>
            <a:prstGeom prst="rect">
              <a:avLst/>
            </a:prstGeom>
          </p:spPr>
        </p:pic>
      </p:grpSp>
    </p:spTree>
    <p:extLst>
      <p:ext uri="{BB962C8B-B14F-4D97-AF65-F5344CB8AC3E}">
        <p14:creationId xmlns:p14="http://schemas.microsoft.com/office/powerpoint/2010/main" val="828537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VP4_BLANK">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B3B1C0C9-CFE6-EF4B-B2C2-C8B5E86FA3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5100" y="0"/>
            <a:ext cx="5067300" cy="2463800"/>
          </a:xfrm>
          <a:prstGeom prst="rect">
            <a:avLst/>
          </a:prstGeom>
        </p:spPr>
      </p:pic>
      <p:pic>
        <p:nvPicPr>
          <p:cNvPr id="4" name="Graphic 3">
            <a:extLst>
              <a:ext uri="{FF2B5EF4-FFF2-40B4-BE49-F238E27FC236}">
                <a16:creationId xmlns:a16="http://schemas.microsoft.com/office/drawing/2014/main" id="{CBF8B94C-9F42-EF46-8C99-B9C115ED38D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0716" y="457200"/>
            <a:ext cx="1418981" cy="1778000"/>
          </a:xfrm>
          <a:prstGeom prst="rect">
            <a:avLst/>
          </a:prstGeom>
        </p:spPr>
      </p:pic>
    </p:spTree>
    <p:extLst>
      <p:ext uri="{BB962C8B-B14F-4D97-AF65-F5344CB8AC3E}">
        <p14:creationId xmlns:p14="http://schemas.microsoft.com/office/powerpoint/2010/main" val="108267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_Career Sit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339E2B-5E5B-2016-5429-BFAD18CB1722}"/>
              </a:ext>
            </a:extLst>
          </p:cNvPr>
          <p:cNvSpPr/>
          <p:nvPr userDrawn="1"/>
        </p:nvSpPr>
        <p:spPr>
          <a:xfrm>
            <a:off x="428687" y="3990973"/>
            <a:ext cx="3931920" cy="128016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089D67B-6F44-9809-0DCA-28007771D72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6679" r="-424" b="15717"/>
          <a:stretch/>
        </p:blipFill>
        <p:spPr>
          <a:xfrm>
            <a:off x="4649902" y="234742"/>
            <a:ext cx="2944698" cy="3422857"/>
          </a:xfrm>
          <a:prstGeom prst="rect">
            <a:avLst/>
          </a:prstGeom>
          <a:solidFill>
            <a:schemeClr val="bg1">
              <a:lumMod val="40000"/>
              <a:lumOff val="60000"/>
            </a:schemeClr>
          </a:solidFill>
        </p:spPr>
      </p:pic>
      <p:pic>
        <p:nvPicPr>
          <p:cNvPr id="4" name="Graphic 3">
            <a:extLst>
              <a:ext uri="{FF2B5EF4-FFF2-40B4-BE49-F238E27FC236}">
                <a16:creationId xmlns:a16="http://schemas.microsoft.com/office/drawing/2014/main" id="{8330FF00-A306-C82F-D060-DC677AE98463}"/>
              </a:ext>
            </a:extLst>
          </p:cNvPr>
          <p:cNvPicPr>
            <a:picLocks noChangeAspect="1"/>
          </p:cNvPicPr>
          <p:nvPr userDrawn="1"/>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55882" t="36463" b="-2"/>
          <a:stretch/>
        </p:blipFill>
        <p:spPr>
          <a:xfrm>
            <a:off x="4367981" y="3657599"/>
            <a:ext cx="3429000" cy="6390969"/>
          </a:xfrm>
          <a:prstGeom prst="rect">
            <a:avLst/>
          </a:prstGeom>
        </p:spPr>
      </p:pic>
      <p:sp>
        <p:nvSpPr>
          <p:cNvPr id="5" name="Content Placeholder 6">
            <a:extLst>
              <a:ext uri="{FF2B5EF4-FFF2-40B4-BE49-F238E27FC236}">
                <a16:creationId xmlns:a16="http://schemas.microsoft.com/office/drawing/2014/main" id="{238EE011-4F06-6941-8E9E-8014CA45D363}"/>
              </a:ext>
            </a:extLst>
          </p:cNvPr>
          <p:cNvSpPr txBox="1">
            <a:spLocks/>
          </p:cNvSpPr>
          <p:nvPr userDrawn="1"/>
        </p:nvSpPr>
        <p:spPr>
          <a:xfrm>
            <a:off x="432400" y="418198"/>
            <a:ext cx="4039287" cy="1125054"/>
          </a:xfrm>
          <a:prstGeom prst="rect">
            <a:avLst/>
          </a:prstGeom>
        </p:spPr>
        <p:txBody>
          <a:bodyPr lIns="0">
            <a:normAutofit/>
          </a:bodyPr>
          <a:lst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a:lstStyle>
          <a:p>
            <a:pPr>
              <a:lnSpc>
                <a:spcPct val="100000"/>
              </a:lnSpc>
              <a:spcBef>
                <a:spcPts val="0"/>
              </a:spcBef>
            </a:pPr>
            <a:r>
              <a:rPr lang="en-US" sz="3200" b="1">
                <a:solidFill>
                  <a:srgbClr val="5C9A1B"/>
                </a:solidFill>
                <a:latin typeface="Calibri" panose="020F0502020204030204" pitchFamily="34" charset="0"/>
                <a:cs typeface="Calibri" panose="020F0502020204030204" pitchFamily="34" charset="0"/>
              </a:rPr>
              <a:t>Join us and turn your passion into impact</a:t>
            </a:r>
          </a:p>
        </p:txBody>
      </p:sp>
      <p:sp>
        <p:nvSpPr>
          <p:cNvPr id="6" name="Rectangle 5">
            <a:extLst>
              <a:ext uri="{FF2B5EF4-FFF2-40B4-BE49-F238E27FC236}">
                <a16:creationId xmlns:a16="http://schemas.microsoft.com/office/drawing/2014/main" id="{68DF0BF6-9E6D-2F63-9853-5964B975F4F3}"/>
              </a:ext>
            </a:extLst>
          </p:cNvPr>
          <p:cNvSpPr/>
          <p:nvPr userDrawn="1"/>
        </p:nvSpPr>
        <p:spPr>
          <a:xfrm>
            <a:off x="4867747" y="3990973"/>
            <a:ext cx="2633033" cy="4567854"/>
          </a:xfrm>
          <a:prstGeom prst="rect">
            <a:avLst/>
          </a:prstGeom>
        </p:spPr>
        <p:txBody>
          <a:bodyPr wrap="square" lIns="0" tIns="45720" rIns="91440" bIns="45720" numCol="1" spcCol="365760" anchor="t">
            <a:spAutoFit/>
          </a:bodyPr>
          <a:lstStyle/>
          <a:p>
            <a:pPr>
              <a:spcBef>
                <a:spcPts val="600"/>
              </a:spcBef>
              <a:spcAft>
                <a:spcPts val="1200"/>
              </a:spcAft>
            </a:pPr>
            <a:r>
              <a:rPr lang="en-US" sz="2000" b="1">
                <a:solidFill>
                  <a:srgbClr val="114A21"/>
                </a:solidFill>
              </a:rPr>
              <a:t>At Humana, </a:t>
            </a:r>
            <a:br>
              <a:rPr lang="en-US" sz="2000" b="1">
                <a:solidFill>
                  <a:srgbClr val="114A21"/>
                </a:solidFill>
              </a:rPr>
            </a:br>
            <a:r>
              <a:rPr lang="en-US" sz="2000" b="1">
                <a:solidFill>
                  <a:srgbClr val="114A21"/>
                </a:solidFill>
              </a:rPr>
              <a:t>caring is everything.</a:t>
            </a:r>
            <a:endParaRPr lang="en-US" sz="2000" b="1" i="0" u="none" strike="noStrike">
              <a:solidFill>
                <a:srgbClr val="114A21"/>
              </a:solidFill>
              <a:effectLst/>
            </a:endParaRPr>
          </a:p>
          <a:p>
            <a:pPr marL="274320">
              <a:spcBef>
                <a:spcPts val="600"/>
              </a:spcBef>
              <a:spcAft>
                <a:spcPts val="600"/>
              </a:spcAft>
            </a:pPr>
            <a:r>
              <a:rPr lang="en-US" sz="1400" b="1">
                <a:solidFill>
                  <a:srgbClr val="114A21"/>
                </a:solidFill>
                <a:cs typeface="Calibri" panose="020F0502020204030204" pitchFamily="34" charset="0"/>
              </a:rPr>
              <a:t>Your growth drives us forward</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rPr>
              <a:t>We want to help you take charge of your path, no matter what shape it takes.</a:t>
            </a:r>
            <a:r>
              <a:rPr lang="en-US" sz="1100">
                <a:solidFill>
                  <a:srgbClr val="114A21"/>
                </a:solidFill>
                <a:effectLst/>
              </a:rPr>
              <a:t> </a:t>
            </a:r>
          </a:p>
          <a:p>
            <a:pPr marL="274320">
              <a:spcBef>
                <a:spcPts val="600"/>
              </a:spcBef>
              <a:spcAft>
                <a:spcPts val="600"/>
              </a:spcAft>
            </a:pPr>
            <a:r>
              <a:rPr lang="en-US" sz="1400" b="1">
                <a:solidFill>
                  <a:srgbClr val="114A21"/>
                </a:solidFill>
                <a:cs typeface="Calibri" panose="020F0502020204030204" pitchFamily="34" charset="0"/>
              </a:rPr>
              <a:t>You’re welcome here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We are a place where everyone belongs and has an equal opportunity to contribute and succeed.</a:t>
            </a:r>
            <a:r>
              <a:rPr lang="en-US" sz="1100">
                <a:solidFill>
                  <a:srgbClr val="114A21"/>
                </a:solidFill>
                <a:effectLst/>
              </a:rPr>
              <a:t> </a:t>
            </a:r>
            <a:endParaRPr lang="en-US" sz="1100">
              <a:solidFill>
                <a:srgbClr val="114A21"/>
              </a:solidFill>
            </a:endParaRPr>
          </a:p>
          <a:p>
            <a:pPr marL="274320" marR="0">
              <a:lnSpc>
                <a:spcPct val="107000"/>
              </a:lnSpc>
              <a:spcBef>
                <a:spcPts val="600"/>
              </a:spcBef>
              <a:spcAft>
                <a:spcPts val="600"/>
              </a:spcAft>
            </a:pPr>
            <a:r>
              <a:rPr lang="en-US" sz="1400" b="1">
                <a:solidFill>
                  <a:srgbClr val="114A21"/>
                </a:solidFill>
                <a:cs typeface="Calibri" panose="020F0502020204030204" pitchFamily="34" charset="0"/>
              </a:rPr>
              <a:t>We put health first</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Every day, we work together to apply our collective insight, talent, and creativity to improving people’s long-term health. </a:t>
            </a:r>
          </a:p>
          <a:p>
            <a:pPr marL="274320" marR="0">
              <a:lnSpc>
                <a:spcPct val="107000"/>
              </a:lnSpc>
              <a:spcBef>
                <a:spcPts val="600"/>
              </a:spcBef>
              <a:spcAft>
                <a:spcPts val="600"/>
              </a:spcAft>
            </a:pPr>
            <a:r>
              <a:rPr lang="en-US" sz="1400" b="1">
                <a:solidFill>
                  <a:srgbClr val="114A21"/>
                </a:solidFill>
                <a:cs typeface="Calibri" panose="020F0502020204030204" pitchFamily="34" charset="0"/>
              </a:rPr>
              <a:t>Each of us impacts real people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Work alongside people who have a common passion to care for people who need it.</a:t>
            </a:r>
            <a:endParaRPr lang="en-US" sz="1200">
              <a:solidFill>
                <a:srgbClr val="114A21"/>
              </a:solidFill>
            </a:endParaRPr>
          </a:p>
        </p:txBody>
      </p:sp>
      <p:pic>
        <p:nvPicPr>
          <p:cNvPr id="7" name="Picture 6" descr="A green and white paper plane&#10;&#10;Description automatically generated">
            <a:extLst>
              <a:ext uri="{FF2B5EF4-FFF2-40B4-BE49-F238E27FC236}">
                <a16:creationId xmlns:a16="http://schemas.microsoft.com/office/drawing/2014/main" id="{B4B1CA44-09AD-35BE-7F8B-275BEF457C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820" y="8213598"/>
            <a:ext cx="878331" cy="878331"/>
          </a:xfrm>
          <a:prstGeom prst="rect">
            <a:avLst/>
          </a:prstGeom>
        </p:spPr>
      </p:pic>
      <p:pic>
        <p:nvPicPr>
          <p:cNvPr id="8" name="Picture 7" descr="A white and green rounded object&#10;&#10;Description automatically generated">
            <a:extLst>
              <a:ext uri="{FF2B5EF4-FFF2-40B4-BE49-F238E27FC236}">
                <a16:creationId xmlns:a16="http://schemas.microsoft.com/office/drawing/2014/main" id="{D4B1A8C4-E584-FB91-D688-CE42BA773C9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30158" y="4930067"/>
            <a:ext cx="228600" cy="228600"/>
          </a:xfrm>
          <a:prstGeom prst="rect">
            <a:avLst/>
          </a:prstGeom>
        </p:spPr>
      </p:pic>
      <p:pic>
        <p:nvPicPr>
          <p:cNvPr id="9" name="Picture 8" descr="A white and green rounded object&#10;&#10;Description automatically generated">
            <a:extLst>
              <a:ext uri="{FF2B5EF4-FFF2-40B4-BE49-F238E27FC236}">
                <a16:creationId xmlns:a16="http://schemas.microsoft.com/office/drawing/2014/main" id="{8BB9090D-837C-C6B2-2F25-D7AAA909D8F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30158" y="5815273"/>
            <a:ext cx="228600" cy="228600"/>
          </a:xfrm>
          <a:prstGeom prst="rect">
            <a:avLst/>
          </a:prstGeom>
        </p:spPr>
      </p:pic>
      <p:pic>
        <p:nvPicPr>
          <p:cNvPr id="10" name="Picture 9" descr="A white and green rounded object&#10;&#10;Description automatically generated">
            <a:extLst>
              <a:ext uri="{FF2B5EF4-FFF2-40B4-BE49-F238E27FC236}">
                <a16:creationId xmlns:a16="http://schemas.microsoft.com/office/drawing/2014/main" id="{34D19D55-B32F-9B84-D4BB-253BF13B289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30158" y="6659524"/>
            <a:ext cx="228600" cy="228600"/>
          </a:xfrm>
          <a:prstGeom prst="rect">
            <a:avLst/>
          </a:prstGeom>
        </p:spPr>
      </p:pic>
      <p:pic>
        <p:nvPicPr>
          <p:cNvPr id="11" name="Picture 10" descr="A white and green rounded object&#10;&#10;Description automatically generated">
            <a:extLst>
              <a:ext uri="{FF2B5EF4-FFF2-40B4-BE49-F238E27FC236}">
                <a16:creationId xmlns:a16="http://schemas.microsoft.com/office/drawing/2014/main" id="{52E35608-5846-0EC7-0280-A1F91CA567B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20630" y="7782345"/>
            <a:ext cx="228600" cy="228600"/>
          </a:xfrm>
          <a:prstGeom prst="rect">
            <a:avLst/>
          </a:prstGeom>
        </p:spPr>
      </p:pic>
      <p:graphicFrame>
        <p:nvGraphicFramePr>
          <p:cNvPr id="13" name="Table 12">
            <a:extLst>
              <a:ext uri="{FF2B5EF4-FFF2-40B4-BE49-F238E27FC236}">
                <a16:creationId xmlns:a16="http://schemas.microsoft.com/office/drawing/2014/main" id="{91706135-5759-B6D2-F5C7-37A9EBACA641}"/>
              </a:ext>
            </a:extLst>
          </p:cNvPr>
          <p:cNvGraphicFramePr>
            <a:graphicFrameLocks noGrp="1"/>
          </p:cNvGraphicFramePr>
          <p:nvPr userDrawn="1">
            <p:extLst>
              <p:ext uri="{D42A27DB-BD31-4B8C-83A1-F6EECF244321}">
                <p14:modId xmlns:p14="http://schemas.microsoft.com/office/powerpoint/2010/main" val="2958716558"/>
              </p:ext>
            </p:extLst>
          </p:nvPr>
        </p:nvGraphicFramePr>
        <p:xfrm>
          <a:off x="394643" y="5859280"/>
          <a:ext cx="4114800" cy="21234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4275553763"/>
                    </a:ext>
                  </a:extLst>
                </a:gridCol>
                <a:gridCol w="2103120">
                  <a:extLst>
                    <a:ext uri="{9D8B030D-6E8A-4147-A177-3AD203B41FA5}">
                      <a16:colId xmlns:a16="http://schemas.microsoft.com/office/drawing/2014/main" val="1939203646"/>
                    </a:ext>
                  </a:extLst>
                </a:gridCol>
              </a:tblGrid>
              <a:tr h="1959531">
                <a:tc>
                  <a:txBody>
                    <a:bodyPr/>
                    <a:lstStyle/>
                    <a:p>
                      <a:pPr marL="171450" indent="-171450">
                        <a:spcBef>
                          <a:spcPts val="150"/>
                        </a:spcBef>
                        <a:spcAft>
                          <a:spcPts val="150"/>
                        </a:spcAft>
                        <a:buFont typeface="Arial" panose="020B0604020202020204" pitchFamily="34" charset="0"/>
                        <a:buChar char="•"/>
                      </a:pPr>
                      <a:r>
                        <a:rPr lang="en-US" sz="1100" b="0">
                          <a:solidFill>
                            <a:schemeClr val="tx1"/>
                          </a:solidFill>
                        </a:rPr>
                        <a:t>Competitive base pay plus sales incentive </a:t>
                      </a:r>
                    </a:p>
                    <a:p>
                      <a:pPr marL="171450" indent="-171450">
                        <a:spcBef>
                          <a:spcPts val="150"/>
                        </a:spcBef>
                        <a:spcAft>
                          <a:spcPts val="150"/>
                        </a:spcAft>
                        <a:buFont typeface="Arial" panose="020B0604020202020204" pitchFamily="34" charset="0"/>
                        <a:buChar char="•"/>
                      </a:pPr>
                      <a:r>
                        <a:rPr lang="en-US" sz="1100" b="0">
                          <a:solidFill>
                            <a:schemeClr val="tx1"/>
                          </a:solidFill>
                        </a:rPr>
                        <a:t>Medical/Dental/Life Benefits</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401(k) retirement savings plan with employer match</a:t>
                      </a:r>
                      <a:endParaRPr lang="en-US" sz="1100" b="0">
                        <a:solidFill>
                          <a:schemeClr val="tx1"/>
                        </a:solidFill>
                      </a:endParaRPr>
                    </a:p>
                    <a:p>
                      <a:pPr marL="171450" indent="-171450">
                        <a:spcBef>
                          <a:spcPts val="150"/>
                        </a:spcBef>
                        <a:spcAft>
                          <a:spcPts val="150"/>
                        </a:spcAft>
                        <a:buFont typeface="Arial" panose="020B0604020202020204" pitchFamily="34" charset="0"/>
                        <a:buChar char="•"/>
                      </a:pPr>
                      <a:r>
                        <a:rPr lang="en-US" sz="1100" b="0">
                          <a:solidFill>
                            <a:schemeClr val="tx1"/>
                          </a:solidFill>
                        </a:rPr>
                        <a:t>Paid time off &amp; paid holidays</a:t>
                      </a:r>
                    </a:p>
                    <a:p>
                      <a:pPr marL="171450" indent="-171450">
                        <a:spcBef>
                          <a:spcPts val="150"/>
                        </a:spcBef>
                        <a:spcAft>
                          <a:spcPts val="150"/>
                        </a:spcAft>
                        <a:buFont typeface="Arial" panose="020B0604020202020204" pitchFamily="34" charset="0"/>
                        <a:buChar char="•"/>
                      </a:pPr>
                      <a:r>
                        <a:rPr lang="en-US" sz="1100" b="0">
                          <a:solidFill>
                            <a:schemeClr val="tx1"/>
                          </a:solidFill>
                        </a:rPr>
                        <a:t>Flexibility to work remote</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Extensive ongoing training</a:t>
                      </a:r>
                    </a:p>
                    <a:p>
                      <a:pPr marL="171450" indent="-171450">
                        <a:spcBef>
                          <a:spcPts val="150"/>
                        </a:spcBef>
                        <a:spcAft>
                          <a:spcPts val="150"/>
                        </a:spcAft>
                        <a:buFont typeface="Arial" panose="020B0604020202020204" pitchFamily="34" charset="0"/>
                        <a:buChar char="•"/>
                      </a:pPr>
                      <a:r>
                        <a:rPr lang="en-US" sz="1100" b="0">
                          <a:solidFill>
                            <a:schemeClr val="tx1"/>
                          </a:solidFill>
                        </a:rPr>
                        <a:t>Education benefits program</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National brand recognition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Initial sales guarantee</a:t>
                      </a:r>
                    </a:p>
                    <a:p>
                      <a:pPr marL="171450" indent="-171450">
                        <a:spcBef>
                          <a:spcPts val="150"/>
                        </a:spcBef>
                        <a:spcAft>
                          <a:spcPts val="150"/>
                        </a:spcAft>
                        <a:buFont typeface="Arial" panose="020B0604020202020204" pitchFamily="34" charset="0"/>
                        <a:buChar char="•"/>
                      </a:pPr>
                      <a:r>
                        <a:rPr lang="en-US" sz="1100" b="0">
                          <a:solidFill>
                            <a:schemeClr val="tx1"/>
                          </a:solidFill>
                        </a:rPr>
                        <a:t>Monthly residual on members </a:t>
                      </a:r>
                    </a:p>
                    <a:p>
                      <a:pPr marL="171450" indent="-171450">
                        <a:spcBef>
                          <a:spcPts val="150"/>
                        </a:spcBef>
                        <a:spcAft>
                          <a:spcPts val="150"/>
                        </a:spcAft>
                        <a:buFont typeface="Arial" panose="020B0604020202020204" pitchFamily="34" charset="0"/>
                        <a:buChar char="•"/>
                      </a:pPr>
                      <a:r>
                        <a:rPr lang="en-US" sz="1100" b="0">
                          <a:solidFill>
                            <a:schemeClr val="tx1"/>
                          </a:solidFill>
                        </a:rPr>
                        <a:t>Marketing support</a:t>
                      </a:r>
                    </a:p>
                    <a:p>
                      <a:pPr marL="171450" indent="-171450">
                        <a:spcBef>
                          <a:spcPts val="150"/>
                        </a:spcBef>
                        <a:spcAft>
                          <a:spcPts val="150"/>
                        </a:spcAft>
                        <a:buFont typeface="Arial" panose="020B0604020202020204" pitchFamily="34" charset="0"/>
                        <a:buChar char="•"/>
                      </a:pPr>
                      <a:r>
                        <a:rPr lang="en-US" sz="1100" b="0">
                          <a:solidFill>
                            <a:schemeClr val="tx1"/>
                          </a:solidFill>
                        </a:rPr>
                        <a:t>Mileage reimbursement </a:t>
                      </a:r>
                    </a:p>
                    <a:p>
                      <a:pPr marL="171450" indent="-171450">
                        <a:spcBef>
                          <a:spcPts val="150"/>
                        </a:spcBef>
                        <a:spcAft>
                          <a:spcPts val="150"/>
                        </a:spcAft>
                        <a:buFont typeface="Arial" panose="020B0604020202020204" pitchFamily="34" charset="0"/>
                        <a:buChar char="•"/>
                      </a:pPr>
                      <a:r>
                        <a:rPr lang="en-US" sz="1100" b="0">
                          <a:solidFill>
                            <a:schemeClr val="tx1"/>
                          </a:solidFill>
                        </a:rPr>
                        <a:t>Company phone</a:t>
                      </a:r>
                    </a:p>
                    <a:p>
                      <a:pPr marL="171450" indent="-171450">
                        <a:spcBef>
                          <a:spcPts val="150"/>
                        </a:spcBef>
                        <a:spcAft>
                          <a:spcPts val="150"/>
                        </a:spcAft>
                        <a:buFont typeface="Arial" panose="020B0604020202020204" pitchFamily="34" charset="0"/>
                        <a:buChar char="•"/>
                      </a:pPr>
                      <a:r>
                        <a:rPr lang="en-US" sz="1100" b="0">
                          <a:solidFill>
                            <a:schemeClr val="tx1"/>
                          </a:solidFill>
                        </a:rPr>
                        <a:t>Corporate credit card</a:t>
                      </a:r>
                    </a:p>
                    <a:p>
                      <a:pPr marL="171450" indent="-171450">
                        <a:spcBef>
                          <a:spcPts val="150"/>
                        </a:spcBef>
                        <a:spcAft>
                          <a:spcPts val="150"/>
                        </a:spcAft>
                        <a:buFont typeface="Arial" panose="020B0604020202020204" pitchFamily="34" charset="0"/>
                        <a:buChar char="•"/>
                      </a:pPr>
                      <a:r>
                        <a:rPr lang="en-US" sz="1100" b="0">
                          <a:solidFill>
                            <a:schemeClr val="tx1"/>
                          </a:solidFill>
                        </a:rPr>
                        <a:t>Opportunity to sell other products</a:t>
                      </a:r>
                    </a:p>
                    <a:p>
                      <a:pPr marL="171450" indent="-171450">
                        <a:spcBef>
                          <a:spcPts val="150"/>
                        </a:spcBef>
                        <a:spcAft>
                          <a:spcPts val="150"/>
                        </a:spcAft>
                        <a:buFont typeface="Arial" panose="020B0604020202020204" pitchFamily="34" charset="0"/>
                        <a:buChar char="•"/>
                      </a:pPr>
                      <a:r>
                        <a:rPr lang="en-US" sz="1100" b="0" i="0" u="none" strike="noStrike" kern="1200">
                          <a:solidFill>
                            <a:schemeClr val="tx1"/>
                          </a:solidFill>
                          <a:effectLst/>
                          <a:latin typeface="+mn-lt"/>
                          <a:ea typeface="+mn-ea"/>
                          <a:cs typeface="+mn-cs"/>
                        </a:rPr>
                        <a:t>Book of Business Assignment in select markets</a:t>
                      </a:r>
                      <a:endParaRPr lang="en-US"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6981066"/>
                  </a:ext>
                </a:extLst>
              </a:tr>
            </a:tbl>
          </a:graphicData>
        </a:graphic>
      </p:graphicFrame>
      <p:sp>
        <p:nvSpPr>
          <p:cNvPr id="14" name="TextBox 13">
            <a:extLst>
              <a:ext uri="{FF2B5EF4-FFF2-40B4-BE49-F238E27FC236}">
                <a16:creationId xmlns:a16="http://schemas.microsoft.com/office/drawing/2014/main" id="{3565373A-E86F-43F8-948C-AFADC5CD2914}"/>
              </a:ext>
            </a:extLst>
          </p:cNvPr>
          <p:cNvSpPr txBox="1"/>
          <p:nvPr userDrawn="1"/>
        </p:nvSpPr>
        <p:spPr>
          <a:xfrm>
            <a:off x="364237" y="1607677"/>
            <a:ext cx="4073922" cy="4201150"/>
          </a:xfrm>
          <a:prstGeom prst="rect">
            <a:avLst/>
          </a:prstGeom>
          <a:noFill/>
        </p:spPr>
        <p:txBody>
          <a:bodyPr wrap="square">
            <a:spAutoFit/>
          </a:bodyPr>
          <a:lstStyle/>
          <a:p>
            <a:pPr marL="0" marR="0">
              <a:spcBef>
                <a:spcPts val="0"/>
              </a:spcBef>
              <a:spcAft>
                <a:spcPts val="0"/>
              </a:spcAft>
            </a:pPr>
            <a:r>
              <a:rPr lang="en-US" sz="1100" b="0" i="0">
                <a:effectLst/>
                <a:latin typeface="Calibri" panose="020F0502020204030204" pitchFamily="34" charset="0"/>
              </a:rPr>
              <a:t>If you're passionate about the Medicare population and looking for an opportunity to work in sales, consider a career with Humana.</a:t>
            </a:r>
            <a:r>
              <a:rPr lang="en-US" sz="1100">
                <a:latin typeface="Calibri" panose="020F0502020204030204" pitchFamily="34" charset="0"/>
              </a:rPr>
              <a:t> </a:t>
            </a:r>
            <a:r>
              <a:rPr lang="en-US" sz="1100" b="0" i="0">
                <a:effectLst/>
                <a:latin typeface="Calibri" panose="020F0502020204030204" pitchFamily="34" charset="0"/>
              </a:rPr>
              <a:t>Our Medicare Sales Field Agents familiarize themselves with the needs of our members and our communities, collaborating to create solutions that empower individuals to become their best selves. </a:t>
            </a:r>
          </a:p>
          <a:p>
            <a:pPr marL="0" marR="0">
              <a:spcBef>
                <a:spcPts val="0"/>
              </a:spcBef>
              <a:spcAft>
                <a:spcPts val="0"/>
              </a:spcAft>
            </a:pPr>
            <a:endParaRPr lang="en-US" sz="1200">
              <a:solidFill>
                <a:srgbClr val="000000"/>
              </a:solidFill>
              <a:latin typeface="Calibri" panose="020F0502020204030204" pitchFamily="34" charset="0"/>
            </a:endParaRPr>
          </a:p>
          <a:p>
            <a:pPr>
              <a:spcAft>
                <a:spcPts val="600"/>
              </a:spcAft>
            </a:pPr>
            <a:r>
              <a:rPr lang="en-US" sz="1600">
                <a:solidFill>
                  <a:srgbClr val="5C9A1B"/>
                </a:solidFill>
                <a:effectLst/>
                <a:ea typeface="Times New Roman" panose="02020603050405020304" pitchFamily="18" charset="0"/>
              </a:rPr>
              <a:t>What you will do</a:t>
            </a:r>
          </a:p>
          <a:p>
            <a:pPr>
              <a:spcBef>
                <a:spcPts val="0"/>
              </a:spcBef>
              <a:spcAft>
                <a:spcPts val="0"/>
              </a:spcAft>
            </a:pPr>
            <a:r>
              <a:rPr lang="en-US" sz="1100">
                <a:effectLst/>
                <a:ea typeface="Times New Roman" panose="02020603050405020304" pitchFamily="18" charset="0"/>
                <a:cs typeface="Times New Roman" panose="02020603050405020304" pitchFamily="18" charset="0"/>
              </a:rPr>
              <a:t>The appropriate candidate will represent Humana by engaging with potential prospects and community partners through in person, virtual and telephonic interactions. In person interactions may include grassroots marketing, sales events, in home appointments, and more.</a:t>
            </a:r>
            <a:endParaRPr lang="en-US" sz="1100">
              <a:effectLst/>
              <a:ea typeface="Calibri" panose="020F0502020204030204" pitchFamily="34" charset="0"/>
              <a:cs typeface="Times New Roman" panose="02020603050405020304" pitchFamily="18" charset="0"/>
            </a:endParaRPr>
          </a:p>
          <a:p>
            <a:endParaRPr lang="en-US" sz="1200" b="1"/>
          </a:p>
          <a:p>
            <a:pPr marL="91440">
              <a:spcBef>
                <a:spcPts val="600"/>
              </a:spcBef>
            </a:pPr>
            <a:r>
              <a:rPr lang="en-US" sz="1600" b="1" i="0">
                <a:solidFill>
                  <a:srgbClr val="5C9A1B"/>
                </a:solidFill>
                <a:effectLst/>
                <a:latin typeface="Calibri" panose="020F0502020204030204" pitchFamily="34" charset="0"/>
              </a:rPr>
              <a:t>Our commitment to top talent</a:t>
            </a:r>
            <a:endParaRPr lang="en-US" sz="1600" b="1">
              <a:solidFill>
                <a:srgbClr val="114A21"/>
              </a:solidFill>
              <a:latin typeface="Calibri" panose="020F0502020204030204" pitchFamily="34" charset="0"/>
            </a:endParaRPr>
          </a:p>
          <a:p>
            <a:pPr marL="91440">
              <a:spcBef>
                <a:spcPts val="600"/>
              </a:spcBef>
            </a:pPr>
            <a:r>
              <a:rPr lang="en-US" sz="1200" b="0" i="0" u="none" strike="noStrike">
                <a:effectLst/>
              </a:rPr>
              <a:t>Contracted Humana agents that are hired may be able to retain their existing Humana book of business and continue to be paid perpetuity at the partner agent rate for the duration of their Humana tenure.</a:t>
            </a:r>
          </a:p>
          <a:p>
            <a:pPr marL="91440">
              <a:spcBef>
                <a:spcPts val="600"/>
              </a:spcBef>
            </a:pPr>
            <a:endParaRPr lang="en-US" sz="1200">
              <a:solidFill>
                <a:srgbClr val="5C9A1B"/>
              </a:solidFill>
              <a:cs typeface="Calibri" panose="020F0502020204030204" pitchFamily="34" charset="0"/>
            </a:endParaRPr>
          </a:p>
          <a:p>
            <a:pPr lvl="0">
              <a:spcBef>
                <a:spcPts val="600"/>
              </a:spcBef>
            </a:pPr>
            <a:r>
              <a:rPr lang="en-US" sz="1600">
                <a:solidFill>
                  <a:srgbClr val="5C9A1B"/>
                </a:solidFill>
                <a:cs typeface="Calibri" panose="020F0502020204030204" pitchFamily="34" charset="0"/>
              </a:rPr>
              <a:t>This sales opportunity will offer:</a:t>
            </a:r>
          </a:p>
        </p:txBody>
      </p:sp>
    </p:spTree>
    <p:extLst>
      <p:ext uri="{BB962C8B-B14F-4D97-AF65-F5344CB8AC3E}">
        <p14:creationId xmlns:p14="http://schemas.microsoft.com/office/powerpoint/2010/main" val="13001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_Career Sit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339E2B-5E5B-2016-5429-BFAD18CB1722}"/>
              </a:ext>
            </a:extLst>
          </p:cNvPr>
          <p:cNvSpPr/>
          <p:nvPr userDrawn="1"/>
        </p:nvSpPr>
        <p:spPr>
          <a:xfrm>
            <a:off x="428687" y="3990973"/>
            <a:ext cx="3931920" cy="128016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8330FF00-A306-C82F-D060-DC677AE9846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5" name="Content Placeholder 6">
            <a:extLst>
              <a:ext uri="{FF2B5EF4-FFF2-40B4-BE49-F238E27FC236}">
                <a16:creationId xmlns:a16="http://schemas.microsoft.com/office/drawing/2014/main" id="{238EE011-4F06-6941-8E9E-8014CA45D363}"/>
              </a:ext>
            </a:extLst>
          </p:cNvPr>
          <p:cNvSpPr txBox="1">
            <a:spLocks/>
          </p:cNvSpPr>
          <p:nvPr userDrawn="1"/>
        </p:nvSpPr>
        <p:spPr>
          <a:xfrm>
            <a:off x="432400" y="418198"/>
            <a:ext cx="4039287" cy="1125054"/>
          </a:xfrm>
          <a:prstGeom prst="rect">
            <a:avLst/>
          </a:prstGeom>
        </p:spPr>
        <p:txBody>
          <a:bodyPr lIns="0">
            <a:normAutofit/>
          </a:bodyPr>
          <a:lst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a:lstStyle>
          <a:p>
            <a:pPr>
              <a:lnSpc>
                <a:spcPct val="100000"/>
              </a:lnSpc>
              <a:spcBef>
                <a:spcPts val="0"/>
              </a:spcBef>
            </a:pPr>
            <a:r>
              <a:rPr lang="en-US" sz="3200" b="1">
                <a:solidFill>
                  <a:srgbClr val="5C9A1B"/>
                </a:solidFill>
                <a:latin typeface="Calibri" panose="020F0502020204030204" pitchFamily="34" charset="0"/>
                <a:cs typeface="Calibri" panose="020F0502020204030204" pitchFamily="34" charset="0"/>
              </a:rPr>
              <a:t>Join us and turn your passion into impact</a:t>
            </a:r>
          </a:p>
        </p:txBody>
      </p:sp>
      <p:sp>
        <p:nvSpPr>
          <p:cNvPr id="6" name="Rectangle 5">
            <a:extLst>
              <a:ext uri="{FF2B5EF4-FFF2-40B4-BE49-F238E27FC236}">
                <a16:creationId xmlns:a16="http://schemas.microsoft.com/office/drawing/2014/main" id="{68DF0BF6-9E6D-2F63-9853-5964B975F4F3}"/>
              </a:ext>
            </a:extLst>
          </p:cNvPr>
          <p:cNvSpPr/>
          <p:nvPr userDrawn="1"/>
        </p:nvSpPr>
        <p:spPr>
          <a:xfrm>
            <a:off x="4867747" y="3990973"/>
            <a:ext cx="2633033" cy="4567854"/>
          </a:xfrm>
          <a:prstGeom prst="rect">
            <a:avLst/>
          </a:prstGeom>
        </p:spPr>
        <p:txBody>
          <a:bodyPr wrap="square" lIns="0" tIns="45720" rIns="91440" bIns="45720" numCol="1" spcCol="365760" anchor="t">
            <a:spAutoFit/>
          </a:bodyPr>
          <a:lstStyle/>
          <a:p>
            <a:pPr>
              <a:spcBef>
                <a:spcPts val="600"/>
              </a:spcBef>
              <a:spcAft>
                <a:spcPts val="1200"/>
              </a:spcAft>
            </a:pPr>
            <a:r>
              <a:rPr lang="en-US" sz="2000" b="1">
                <a:solidFill>
                  <a:srgbClr val="114A21"/>
                </a:solidFill>
              </a:rPr>
              <a:t>At Humana, </a:t>
            </a:r>
            <a:br>
              <a:rPr lang="en-US" sz="2000" b="1">
                <a:solidFill>
                  <a:srgbClr val="114A21"/>
                </a:solidFill>
              </a:rPr>
            </a:br>
            <a:r>
              <a:rPr lang="en-US" sz="2000" b="1">
                <a:solidFill>
                  <a:srgbClr val="114A21"/>
                </a:solidFill>
              </a:rPr>
              <a:t>caring is everything.</a:t>
            </a:r>
            <a:endParaRPr lang="en-US" sz="2000" b="1" i="0" u="none" strike="noStrike">
              <a:solidFill>
                <a:srgbClr val="114A21"/>
              </a:solidFill>
              <a:effectLst/>
            </a:endParaRPr>
          </a:p>
          <a:p>
            <a:pPr marL="274320">
              <a:spcBef>
                <a:spcPts val="600"/>
              </a:spcBef>
              <a:spcAft>
                <a:spcPts val="600"/>
              </a:spcAft>
            </a:pPr>
            <a:r>
              <a:rPr lang="en-US" sz="1400" b="1">
                <a:solidFill>
                  <a:srgbClr val="114A21"/>
                </a:solidFill>
                <a:cs typeface="Calibri" panose="020F0502020204030204" pitchFamily="34" charset="0"/>
              </a:rPr>
              <a:t>Your growth drives us forward</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rPr>
              <a:t>We want to help you take charge of your path, no matter what shape it takes.</a:t>
            </a:r>
            <a:r>
              <a:rPr lang="en-US" sz="1100">
                <a:solidFill>
                  <a:srgbClr val="114A21"/>
                </a:solidFill>
                <a:effectLst/>
              </a:rPr>
              <a:t> </a:t>
            </a:r>
          </a:p>
          <a:p>
            <a:pPr marL="274320">
              <a:spcBef>
                <a:spcPts val="600"/>
              </a:spcBef>
              <a:spcAft>
                <a:spcPts val="600"/>
              </a:spcAft>
            </a:pPr>
            <a:r>
              <a:rPr lang="en-US" sz="1400" b="1">
                <a:solidFill>
                  <a:srgbClr val="114A21"/>
                </a:solidFill>
                <a:cs typeface="Calibri" panose="020F0502020204030204" pitchFamily="34" charset="0"/>
              </a:rPr>
              <a:t>You’re welcome here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We are a place where everyone belongs and has an equal opportunity to contribute and succeed.</a:t>
            </a:r>
            <a:r>
              <a:rPr lang="en-US" sz="1100">
                <a:solidFill>
                  <a:srgbClr val="114A21"/>
                </a:solidFill>
                <a:effectLst/>
              </a:rPr>
              <a:t> </a:t>
            </a:r>
            <a:endParaRPr lang="en-US" sz="1100">
              <a:solidFill>
                <a:srgbClr val="114A21"/>
              </a:solidFill>
            </a:endParaRPr>
          </a:p>
          <a:p>
            <a:pPr marL="274320" marR="0">
              <a:lnSpc>
                <a:spcPct val="107000"/>
              </a:lnSpc>
              <a:spcBef>
                <a:spcPts val="600"/>
              </a:spcBef>
              <a:spcAft>
                <a:spcPts val="600"/>
              </a:spcAft>
            </a:pPr>
            <a:r>
              <a:rPr lang="en-US" sz="1400" b="1">
                <a:solidFill>
                  <a:srgbClr val="114A21"/>
                </a:solidFill>
                <a:cs typeface="Calibri" panose="020F0502020204030204" pitchFamily="34" charset="0"/>
              </a:rPr>
              <a:t>We put health first</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Every day, we work together to apply our collective insight, talent, and creativity to improving people’s long-term health. </a:t>
            </a:r>
          </a:p>
          <a:p>
            <a:pPr marL="274320" marR="0">
              <a:lnSpc>
                <a:spcPct val="107000"/>
              </a:lnSpc>
              <a:spcBef>
                <a:spcPts val="600"/>
              </a:spcBef>
              <a:spcAft>
                <a:spcPts val="600"/>
              </a:spcAft>
            </a:pPr>
            <a:r>
              <a:rPr lang="en-US" sz="1400" b="1">
                <a:solidFill>
                  <a:srgbClr val="114A21"/>
                </a:solidFill>
                <a:cs typeface="Calibri" panose="020F0502020204030204" pitchFamily="34" charset="0"/>
              </a:rPr>
              <a:t>Each of us impacts real people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Work alongside people who have a common passion to care for people who need it.</a:t>
            </a:r>
            <a:endParaRPr lang="en-US" sz="1200">
              <a:solidFill>
                <a:srgbClr val="114A21"/>
              </a:solidFill>
            </a:endParaRPr>
          </a:p>
        </p:txBody>
      </p:sp>
      <p:pic>
        <p:nvPicPr>
          <p:cNvPr id="7" name="Picture 6" descr="A green and white paper plane&#10;&#10;Description automatically generated">
            <a:extLst>
              <a:ext uri="{FF2B5EF4-FFF2-40B4-BE49-F238E27FC236}">
                <a16:creationId xmlns:a16="http://schemas.microsoft.com/office/drawing/2014/main" id="{B4B1CA44-09AD-35BE-7F8B-275BEF457C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9820" y="8213598"/>
            <a:ext cx="878331" cy="878331"/>
          </a:xfrm>
          <a:prstGeom prst="rect">
            <a:avLst/>
          </a:prstGeom>
        </p:spPr>
      </p:pic>
      <p:pic>
        <p:nvPicPr>
          <p:cNvPr id="8" name="Picture 7" descr="A white and green rounded object&#10;&#10;Description automatically generated">
            <a:extLst>
              <a:ext uri="{FF2B5EF4-FFF2-40B4-BE49-F238E27FC236}">
                <a16:creationId xmlns:a16="http://schemas.microsoft.com/office/drawing/2014/main" id="{D4B1A8C4-E584-FB91-D688-CE42BA773C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4930067"/>
            <a:ext cx="228600" cy="228600"/>
          </a:xfrm>
          <a:prstGeom prst="rect">
            <a:avLst/>
          </a:prstGeom>
        </p:spPr>
      </p:pic>
      <p:pic>
        <p:nvPicPr>
          <p:cNvPr id="9" name="Picture 8" descr="A white and green rounded object&#10;&#10;Description automatically generated">
            <a:extLst>
              <a:ext uri="{FF2B5EF4-FFF2-40B4-BE49-F238E27FC236}">
                <a16:creationId xmlns:a16="http://schemas.microsoft.com/office/drawing/2014/main" id="{8BB9090D-837C-C6B2-2F25-D7AAA909D8F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5815273"/>
            <a:ext cx="228600" cy="228600"/>
          </a:xfrm>
          <a:prstGeom prst="rect">
            <a:avLst/>
          </a:prstGeom>
        </p:spPr>
      </p:pic>
      <p:pic>
        <p:nvPicPr>
          <p:cNvPr id="10" name="Picture 9" descr="A white and green rounded object&#10;&#10;Description automatically generated">
            <a:extLst>
              <a:ext uri="{FF2B5EF4-FFF2-40B4-BE49-F238E27FC236}">
                <a16:creationId xmlns:a16="http://schemas.microsoft.com/office/drawing/2014/main" id="{34D19D55-B32F-9B84-D4BB-253BF13B28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6659524"/>
            <a:ext cx="228600" cy="228600"/>
          </a:xfrm>
          <a:prstGeom prst="rect">
            <a:avLst/>
          </a:prstGeom>
        </p:spPr>
      </p:pic>
      <p:pic>
        <p:nvPicPr>
          <p:cNvPr id="11" name="Picture 10" descr="A white and green rounded object&#10;&#10;Description automatically generated">
            <a:extLst>
              <a:ext uri="{FF2B5EF4-FFF2-40B4-BE49-F238E27FC236}">
                <a16:creationId xmlns:a16="http://schemas.microsoft.com/office/drawing/2014/main" id="{52E35608-5846-0EC7-0280-A1F91CA567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0630" y="7782345"/>
            <a:ext cx="228600" cy="228600"/>
          </a:xfrm>
          <a:prstGeom prst="rect">
            <a:avLst/>
          </a:prstGeom>
        </p:spPr>
      </p:pic>
      <p:graphicFrame>
        <p:nvGraphicFramePr>
          <p:cNvPr id="13" name="Table 12">
            <a:extLst>
              <a:ext uri="{FF2B5EF4-FFF2-40B4-BE49-F238E27FC236}">
                <a16:creationId xmlns:a16="http://schemas.microsoft.com/office/drawing/2014/main" id="{91706135-5759-B6D2-F5C7-37A9EBACA641}"/>
              </a:ext>
            </a:extLst>
          </p:cNvPr>
          <p:cNvGraphicFramePr>
            <a:graphicFrameLocks noGrp="1"/>
          </p:cNvGraphicFramePr>
          <p:nvPr userDrawn="1">
            <p:extLst>
              <p:ext uri="{D42A27DB-BD31-4B8C-83A1-F6EECF244321}">
                <p14:modId xmlns:p14="http://schemas.microsoft.com/office/powerpoint/2010/main" val="2958716558"/>
              </p:ext>
            </p:extLst>
          </p:nvPr>
        </p:nvGraphicFramePr>
        <p:xfrm>
          <a:off x="394643" y="5859280"/>
          <a:ext cx="4114800" cy="21234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4275553763"/>
                    </a:ext>
                  </a:extLst>
                </a:gridCol>
                <a:gridCol w="2103120">
                  <a:extLst>
                    <a:ext uri="{9D8B030D-6E8A-4147-A177-3AD203B41FA5}">
                      <a16:colId xmlns:a16="http://schemas.microsoft.com/office/drawing/2014/main" val="1939203646"/>
                    </a:ext>
                  </a:extLst>
                </a:gridCol>
              </a:tblGrid>
              <a:tr h="1959531">
                <a:tc>
                  <a:txBody>
                    <a:bodyPr/>
                    <a:lstStyle/>
                    <a:p>
                      <a:pPr marL="171450" indent="-171450">
                        <a:spcBef>
                          <a:spcPts val="150"/>
                        </a:spcBef>
                        <a:spcAft>
                          <a:spcPts val="150"/>
                        </a:spcAft>
                        <a:buFont typeface="Arial" panose="020B0604020202020204" pitchFamily="34" charset="0"/>
                        <a:buChar char="•"/>
                      </a:pPr>
                      <a:r>
                        <a:rPr lang="en-US" sz="1100" b="0">
                          <a:solidFill>
                            <a:schemeClr val="tx1"/>
                          </a:solidFill>
                        </a:rPr>
                        <a:t>Competitive base pay plus sales incentive </a:t>
                      </a:r>
                    </a:p>
                    <a:p>
                      <a:pPr marL="171450" indent="-171450">
                        <a:spcBef>
                          <a:spcPts val="150"/>
                        </a:spcBef>
                        <a:spcAft>
                          <a:spcPts val="150"/>
                        </a:spcAft>
                        <a:buFont typeface="Arial" panose="020B0604020202020204" pitchFamily="34" charset="0"/>
                        <a:buChar char="•"/>
                      </a:pPr>
                      <a:r>
                        <a:rPr lang="en-US" sz="1100" b="0">
                          <a:solidFill>
                            <a:schemeClr val="tx1"/>
                          </a:solidFill>
                        </a:rPr>
                        <a:t>Medical/Dental/Life Benefits</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401(k) retirement savings plan with employer match</a:t>
                      </a:r>
                      <a:endParaRPr lang="en-US" sz="1100" b="0">
                        <a:solidFill>
                          <a:schemeClr val="tx1"/>
                        </a:solidFill>
                      </a:endParaRPr>
                    </a:p>
                    <a:p>
                      <a:pPr marL="171450" indent="-171450">
                        <a:spcBef>
                          <a:spcPts val="150"/>
                        </a:spcBef>
                        <a:spcAft>
                          <a:spcPts val="150"/>
                        </a:spcAft>
                        <a:buFont typeface="Arial" panose="020B0604020202020204" pitchFamily="34" charset="0"/>
                        <a:buChar char="•"/>
                      </a:pPr>
                      <a:r>
                        <a:rPr lang="en-US" sz="1100" b="0">
                          <a:solidFill>
                            <a:schemeClr val="tx1"/>
                          </a:solidFill>
                        </a:rPr>
                        <a:t>Paid time off &amp; paid holidays</a:t>
                      </a:r>
                    </a:p>
                    <a:p>
                      <a:pPr marL="171450" indent="-171450">
                        <a:spcBef>
                          <a:spcPts val="150"/>
                        </a:spcBef>
                        <a:spcAft>
                          <a:spcPts val="150"/>
                        </a:spcAft>
                        <a:buFont typeface="Arial" panose="020B0604020202020204" pitchFamily="34" charset="0"/>
                        <a:buChar char="•"/>
                      </a:pPr>
                      <a:r>
                        <a:rPr lang="en-US" sz="1100" b="0">
                          <a:solidFill>
                            <a:schemeClr val="tx1"/>
                          </a:solidFill>
                        </a:rPr>
                        <a:t>Flexibility to work remote</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Extensive ongoing training</a:t>
                      </a:r>
                    </a:p>
                    <a:p>
                      <a:pPr marL="171450" indent="-171450">
                        <a:spcBef>
                          <a:spcPts val="150"/>
                        </a:spcBef>
                        <a:spcAft>
                          <a:spcPts val="150"/>
                        </a:spcAft>
                        <a:buFont typeface="Arial" panose="020B0604020202020204" pitchFamily="34" charset="0"/>
                        <a:buChar char="•"/>
                      </a:pPr>
                      <a:r>
                        <a:rPr lang="en-US" sz="1100" b="0">
                          <a:solidFill>
                            <a:schemeClr val="tx1"/>
                          </a:solidFill>
                        </a:rPr>
                        <a:t>Education benefits program</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National brand recognition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Initial sales guarantee</a:t>
                      </a:r>
                    </a:p>
                    <a:p>
                      <a:pPr marL="171450" indent="-171450">
                        <a:spcBef>
                          <a:spcPts val="150"/>
                        </a:spcBef>
                        <a:spcAft>
                          <a:spcPts val="150"/>
                        </a:spcAft>
                        <a:buFont typeface="Arial" panose="020B0604020202020204" pitchFamily="34" charset="0"/>
                        <a:buChar char="•"/>
                      </a:pPr>
                      <a:r>
                        <a:rPr lang="en-US" sz="1100" b="0">
                          <a:solidFill>
                            <a:schemeClr val="tx1"/>
                          </a:solidFill>
                        </a:rPr>
                        <a:t>Monthly residual on members </a:t>
                      </a:r>
                    </a:p>
                    <a:p>
                      <a:pPr marL="171450" indent="-171450">
                        <a:spcBef>
                          <a:spcPts val="150"/>
                        </a:spcBef>
                        <a:spcAft>
                          <a:spcPts val="150"/>
                        </a:spcAft>
                        <a:buFont typeface="Arial" panose="020B0604020202020204" pitchFamily="34" charset="0"/>
                        <a:buChar char="•"/>
                      </a:pPr>
                      <a:r>
                        <a:rPr lang="en-US" sz="1100" b="0">
                          <a:solidFill>
                            <a:schemeClr val="tx1"/>
                          </a:solidFill>
                        </a:rPr>
                        <a:t>Marketing support</a:t>
                      </a:r>
                    </a:p>
                    <a:p>
                      <a:pPr marL="171450" indent="-171450">
                        <a:spcBef>
                          <a:spcPts val="150"/>
                        </a:spcBef>
                        <a:spcAft>
                          <a:spcPts val="150"/>
                        </a:spcAft>
                        <a:buFont typeface="Arial" panose="020B0604020202020204" pitchFamily="34" charset="0"/>
                        <a:buChar char="•"/>
                      </a:pPr>
                      <a:r>
                        <a:rPr lang="en-US" sz="1100" b="0">
                          <a:solidFill>
                            <a:schemeClr val="tx1"/>
                          </a:solidFill>
                        </a:rPr>
                        <a:t>Mileage reimbursement </a:t>
                      </a:r>
                    </a:p>
                    <a:p>
                      <a:pPr marL="171450" indent="-171450">
                        <a:spcBef>
                          <a:spcPts val="150"/>
                        </a:spcBef>
                        <a:spcAft>
                          <a:spcPts val="150"/>
                        </a:spcAft>
                        <a:buFont typeface="Arial" panose="020B0604020202020204" pitchFamily="34" charset="0"/>
                        <a:buChar char="•"/>
                      </a:pPr>
                      <a:r>
                        <a:rPr lang="en-US" sz="1100" b="0">
                          <a:solidFill>
                            <a:schemeClr val="tx1"/>
                          </a:solidFill>
                        </a:rPr>
                        <a:t>Company phone</a:t>
                      </a:r>
                    </a:p>
                    <a:p>
                      <a:pPr marL="171450" indent="-171450">
                        <a:spcBef>
                          <a:spcPts val="150"/>
                        </a:spcBef>
                        <a:spcAft>
                          <a:spcPts val="150"/>
                        </a:spcAft>
                        <a:buFont typeface="Arial" panose="020B0604020202020204" pitchFamily="34" charset="0"/>
                        <a:buChar char="•"/>
                      </a:pPr>
                      <a:r>
                        <a:rPr lang="en-US" sz="1100" b="0">
                          <a:solidFill>
                            <a:schemeClr val="tx1"/>
                          </a:solidFill>
                        </a:rPr>
                        <a:t>Corporate credit card</a:t>
                      </a:r>
                    </a:p>
                    <a:p>
                      <a:pPr marL="171450" indent="-171450">
                        <a:spcBef>
                          <a:spcPts val="150"/>
                        </a:spcBef>
                        <a:spcAft>
                          <a:spcPts val="150"/>
                        </a:spcAft>
                        <a:buFont typeface="Arial" panose="020B0604020202020204" pitchFamily="34" charset="0"/>
                        <a:buChar char="•"/>
                      </a:pPr>
                      <a:r>
                        <a:rPr lang="en-US" sz="1100" b="0">
                          <a:solidFill>
                            <a:schemeClr val="tx1"/>
                          </a:solidFill>
                        </a:rPr>
                        <a:t>Opportunity to sell other products</a:t>
                      </a:r>
                    </a:p>
                    <a:p>
                      <a:pPr marL="171450" indent="-171450">
                        <a:spcBef>
                          <a:spcPts val="150"/>
                        </a:spcBef>
                        <a:spcAft>
                          <a:spcPts val="150"/>
                        </a:spcAft>
                        <a:buFont typeface="Arial" panose="020B0604020202020204" pitchFamily="34" charset="0"/>
                        <a:buChar char="•"/>
                      </a:pPr>
                      <a:r>
                        <a:rPr lang="en-US" sz="1100" b="0" i="0" u="none" strike="noStrike" kern="1200">
                          <a:solidFill>
                            <a:schemeClr val="tx1"/>
                          </a:solidFill>
                          <a:effectLst/>
                          <a:latin typeface="+mn-lt"/>
                          <a:ea typeface="+mn-ea"/>
                          <a:cs typeface="+mn-cs"/>
                        </a:rPr>
                        <a:t>Book of Business Assignment in select markets</a:t>
                      </a:r>
                      <a:endParaRPr lang="en-US"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6981066"/>
                  </a:ext>
                </a:extLst>
              </a:tr>
            </a:tbl>
          </a:graphicData>
        </a:graphic>
      </p:graphicFrame>
      <p:sp>
        <p:nvSpPr>
          <p:cNvPr id="14" name="TextBox 13">
            <a:extLst>
              <a:ext uri="{FF2B5EF4-FFF2-40B4-BE49-F238E27FC236}">
                <a16:creationId xmlns:a16="http://schemas.microsoft.com/office/drawing/2014/main" id="{3565373A-E86F-43F8-948C-AFADC5CD2914}"/>
              </a:ext>
            </a:extLst>
          </p:cNvPr>
          <p:cNvSpPr txBox="1"/>
          <p:nvPr userDrawn="1"/>
        </p:nvSpPr>
        <p:spPr>
          <a:xfrm>
            <a:off x="364237" y="1607677"/>
            <a:ext cx="4073922" cy="4201150"/>
          </a:xfrm>
          <a:prstGeom prst="rect">
            <a:avLst/>
          </a:prstGeom>
          <a:noFill/>
        </p:spPr>
        <p:txBody>
          <a:bodyPr wrap="square">
            <a:spAutoFit/>
          </a:bodyPr>
          <a:lstStyle/>
          <a:p>
            <a:pPr marL="0" marR="0">
              <a:spcBef>
                <a:spcPts val="0"/>
              </a:spcBef>
              <a:spcAft>
                <a:spcPts val="0"/>
              </a:spcAft>
            </a:pPr>
            <a:r>
              <a:rPr lang="en-US" sz="1100" b="0" i="0">
                <a:effectLst/>
                <a:latin typeface="Calibri" panose="020F0502020204030204" pitchFamily="34" charset="0"/>
              </a:rPr>
              <a:t>If you're passionate about the Medicare population and looking for an opportunity to work in sales, consider a career with Humana.</a:t>
            </a:r>
            <a:r>
              <a:rPr lang="en-US" sz="1100">
                <a:latin typeface="Calibri" panose="020F0502020204030204" pitchFamily="34" charset="0"/>
              </a:rPr>
              <a:t> </a:t>
            </a:r>
            <a:r>
              <a:rPr lang="en-US" sz="1100" b="0" i="0">
                <a:effectLst/>
                <a:latin typeface="Calibri" panose="020F0502020204030204" pitchFamily="34" charset="0"/>
              </a:rPr>
              <a:t>Our Medicare Sales Field Agents familiarize themselves with the needs of our members and our communities, collaborating to create solutions that empower individuals to become their best selves. </a:t>
            </a:r>
          </a:p>
          <a:p>
            <a:pPr marL="0" marR="0">
              <a:spcBef>
                <a:spcPts val="0"/>
              </a:spcBef>
              <a:spcAft>
                <a:spcPts val="0"/>
              </a:spcAft>
            </a:pPr>
            <a:endParaRPr lang="en-US" sz="1200">
              <a:solidFill>
                <a:srgbClr val="000000"/>
              </a:solidFill>
              <a:latin typeface="Calibri" panose="020F0502020204030204" pitchFamily="34" charset="0"/>
            </a:endParaRPr>
          </a:p>
          <a:p>
            <a:pPr>
              <a:spcAft>
                <a:spcPts val="600"/>
              </a:spcAft>
            </a:pPr>
            <a:r>
              <a:rPr lang="en-US" sz="1600">
                <a:solidFill>
                  <a:srgbClr val="5C9A1B"/>
                </a:solidFill>
                <a:effectLst/>
                <a:ea typeface="Times New Roman" panose="02020603050405020304" pitchFamily="18" charset="0"/>
              </a:rPr>
              <a:t>What you will do</a:t>
            </a:r>
          </a:p>
          <a:p>
            <a:pPr>
              <a:spcBef>
                <a:spcPts val="0"/>
              </a:spcBef>
              <a:spcAft>
                <a:spcPts val="0"/>
              </a:spcAft>
            </a:pPr>
            <a:r>
              <a:rPr lang="en-US" sz="1100">
                <a:effectLst/>
                <a:ea typeface="Times New Roman" panose="02020603050405020304" pitchFamily="18" charset="0"/>
                <a:cs typeface="Times New Roman" panose="02020603050405020304" pitchFamily="18" charset="0"/>
              </a:rPr>
              <a:t>The appropriate candidate will represent Humana by engaging with potential prospects and community partners through in person, virtual and telephonic interactions. In person interactions may include grassroots marketing, sales events, in home appointments, and more.</a:t>
            </a:r>
            <a:endParaRPr lang="en-US" sz="1100">
              <a:effectLst/>
              <a:ea typeface="Calibri" panose="020F0502020204030204" pitchFamily="34" charset="0"/>
              <a:cs typeface="Times New Roman" panose="02020603050405020304" pitchFamily="18" charset="0"/>
            </a:endParaRPr>
          </a:p>
          <a:p>
            <a:endParaRPr lang="en-US" sz="1200" b="1"/>
          </a:p>
          <a:p>
            <a:pPr marL="91440">
              <a:spcBef>
                <a:spcPts val="600"/>
              </a:spcBef>
            </a:pPr>
            <a:r>
              <a:rPr lang="en-US" sz="1600" b="1" i="0">
                <a:solidFill>
                  <a:srgbClr val="5C9A1B"/>
                </a:solidFill>
                <a:effectLst/>
                <a:latin typeface="Calibri" panose="020F0502020204030204" pitchFamily="34" charset="0"/>
              </a:rPr>
              <a:t>Our commitment to top talent</a:t>
            </a:r>
            <a:endParaRPr lang="en-US" sz="1600" b="1">
              <a:solidFill>
                <a:srgbClr val="114A21"/>
              </a:solidFill>
              <a:latin typeface="Calibri" panose="020F0502020204030204" pitchFamily="34" charset="0"/>
            </a:endParaRPr>
          </a:p>
          <a:p>
            <a:pPr marL="91440">
              <a:spcBef>
                <a:spcPts val="600"/>
              </a:spcBef>
            </a:pPr>
            <a:r>
              <a:rPr lang="en-US" sz="1200" b="0" i="0" u="none" strike="noStrike">
                <a:effectLst/>
              </a:rPr>
              <a:t>Contracted Humana agents that are hired may be able to retain their existing Humana book of business and continue to be paid perpetuity at the partner agent rate for the duration of their Humana tenure.</a:t>
            </a:r>
          </a:p>
          <a:p>
            <a:pPr marL="91440">
              <a:spcBef>
                <a:spcPts val="600"/>
              </a:spcBef>
            </a:pPr>
            <a:endParaRPr lang="en-US" sz="1200">
              <a:solidFill>
                <a:srgbClr val="5C9A1B"/>
              </a:solidFill>
              <a:cs typeface="Calibri" panose="020F0502020204030204" pitchFamily="34" charset="0"/>
            </a:endParaRPr>
          </a:p>
          <a:p>
            <a:pPr lvl="0">
              <a:spcBef>
                <a:spcPts val="600"/>
              </a:spcBef>
            </a:pPr>
            <a:r>
              <a:rPr lang="en-US" sz="1600">
                <a:solidFill>
                  <a:srgbClr val="5C9A1B"/>
                </a:solidFill>
                <a:cs typeface="Calibri" panose="020F0502020204030204" pitchFamily="34" charset="0"/>
              </a:rPr>
              <a:t>This sales opportunity will offer:</a:t>
            </a:r>
          </a:p>
        </p:txBody>
      </p:sp>
      <p:pic>
        <p:nvPicPr>
          <p:cNvPr id="15" name="Picture 14">
            <a:extLst>
              <a:ext uri="{FF2B5EF4-FFF2-40B4-BE49-F238E27FC236}">
                <a16:creationId xmlns:a16="http://schemas.microsoft.com/office/drawing/2014/main" id="{C583821D-14E5-E1E0-0B37-3CBAB1142EB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2085" t="1" r="21046" b="-180"/>
          <a:stretch/>
        </p:blipFill>
        <p:spPr>
          <a:xfrm>
            <a:off x="4649901" y="234743"/>
            <a:ext cx="2918479" cy="3427398"/>
          </a:xfrm>
          <a:prstGeom prst="rect">
            <a:avLst/>
          </a:prstGeom>
          <a:solidFill>
            <a:schemeClr val="bg1">
              <a:lumMod val="40000"/>
              <a:lumOff val="60000"/>
            </a:schemeClr>
          </a:solidFill>
        </p:spPr>
      </p:pic>
    </p:spTree>
    <p:extLst>
      <p:ext uri="{BB962C8B-B14F-4D97-AF65-F5344CB8AC3E}">
        <p14:creationId xmlns:p14="http://schemas.microsoft.com/office/powerpoint/2010/main" val="2234217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_Career Sit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339E2B-5E5B-2016-5429-BFAD18CB1722}"/>
              </a:ext>
            </a:extLst>
          </p:cNvPr>
          <p:cNvSpPr/>
          <p:nvPr userDrawn="1"/>
        </p:nvSpPr>
        <p:spPr>
          <a:xfrm>
            <a:off x="428687" y="3990973"/>
            <a:ext cx="3931920" cy="128016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8330FF00-A306-C82F-D060-DC677AE9846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5" name="Content Placeholder 6">
            <a:extLst>
              <a:ext uri="{FF2B5EF4-FFF2-40B4-BE49-F238E27FC236}">
                <a16:creationId xmlns:a16="http://schemas.microsoft.com/office/drawing/2014/main" id="{238EE011-4F06-6941-8E9E-8014CA45D363}"/>
              </a:ext>
            </a:extLst>
          </p:cNvPr>
          <p:cNvSpPr txBox="1">
            <a:spLocks/>
          </p:cNvSpPr>
          <p:nvPr userDrawn="1"/>
        </p:nvSpPr>
        <p:spPr>
          <a:xfrm>
            <a:off x="432400" y="418198"/>
            <a:ext cx="4039287" cy="1125054"/>
          </a:xfrm>
          <a:prstGeom prst="rect">
            <a:avLst/>
          </a:prstGeom>
        </p:spPr>
        <p:txBody>
          <a:bodyPr lIns="0">
            <a:normAutofit/>
          </a:bodyPr>
          <a:lst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a:lstStyle>
          <a:p>
            <a:pPr>
              <a:lnSpc>
                <a:spcPct val="100000"/>
              </a:lnSpc>
              <a:spcBef>
                <a:spcPts val="0"/>
              </a:spcBef>
            </a:pPr>
            <a:r>
              <a:rPr lang="en-US" sz="3200" b="1">
                <a:solidFill>
                  <a:srgbClr val="5C9A1B"/>
                </a:solidFill>
                <a:latin typeface="Calibri" panose="020F0502020204030204" pitchFamily="34" charset="0"/>
                <a:cs typeface="Calibri" panose="020F0502020204030204" pitchFamily="34" charset="0"/>
              </a:rPr>
              <a:t>Join us and turn your passion into impact</a:t>
            </a:r>
          </a:p>
        </p:txBody>
      </p:sp>
      <p:sp>
        <p:nvSpPr>
          <p:cNvPr id="6" name="Rectangle 5">
            <a:extLst>
              <a:ext uri="{FF2B5EF4-FFF2-40B4-BE49-F238E27FC236}">
                <a16:creationId xmlns:a16="http://schemas.microsoft.com/office/drawing/2014/main" id="{68DF0BF6-9E6D-2F63-9853-5964B975F4F3}"/>
              </a:ext>
            </a:extLst>
          </p:cNvPr>
          <p:cNvSpPr/>
          <p:nvPr userDrawn="1"/>
        </p:nvSpPr>
        <p:spPr>
          <a:xfrm>
            <a:off x="4867747" y="3990973"/>
            <a:ext cx="2633033" cy="4567854"/>
          </a:xfrm>
          <a:prstGeom prst="rect">
            <a:avLst/>
          </a:prstGeom>
        </p:spPr>
        <p:txBody>
          <a:bodyPr wrap="square" lIns="0" tIns="45720" rIns="91440" bIns="45720" numCol="1" spcCol="365760" anchor="t">
            <a:spAutoFit/>
          </a:bodyPr>
          <a:lstStyle/>
          <a:p>
            <a:pPr>
              <a:spcBef>
                <a:spcPts val="600"/>
              </a:spcBef>
              <a:spcAft>
                <a:spcPts val="1200"/>
              </a:spcAft>
            </a:pPr>
            <a:r>
              <a:rPr lang="en-US" sz="2000" b="1">
                <a:solidFill>
                  <a:srgbClr val="114A21"/>
                </a:solidFill>
              </a:rPr>
              <a:t>At Humana, </a:t>
            </a:r>
            <a:br>
              <a:rPr lang="en-US" sz="2000" b="1">
                <a:solidFill>
                  <a:srgbClr val="114A21"/>
                </a:solidFill>
              </a:rPr>
            </a:br>
            <a:r>
              <a:rPr lang="en-US" sz="2000" b="1">
                <a:solidFill>
                  <a:srgbClr val="114A21"/>
                </a:solidFill>
              </a:rPr>
              <a:t>caring is everything.</a:t>
            </a:r>
            <a:endParaRPr lang="en-US" sz="2000" b="1" i="0" u="none" strike="noStrike">
              <a:solidFill>
                <a:srgbClr val="114A21"/>
              </a:solidFill>
              <a:effectLst/>
            </a:endParaRPr>
          </a:p>
          <a:p>
            <a:pPr marL="274320">
              <a:spcBef>
                <a:spcPts val="600"/>
              </a:spcBef>
              <a:spcAft>
                <a:spcPts val="600"/>
              </a:spcAft>
            </a:pPr>
            <a:r>
              <a:rPr lang="en-US" sz="1400" b="1">
                <a:solidFill>
                  <a:srgbClr val="114A21"/>
                </a:solidFill>
                <a:cs typeface="Calibri" panose="020F0502020204030204" pitchFamily="34" charset="0"/>
              </a:rPr>
              <a:t>Your growth drives us forward</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rPr>
              <a:t>We want to help you take charge of your path, no matter what shape it takes.</a:t>
            </a:r>
            <a:r>
              <a:rPr lang="en-US" sz="1100">
                <a:solidFill>
                  <a:srgbClr val="114A21"/>
                </a:solidFill>
                <a:effectLst/>
              </a:rPr>
              <a:t> </a:t>
            </a:r>
          </a:p>
          <a:p>
            <a:pPr marL="274320">
              <a:spcBef>
                <a:spcPts val="600"/>
              </a:spcBef>
              <a:spcAft>
                <a:spcPts val="600"/>
              </a:spcAft>
            </a:pPr>
            <a:r>
              <a:rPr lang="en-US" sz="1400" b="1">
                <a:solidFill>
                  <a:srgbClr val="114A21"/>
                </a:solidFill>
                <a:cs typeface="Calibri" panose="020F0502020204030204" pitchFamily="34" charset="0"/>
              </a:rPr>
              <a:t>You’re welcome here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We are a place where everyone belongs and has an equal opportunity to contribute and succeed.</a:t>
            </a:r>
            <a:r>
              <a:rPr lang="en-US" sz="1100">
                <a:solidFill>
                  <a:srgbClr val="114A21"/>
                </a:solidFill>
                <a:effectLst/>
              </a:rPr>
              <a:t> </a:t>
            </a:r>
            <a:endParaRPr lang="en-US" sz="1100">
              <a:solidFill>
                <a:srgbClr val="114A21"/>
              </a:solidFill>
            </a:endParaRPr>
          </a:p>
          <a:p>
            <a:pPr marL="274320" marR="0">
              <a:lnSpc>
                <a:spcPct val="107000"/>
              </a:lnSpc>
              <a:spcBef>
                <a:spcPts val="600"/>
              </a:spcBef>
              <a:spcAft>
                <a:spcPts val="600"/>
              </a:spcAft>
            </a:pPr>
            <a:r>
              <a:rPr lang="en-US" sz="1400" b="1">
                <a:solidFill>
                  <a:srgbClr val="114A21"/>
                </a:solidFill>
                <a:cs typeface="Calibri" panose="020F0502020204030204" pitchFamily="34" charset="0"/>
              </a:rPr>
              <a:t>We put health first</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Every day, we work together to apply our collective insight, talent, and creativity to improving people’s long-term health. </a:t>
            </a:r>
          </a:p>
          <a:p>
            <a:pPr marL="274320" marR="0">
              <a:lnSpc>
                <a:spcPct val="107000"/>
              </a:lnSpc>
              <a:spcBef>
                <a:spcPts val="600"/>
              </a:spcBef>
              <a:spcAft>
                <a:spcPts val="600"/>
              </a:spcAft>
            </a:pPr>
            <a:r>
              <a:rPr lang="en-US" sz="1400" b="1">
                <a:solidFill>
                  <a:srgbClr val="114A21"/>
                </a:solidFill>
                <a:cs typeface="Calibri" panose="020F0502020204030204" pitchFamily="34" charset="0"/>
              </a:rPr>
              <a:t>Each of us impacts real people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Work alongside people who have a common passion to care for people who need it.</a:t>
            </a:r>
            <a:endParaRPr lang="en-US" sz="1200">
              <a:solidFill>
                <a:srgbClr val="114A21"/>
              </a:solidFill>
            </a:endParaRPr>
          </a:p>
        </p:txBody>
      </p:sp>
      <p:pic>
        <p:nvPicPr>
          <p:cNvPr id="7" name="Picture 6" descr="A green and white paper plane&#10;&#10;Description automatically generated">
            <a:extLst>
              <a:ext uri="{FF2B5EF4-FFF2-40B4-BE49-F238E27FC236}">
                <a16:creationId xmlns:a16="http://schemas.microsoft.com/office/drawing/2014/main" id="{B4B1CA44-09AD-35BE-7F8B-275BEF457C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9820" y="8213598"/>
            <a:ext cx="878331" cy="878331"/>
          </a:xfrm>
          <a:prstGeom prst="rect">
            <a:avLst/>
          </a:prstGeom>
        </p:spPr>
      </p:pic>
      <p:pic>
        <p:nvPicPr>
          <p:cNvPr id="8" name="Picture 7" descr="A white and green rounded object&#10;&#10;Description automatically generated">
            <a:extLst>
              <a:ext uri="{FF2B5EF4-FFF2-40B4-BE49-F238E27FC236}">
                <a16:creationId xmlns:a16="http://schemas.microsoft.com/office/drawing/2014/main" id="{D4B1A8C4-E584-FB91-D688-CE42BA773C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4930067"/>
            <a:ext cx="228600" cy="228600"/>
          </a:xfrm>
          <a:prstGeom prst="rect">
            <a:avLst/>
          </a:prstGeom>
        </p:spPr>
      </p:pic>
      <p:pic>
        <p:nvPicPr>
          <p:cNvPr id="9" name="Picture 8" descr="A white and green rounded object&#10;&#10;Description automatically generated">
            <a:extLst>
              <a:ext uri="{FF2B5EF4-FFF2-40B4-BE49-F238E27FC236}">
                <a16:creationId xmlns:a16="http://schemas.microsoft.com/office/drawing/2014/main" id="{8BB9090D-837C-C6B2-2F25-D7AAA909D8F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5815273"/>
            <a:ext cx="228600" cy="228600"/>
          </a:xfrm>
          <a:prstGeom prst="rect">
            <a:avLst/>
          </a:prstGeom>
        </p:spPr>
      </p:pic>
      <p:pic>
        <p:nvPicPr>
          <p:cNvPr id="10" name="Picture 9" descr="A white and green rounded object&#10;&#10;Description automatically generated">
            <a:extLst>
              <a:ext uri="{FF2B5EF4-FFF2-40B4-BE49-F238E27FC236}">
                <a16:creationId xmlns:a16="http://schemas.microsoft.com/office/drawing/2014/main" id="{34D19D55-B32F-9B84-D4BB-253BF13B28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6659524"/>
            <a:ext cx="228600" cy="228600"/>
          </a:xfrm>
          <a:prstGeom prst="rect">
            <a:avLst/>
          </a:prstGeom>
        </p:spPr>
      </p:pic>
      <p:pic>
        <p:nvPicPr>
          <p:cNvPr id="11" name="Picture 10" descr="A white and green rounded object&#10;&#10;Description automatically generated">
            <a:extLst>
              <a:ext uri="{FF2B5EF4-FFF2-40B4-BE49-F238E27FC236}">
                <a16:creationId xmlns:a16="http://schemas.microsoft.com/office/drawing/2014/main" id="{52E35608-5846-0EC7-0280-A1F91CA567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0630" y="7782345"/>
            <a:ext cx="228600" cy="228600"/>
          </a:xfrm>
          <a:prstGeom prst="rect">
            <a:avLst/>
          </a:prstGeom>
        </p:spPr>
      </p:pic>
      <p:graphicFrame>
        <p:nvGraphicFramePr>
          <p:cNvPr id="13" name="Table 12">
            <a:extLst>
              <a:ext uri="{FF2B5EF4-FFF2-40B4-BE49-F238E27FC236}">
                <a16:creationId xmlns:a16="http://schemas.microsoft.com/office/drawing/2014/main" id="{91706135-5759-B6D2-F5C7-37A9EBACA641}"/>
              </a:ext>
            </a:extLst>
          </p:cNvPr>
          <p:cNvGraphicFramePr>
            <a:graphicFrameLocks noGrp="1"/>
          </p:cNvGraphicFramePr>
          <p:nvPr userDrawn="1">
            <p:extLst>
              <p:ext uri="{D42A27DB-BD31-4B8C-83A1-F6EECF244321}">
                <p14:modId xmlns:p14="http://schemas.microsoft.com/office/powerpoint/2010/main" val="2958716558"/>
              </p:ext>
            </p:extLst>
          </p:nvPr>
        </p:nvGraphicFramePr>
        <p:xfrm>
          <a:off x="394643" y="5859280"/>
          <a:ext cx="4114800" cy="21234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4275553763"/>
                    </a:ext>
                  </a:extLst>
                </a:gridCol>
                <a:gridCol w="2103120">
                  <a:extLst>
                    <a:ext uri="{9D8B030D-6E8A-4147-A177-3AD203B41FA5}">
                      <a16:colId xmlns:a16="http://schemas.microsoft.com/office/drawing/2014/main" val="1939203646"/>
                    </a:ext>
                  </a:extLst>
                </a:gridCol>
              </a:tblGrid>
              <a:tr h="1959531">
                <a:tc>
                  <a:txBody>
                    <a:bodyPr/>
                    <a:lstStyle/>
                    <a:p>
                      <a:pPr marL="171450" indent="-171450">
                        <a:spcBef>
                          <a:spcPts val="150"/>
                        </a:spcBef>
                        <a:spcAft>
                          <a:spcPts val="150"/>
                        </a:spcAft>
                        <a:buFont typeface="Arial" panose="020B0604020202020204" pitchFamily="34" charset="0"/>
                        <a:buChar char="•"/>
                      </a:pPr>
                      <a:r>
                        <a:rPr lang="en-US" sz="1100" b="0">
                          <a:solidFill>
                            <a:schemeClr val="tx1"/>
                          </a:solidFill>
                        </a:rPr>
                        <a:t>Competitive base pay plus sales incentive </a:t>
                      </a:r>
                    </a:p>
                    <a:p>
                      <a:pPr marL="171450" indent="-171450">
                        <a:spcBef>
                          <a:spcPts val="150"/>
                        </a:spcBef>
                        <a:spcAft>
                          <a:spcPts val="150"/>
                        </a:spcAft>
                        <a:buFont typeface="Arial" panose="020B0604020202020204" pitchFamily="34" charset="0"/>
                        <a:buChar char="•"/>
                      </a:pPr>
                      <a:r>
                        <a:rPr lang="en-US" sz="1100" b="0">
                          <a:solidFill>
                            <a:schemeClr val="tx1"/>
                          </a:solidFill>
                        </a:rPr>
                        <a:t>Medical/Dental/Life Benefits</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401(k) retirement savings plan with employer match</a:t>
                      </a:r>
                      <a:endParaRPr lang="en-US" sz="1100" b="0">
                        <a:solidFill>
                          <a:schemeClr val="tx1"/>
                        </a:solidFill>
                      </a:endParaRPr>
                    </a:p>
                    <a:p>
                      <a:pPr marL="171450" indent="-171450">
                        <a:spcBef>
                          <a:spcPts val="150"/>
                        </a:spcBef>
                        <a:spcAft>
                          <a:spcPts val="150"/>
                        </a:spcAft>
                        <a:buFont typeface="Arial" panose="020B0604020202020204" pitchFamily="34" charset="0"/>
                        <a:buChar char="•"/>
                      </a:pPr>
                      <a:r>
                        <a:rPr lang="en-US" sz="1100" b="0">
                          <a:solidFill>
                            <a:schemeClr val="tx1"/>
                          </a:solidFill>
                        </a:rPr>
                        <a:t>Paid time off &amp; paid holidays</a:t>
                      </a:r>
                    </a:p>
                    <a:p>
                      <a:pPr marL="171450" indent="-171450">
                        <a:spcBef>
                          <a:spcPts val="150"/>
                        </a:spcBef>
                        <a:spcAft>
                          <a:spcPts val="150"/>
                        </a:spcAft>
                        <a:buFont typeface="Arial" panose="020B0604020202020204" pitchFamily="34" charset="0"/>
                        <a:buChar char="•"/>
                      </a:pPr>
                      <a:r>
                        <a:rPr lang="en-US" sz="1100" b="0">
                          <a:solidFill>
                            <a:schemeClr val="tx1"/>
                          </a:solidFill>
                        </a:rPr>
                        <a:t>Flexibility to work remote</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Extensive ongoing training</a:t>
                      </a:r>
                    </a:p>
                    <a:p>
                      <a:pPr marL="171450" indent="-171450">
                        <a:spcBef>
                          <a:spcPts val="150"/>
                        </a:spcBef>
                        <a:spcAft>
                          <a:spcPts val="150"/>
                        </a:spcAft>
                        <a:buFont typeface="Arial" panose="020B0604020202020204" pitchFamily="34" charset="0"/>
                        <a:buChar char="•"/>
                      </a:pPr>
                      <a:r>
                        <a:rPr lang="en-US" sz="1100" b="0">
                          <a:solidFill>
                            <a:schemeClr val="tx1"/>
                          </a:solidFill>
                        </a:rPr>
                        <a:t>Education benefits program</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National brand recognition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Initial sales guarantee</a:t>
                      </a:r>
                    </a:p>
                    <a:p>
                      <a:pPr marL="171450" indent="-171450">
                        <a:spcBef>
                          <a:spcPts val="150"/>
                        </a:spcBef>
                        <a:spcAft>
                          <a:spcPts val="150"/>
                        </a:spcAft>
                        <a:buFont typeface="Arial" panose="020B0604020202020204" pitchFamily="34" charset="0"/>
                        <a:buChar char="•"/>
                      </a:pPr>
                      <a:r>
                        <a:rPr lang="en-US" sz="1100" b="0">
                          <a:solidFill>
                            <a:schemeClr val="tx1"/>
                          </a:solidFill>
                        </a:rPr>
                        <a:t>Monthly residual on members </a:t>
                      </a:r>
                    </a:p>
                    <a:p>
                      <a:pPr marL="171450" indent="-171450">
                        <a:spcBef>
                          <a:spcPts val="150"/>
                        </a:spcBef>
                        <a:spcAft>
                          <a:spcPts val="150"/>
                        </a:spcAft>
                        <a:buFont typeface="Arial" panose="020B0604020202020204" pitchFamily="34" charset="0"/>
                        <a:buChar char="•"/>
                      </a:pPr>
                      <a:r>
                        <a:rPr lang="en-US" sz="1100" b="0">
                          <a:solidFill>
                            <a:schemeClr val="tx1"/>
                          </a:solidFill>
                        </a:rPr>
                        <a:t>Marketing support</a:t>
                      </a:r>
                    </a:p>
                    <a:p>
                      <a:pPr marL="171450" indent="-171450">
                        <a:spcBef>
                          <a:spcPts val="150"/>
                        </a:spcBef>
                        <a:spcAft>
                          <a:spcPts val="150"/>
                        </a:spcAft>
                        <a:buFont typeface="Arial" panose="020B0604020202020204" pitchFamily="34" charset="0"/>
                        <a:buChar char="•"/>
                      </a:pPr>
                      <a:r>
                        <a:rPr lang="en-US" sz="1100" b="0">
                          <a:solidFill>
                            <a:schemeClr val="tx1"/>
                          </a:solidFill>
                        </a:rPr>
                        <a:t>Mileage reimbursement </a:t>
                      </a:r>
                    </a:p>
                    <a:p>
                      <a:pPr marL="171450" indent="-171450">
                        <a:spcBef>
                          <a:spcPts val="150"/>
                        </a:spcBef>
                        <a:spcAft>
                          <a:spcPts val="150"/>
                        </a:spcAft>
                        <a:buFont typeface="Arial" panose="020B0604020202020204" pitchFamily="34" charset="0"/>
                        <a:buChar char="•"/>
                      </a:pPr>
                      <a:r>
                        <a:rPr lang="en-US" sz="1100" b="0">
                          <a:solidFill>
                            <a:schemeClr val="tx1"/>
                          </a:solidFill>
                        </a:rPr>
                        <a:t>Company phone</a:t>
                      </a:r>
                    </a:p>
                    <a:p>
                      <a:pPr marL="171450" indent="-171450">
                        <a:spcBef>
                          <a:spcPts val="150"/>
                        </a:spcBef>
                        <a:spcAft>
                          <a:spcPts val="150"/>
                        </a:spcAft>
                        <a:buFont typeface="Arial" panose="020B0604020202020204" pitchFamily="34" charset="0"/>
                        <a:buChar char="•"/>
                      </a:pPr>
                      <a:r>
                        <a:rPr lang="en-US" sz="1100" b="0">
                          <a:solidFill>
                            <a:schemeClr val="tx1"/>
                          </a:solidFill>
                        </a:rPr>
                        <a:t>Corporate credit card</a:t>
                      </a:r>
                    </a:p>
                    <a:p>
                      <a:pPr marL="171450" indent="-171450">
                        <a:spcBef>
                          <a:spcPts val="150"/>
                        </a:spcBef>
                        <a:spcAft>
                          <a:spcPts val="150"/>
                        </a:spcAft>
                        <a:buFont typeface="Arial" panose="020B0604020202020204" pitchFamily="34" charset="0"/>
                        <a:buChar char="•"/>
                      </a:pPr>
                      <a:r>
                        <a:rPr lang="en-US" sz="1100" b="0">
                          <a:solidFill>
                            <a:schemeClr val="tx1"/>
                          </a:solidFill>
                        </a:rPr>
                        <a:t>Opportunity to sell other products</a:t>
                      </a:r>
                    </a:p>
                    <a:p>
                      <a:pPr marL="171450" indent="-171450">
                        <a:spcBef>
                          <a:spcPts val="150"/>
                        </a:spcBef>
                        <a:spcAft>
                          <a:spcPts val="150"/>
                        </a:spcAft>
                        <a:buFont typeface="Arial" panose="020B0604020202020204" pitchFamily="34" charset="0"/>
                        <a:buChar char="•"/>
                      </a:pPr>
                      <a:r>
                        <a:rPr lang="en-US" sz="1100" b="0" i="0" u="none" strike="noStrike" kern="1200">
                          <a:solidFill>
                            <a:schemeClr val="tx1"/>
                          </a:solidFill>
                          <a:effectLst/>
                          <a:latin typeface="+mn-lt"/>
                          <a:ea typeface="+mn-ea"/>
                          <a:cs typeface="+mn-cs"/>
                        </a:rPr>
                        <a:t>Book of Business Assignment in select markets</a:t>
                      </a:r>
                      <a:endParaRPr lang="en-US"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6981066"/>
                  </a:ext>
                </a:extLst>
              </a:tr>
            </a:tbl>
          </a:graphicData>
        </a:graphic>
      </p:graphicFrame>
      <p:sp>
        <p:nvSpPr>
          <p:cNvPr id="14" name="TextBox 13">
            <a:extLst>
              <a:ext uri="{FF2B5EF4-FFF2-40B4-BE49-F238E27FC236}">
                <a16:creationId xmlns:a16="http://schemas.microsoft.com/office/drawing/2014/main" id="{3565373A-E86F-43F8-948C-AFADC5CD2914}"/>
              </a:ext>
            </a:extLst>
          </p:cNvPr>
          <p:cNvSpPr txBox="1"/>
          <p:nvPr userDrawn="1"/>
        </p:nvSpPr>
        <p:spPr>
          <a:xfrm>
            <a:off x="364237" y="1607677"/>
            <a:ext cx="4073922" cy="4201150"/>
          </a:xfrm>
          <a:prstGeom prst="rect">
            <a:avLst/>
          </a:prstGeom>
          <a:noFill/>
        </p:spPr>
        <p:txBody>
          <a:bodyPr wrap="square">
            <a:spAutoFit/>
          </a:bodyPr>
          <a:lstStyle/>
          <a:p>
            <a:pPr marL="0" marR="0">
              <a:spcBef>
                <a:spcPts val="0"/>
              </a:spcBef>
              <a:spcAft>
                <a:spcPts val="0"/>
              </a:spcAft>
            </a:pPr>
            <a:r>
              <a:rPr lang="en-US" sz="1100" b="0" i="0">
                <a:effectLst/>
                <a:latin typeface="Calibri" panose="020F0502020204030204" pitchFamily="34" charset="0"/>
              </a:rPr>
              <a:t>If you're passionate about the Medicare population and looking for an opportunity to work in sales, consider a career with Humana.</a:t>
            </a:r>
            <a:r>
              <a:rPr lang="en-US" sz="1100">
                <a:latin typeface="Calibri" panose="020F0502020204030204" pitchFamily="34" charset="0"/>
              </a:rPr>
              <a:t> </a:t>
            </a:r>
            <a:r>
              <a:rPr lang="en-US" sz="1100" b="0" i="0">
                <a:effectLst/>
                <a:latin typeface="Calibri" panose="020F0502020204030204" pitchFamily="34" charset="0"/>
              </a:rPr>
              <a:t>Our Medicare Sales Field Agents familiarize themselves with the needs of our members and our communities, collaborating to create solutions that empower individuals to become their best selves. </a:t>
            </a:r>
          </a:p>
          <a:p>
            <a:pPr marL="0" marR="0">
              <a:spcBef>
                <a:spcPts val="0"/>
              </a:spcBef>
              <a:spcAft>
                <a:spcPts val="0"/>
              </a:spcAft>
            </a:pPr>
            <a:endParaRPr lang="en-US" sz="1200">
              <a:solidFill>
                <a:srgbClr val="000000"/>
              </a:solidFill>
              <a:latin typeface="Calibri" panose="020F0502020204030204" pitchFamily="34" charset="0"/>
            </a:endParaRPr>
          </a:p>
          <a:p>
            <a:pPr>
              <a:spcAft>
                <a:spcPts val="600"/>
              </a:spcAft>
            </a:pPr>
            <a:r>
              <a:rPr lang="en-US" sz="1600">
                <a:solidFill>
                  <a:srgbClr val="5C9A1B"/>
                </a:solidFill>
                <a:effectLst/>
                <a:ea typeface="Times New Roman" panose="02020603050405020304" pitchFamily="18" charset="0"/>
              </a:rPr>
              <a:t>What you will do</a:t>
            </a:r>
          </a:p>
          <a:p>
            <a:pPr>
              <a:spcBef>
                <a:spcPts val="0"/>
              </a:spcBef>
              <a:spcAft>
                <a:spcPts val="0"/>
              </a:spcAft>
            </a:pPr>
            <a:r>
              <a:rPr lang="en-US" sz="1100">
                <a:effectLst/>
                <a:ea typeface="Times New Roman" panose="02020603050405020304" pitchFamily="18" charset="0"/>
                <a:cs typeface="Times New Roman" panose="02020603050405020304" pitchFamily="18" charset="0"/>
              </a:rPr>
              <a:t>The appropriate candidate will represent Humana by engaging with potential prospects and community partners through in person, virtual and telephonic interactions. In person interactions may include grassroots marketing, sales events, in home appointments, and more.</a:t>
            </a:r>
            <a:endParaRPr lang="en-US" sz="1100">
              <a:effectLst/>
              <a:ea typeface="Calibri" panose="020F0502020204030204" pitchFamily="34" charset="0"/>
              <a:cs typeface="Times New Roman" panose="02020603050405020304" pitchFamily="18" charset="0"/>
            </a:endParaRPr>
          </a:p>
          <a:p>
            <a:endParaRPr lang="en-US" sz="1200" b="1"/>
          </a:p>
          <a:p>
            <a:pPr marL="91440">
              <a:spcBef>
                <a:spcPts val="600"/>
              </a:spcBef>
            </a:pPr>
            <a:r>
              <a:rPr lang="en-US" sz="1600" b="1" i="0">
                <a:solidFill>
                  <a:srgbClr val="5C9A1B"/>
                </a:solidFill>
                <a:effectLst/>
                <a:latin typeface="Calibri" panose="020F0502020204030204" pitchFamily="34" charset="0"/>
              </a:rPr>
              <a:t>Our commitment to top talent</a:t>
            </a:r>
            <a:endParaRPr lang="en-US" sz="1600" b="1">
              <a:solidFill>
                <a:srgbClr val="114A21"/>
              </a:solidFill>
              <a:latin typeface="Calibri" panose="020F0502020204030204" pitchFamily="34" charset="0"/>
            </a:endParaRPr>
          </a:p>
          <a:p>
            <a:pPr marL="91440">
              <a:spcBef>
                <a:spcPts val="600"/>
              </a:spcBef>
            </a:pPr>
            <a:r>
              <a:rPr lang="en-US" sz="1200" b="0" i="0" u="none" strike="noStrike">
                <a:effectLst/>
              </a:rPr>
              <a:t>Contracted Humana agents that are hired may be able to retain their existing Humana book of business and continue to be paid perpetuity at the partner agent rate for the duration of their Humana tenure.</a:t>
            </a:r>
          </a:p>
          <a:p>
            <a:pPr marL="91440">
              <a:spcBef>
                <a:spcPts val="600"/>
              </a:spcBef>
            </a:pPr>
            <a:endParaRPr lang="en-US" sz="1200">
              <a:solidFill>
                <a:srgbClr val="5C9A1B"/>
              </a:solidFill>
              <a:cs typeface="Calibri" panose="020F0502020204030204" pitchFamily="34" charset="0"/>
            </a:endParaRPr>
          </a:p>
          <a:p>
            <a:pPr lvl="0">
              <a:spcBef>
                <a:spcPts val="600"/>
              </a:spcBef>
            </a:pPr>
            <a:r>
              <a:rPr lang="en-US" sz="1600">
                <a:solidFill>
                  <a:srgbClr val="5C9A1B"/>
                </a:solidFill>
                <a:cs typeface="Calibri" panose="020F0502020204030204" pitchFamily="34" charset="0"/>
              </a:rPr>
              <a:t>This sales opportunity will offer:</a:t>
            </a:r>
          </a:p>
        </p:txBody>
      </p:sp>
      <p:pic>
        <p:nvPicPr>
          <p:cNvPr id="3" name="Picture 2">
            <a:extLst>
              <a:ext uri="{FF2B5EF4-FFF2-40B4-BE49-F238E27FC236}">
                <a16:creationId xmlns:a16="http://schemas.microsoft.com/office/drawing/2014/main" id="{6DCE01F5-2386-5F1D-1845-344BDF05F50E}"/>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0595" t="-328" r="22524" b="328"/>
          <a:stretch/>
        </p:blipFill>
        <p:spPr>
          <a:xfrm>
            <a:off x="4649901" y="242113"/>
            <a:ext cx="2920031" cy="3422473"/>
          </a:xfrm>
          <a:prstGeom prst="rect">
            <a:avLst/>
          </a:prstGeom>
          <a:solidFill>
            <a:schemeClr val="bg1">
              <a:lumMod val="40000"/>
              <a:lumOff val="60000"/>
            </a:schemeClr>
          </a:solidFill>
        </p:spPr>
      </p:pic>
    </p:spTree>
    <p:extLst>
      <p:ext uri="{BB962C8B-B14F-4D97-AF65-F5344CB8AC3E}">
        <p14:creationId xmlns:p14="http://schemas.microsoft.com/office/powerpoint/2010/main" val="3754231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_Career Sit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339E2B-5E5B-2016-5429-BFAD18CB1722}"/>
              </a:ext>
            </a:extLst>
          </p:cNvPr>
          <p:cNvSpPr/>
          <p:nvPr userDrawn="1"/>
        </p:nvSpPr>
        <p:spPr>
          <a:xfrm>
            <a:off x="428687" y="3990973"/>
            <a:ext cx="3931920" cy="128016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8330FF00-A306-C82F-D060-DC677AE9846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5" name="Content Placeholder 6">
            <a:extLst>
              <a:ext uri="{FF2B5EF4-FFF2-40B4-BE49-F238E27FC236}">
                <a16:creationId xmlns:a16="http://schemas.microsoft.com/office/drawing/2014/main" id="{238EE011-4F06-6941-8E9E-8014CA45D363}"/>
              </a:ext>
            </a:extLst>
          </p:cNvPr>
          <p:cNvSpPr txBox="1">
            <a:spLocks/>
          </p:cNvSpPr>
          <p:nvPr userDrawn="1"/>
        </p:nvSpPr>
        <p:spPr>
          <a:xfrm>
            <a:off x="432400" y="418198"/>
            <a:ext cx="4039287" cy="1125054"/>
          </a:xfrm>
          <a:prstGeom prst="rect">
            <a:avLst/>
          </a:prstGeom>
        </p:spPr>
        <p:txBody>
          <a:bodyPr lIns="0">
            <a:normAutofit/>
          </a:bodyPr>
          <a:lst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a:lstStyle>
          <a:p>
            <a:pPr>
              <a:lnSpc>
                <a:spcPct val="100000"/>
              </a:lnSpc>
              <a:spcBef>
                <a:spcPts val="0"/>
              </a:spcBef>
            </a:pPr>
            <a:r>
              <a:rPr lang="en-US" sz="3200" b="1">
                <a:solidFill>
                  <a:srgbClr val="5C9A1B"/>
                </a:solidFill>
                <a:latin typeface="Calibri" panose="020F0502020204030204" pitchFamily="34" charset="0"/>
                <a:cs typeface="Calibri" panose="020F0502020204030204" pitchFamily="34" charset="0"/>
              </a:rPr>
              <a:t>Join us and turn your passion into impact</a:t>
            </a:r>
          </a:p>
        </p:txBody>
      </p:sp>
      <p:sp>
        <p:nvSpPr>
          <p:cNvPr id="6" name="Rectangle 5">
            <a:extLst>
              <a:ext uri="{FF2B5EF4-FFF2-40B4-BE49-F238E27FC236}">
                <a16:creationId xmlns:a16="http://schemas.microsoft.com/office/drawing/2014/main" id="{68DF0BF6-9E6D-2F63-9853-5964B975F4F3}"/>
              </a:ext>
            </a:extLst>
          </p:cNvPr>
          <p:cNvSpPr/>
          <p:nvPr userDrawn="1"/>
        </p:nvSpPr>
        <p:spPr>
          <a:xfrm>
            <a:off x="4867747" y="3990973"/>
            <a:ext cx="2633033" cy="4567854"/>
          </a:xfrm>
          <a:prstGeom prst="rect">
            <a:avLst/>
          </a:prstGeom>
        </p:spPr>
        <p:txBody>
          <a:bodyPr wrap="square" lIns="0" tIns="45720" rIns="91440" bIns="45720" numCol="1" spcCol="365760" anchor="t">
            <a:spAutoFit/>
          </a:bodyPr>
          <a:lstStyle/>
          <a:p>
            <a:pPr>
              <a:spcBef>
                <a:spcPts val="600"/>
              </a:spcBef>
              <a:spcAft>
                <a:spcPts val="1200"/>
              </a:spcAft>
            </a:pPr>
            <a:r>
              <a:rPr lang="en-US" sz="2000" b="1">
                <a:solidFill>
                  <a:srgbClr val="114A21"/>
                </a:solidFill>
              </a:rPr>
              <a:t>At Humana, </a:t>
            </a:r>
            <a:br>
              <a:rPr lang="en-US" sz="2000" b="1">
                <a:solidFill>
                  <a:srgbClr val="114A21"/>
                </a:solidFill>
              </a:rPr>
            </a:br>
            <a:r>
              <a:rPr lang="en-US" sz="2000" b="1">
                <a:solidFill>
                  <a:srgbClr val="114A21"/>
                </a:solidFill>
              </a:rPr>
              <a:t>caring is everything.</a:t>
            </a:r>
            <a:endParaRPr lang="en-US" sz="2000" b="1" i="0" u="none" strike="noStrike">
              <a:solidFill>
                <a:srgbClr val="114A21"/>
              </a:solidFill>
              <a:effectLst/>
            </a:endParaRPr>
          </a:p>
          <a:p>
            <a:pPr marL="274320">
              <a:spcBef>
                <a:spcPts val="600"/>
              </a:spcBef>
              <a:spcAft>
                <a:spcPts val="600"/>
              </a:spcAft>
            </a:pPr>
            <a:r>
              <a:rPr lang="en-US" sz="1400" b="1">
                <a:solidFill>
                  <a:srgbClr val="114A21"/>
                </a:solidFill>
                <a:cs typeface="Calibri" panose="020F0502020204030204" pitchFamily="34" charset="0"/>
              </a:rPr>
              <a:t>Your growth drives us forward</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rPr>
              <a:t>We want to help you take charge of your path, no matter what shape it takes.</a:t>
            </a:r>
            <a:r>
              <a:rPr lang="en-US" sz="1100">
                <a:solidFill>
                  <a:srgbClr val="114A21"/>
                </a:solidFill>
                <a:effectLst/>
              </a:rPr>
              <a:t> </a:t>
            </a:r>
          </a:p>
          <a:p>
            <a:pPr marL="274320">
              <a:spcBef>
                <a:spcPts val="600"/>
              </a:spcBef>
              <a:spcAft>
                <a:spcPts val="600"/>
              </a:spcAft>
            </a:pPr>
            <a:r>
              <a:rPr lang="en-US" sz="1400" b="1">
                <a:solidFill>
                  <a:srgbClr val="114A21"/>
                </a:solidFill>
                <a:cs typeface="Calibri" panose="020F0502020204030204" pitchFamily="34" charset="0"/>
              </a:rPr>
              <a:t>You’re welcome here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We are a place where everyone belongs and has an equal opportunity to contribute and succeed.</a:t>
            </a:r>
            <a:r>
              <a:rPr lang="en-US" sz="1100">
                <a:solidFill>
                  <a:srgbClr val="114A21"/>
                </a:solidFill>
                <a:effectLst/>
              </a:rPr>
              <a:t> </a:t>
            </a:r>
            <a:endParaRPr lang="en-US" sz="1100">
              <a:solidFill>
                <a:srgbClr val="114A21"/>
              </a:solidFill>
            </a:endParaRPr>
          </a:p>
          <a:p>
            <a:pPr marL="274320" marR="0">
              <a:lnSpc>
                <a:spcPct val="107000"/>
              </a:lnSpc>
              <a:spcBef>
                <a:spcPts val="600"/>
              </a:spcBef>
              <a:spcAft>
                <a:spcPts val="600"/>
              </a:spcAft>
            </a:pPr>
            <a:r>
              <a:rPr lang="en-US" sz="1400" b="1">
                <a:solidFill>
                  <a:srgbClr val="114A21"/>
                </a:solidFill>
                <a:cs typeface="Calibri" panose="020F0502020204030204" pitchFamily="34" charset="0"/>
              </a:rPr>
              <a:t>We put health first</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Every day, we work together to apply our collective insight, talent, and creativity to improving people’s long-term health. </a:t>
            </a:r>
          </a:p>
          <a:p>
            <a:pPr marL="274320" marR="0">
              <a:lnSpc>
                <a:spcPct val="107000"/>
              </a:lnSpc>
              <a:spcBef>
                <a:spcPts val="600"/>
              </a:spcBef>
              <a:spcAft>
                <a:spcPts val="600"/>
              </a:spcAft>
            </a:pPr>
            <a:r>
              <a:rPr lang="en-US" sz="1400" b="1">
                <a:solidFill>
                  <a:srgbClr val="114A21"/>
                </a:solidFill>
                <a:cs typeface="Calibri" panose="020F0502020204030204" pitchFamily="34" charset="0"/>
              </a:rPr>
              <a:t>Each of us impacts real people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Work alongside people who have a common passion to care for people who need it.</a:t>
            </a:r>
            <a:endParaRPr lang="en-US" sz="1200">
              <a:solidFill>
                <a:srgbClr val="114A21"/>
              </a:solidFill>
            </a:endParaRPr>
          </a:p>
        </p:txBody>
      </p:sp>
      <p:pic>
        <p:nvPicPr>
          <p:cNvPr id="7" name="Picture 6" descr="A green and white paper plane&#10;&#10;Description automatically generated">
            <a:extLst>
              <a:ext uri="{FF2B5EF4-FFF2-40B4-BE49-F238E27FC236}">
                <a16:creationId xmlns:a16="http://schemas.microsoft.com/office/drawing/2014/main" id="{B4B1CA44-09AD-35BE-7F8B-275BEF457C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9820" y="8213598"/>
            <a:ext cx="878331" cy="878331"/>
          </a:xfrm>
          <a:prstGeom prst="rect">
            <a:avLst/>
          </a:prstGeom>
        </p:spPr>
      </p:pic>
      <p:pic>
        <p:nvPicPr>
          <p:cNvPr id="8" name="Picture 7" descr="A white and green rounded object&#10;&#10;Description automatically generated">
            <a:extLst>
              <a:ext uri="{FF2B5EF4-FFF2-40B4-BE49-F238E27FC236}">
                <a16:creationId xmlns:a16="http://schemas.microsoft.com/office/drawing/2014/main" id="{D4B1A8C4-E584-FB91-D688-CE42BA773C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4930067"/>
            <a:ext cx="228600" cy="228600"/>
          </a:xfrm>
          <a:prstGeom prst="rect">
            <a:avLst/>
          </a:prstGeom>
        </p:spPr>
      </p:pic>
      <p:pic>
        <p:nvPicPr>
          <p:cNvPr id="9" name="Picture 8" descr="A white and green rounded object&#10;&#10;Description automatically generated">
            <a:extLst>
              <a:ext uri="{FF2B5EF4-FFF2-40B4-BE49-F238E27FC236}">
                <a16:creationId xmlns:a16="http://schemas.microsoft.com/office/drawing/2014/main" id="{8BB9090D-837C-C6B2-2F25-D7AAA909D8F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5815273"/>
            <a:ext cx="228600" cy="228600"/>
          </a:xfrm>
          <a:prstGeom prst="rect">
            <a:avLst/>
          </a:prstGeom>
        </p:spPr>
      </p:pic>
      <p:pic>
        <p:nvPicPr>
          <p:cNvPr id="10" name="Picture 9" descr="A white and green rounded object&#10;&#10;Description automatically generated">
            <a:extLst>
              <a:ext uri="{FF2B5EF4-FFF2-40B4-BE49-F238E27FC236}">
                <a16:creationId xmlns:a16="http://schemas.microsoft.com/office/drawing/2014/main" id="{34D19D55-B32F-9B84-D4BB-253BF13B28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6659524"/>
            <a:ext cx="228600" cy="228600"/>
          </a:xfrm>
          <a:prstGeom prst="rect">
            <a:avLst/>
          </a:prstGeom>
        </p:spPr>
      </p:pic>
      <p:pic>
        <p:nvPicPr>
          <p:cNvPr id="11" name="Picture 10" descr="A white and green rounded object&#10;&#10;Description automatically generated">
            <a:extLst>
              <a:ext uri="{FF2B5EF4-FFF2-40B4-BE49-F238E27FC236}">
                <a16:creationId xmlns:a16="http://schemas.microsoft.com/office/drawing/2014/main" id="{52E35608-5846-0EC7-0280-A1F91CA567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0630" y="7782345"/>
            <a:ext cx="228600" cy="228600"/>
          </a:xfrm>
          <a:prstGeom prst="rect">
            <a:avLst/>
          </a:prstGeom>
        </p:spPr>
      </p:pic>
      <p:graphicFrame>
        <p:nvGraphicFramePr>
          <p:cNvPr id="13" name="Table 12">
            <a:extLst>
              <a:ext uri="{FF2B5EF4-FFF2-40B4-BE49-F238E27FC236}">
                <a16:creationId xmlns:a16="http://schemas.microsoft.com/office/drawing/2014/main" id="{91706135-5759-B6D2-F5C7-37A9EBACA641}"/>
              </a:ext>
            </a:extLst>
          </p:cNvPr>
          <p:cNvGraphicFramePr>
            <a:graphicFrameLocks noGrp="1"/>
          </p:cNvGraphicFramePr>
          <p:nvPr userDrawn="1">
            <p:extLst>
              <p:ext uri="{D42A27DB-BD31-4B8C-83A1-F6EECF244321}">
                <p14:modId xmlns:p14="http://schemas.microsoft.com/office/powerpoint/2010/main" val="2958716558"/>
              </p:ext>
            </p:extLst>
          </p:nvPr>
        </p:nvGraphicFramePr>
        <p:xfrm>
          <a:off x="394643" y="5859280"/>
          <a:ext cx="4114800" cy="21234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4275553763"/>
                    </a:ext>
                  </a:extLst>
                </a:gridCol>
                <a:gridCol w="2103120">
                  <a:extLst>
                    <a:ext uri="{9D8B030D-6E8A-4147-A177-3AD203B41FA5}">
                      <a16:colId xmlns:a16="http://schemas.microsoft.com/office/drawing/2014/main" val="1939203646"/>
                    </a:ext>
                  </a:extLst>
                </a:gridCol>
              </a:tblGrid>
              <a:tr h="1959531">
                <a:tc>
                  <a:txBody>
                    <a:bodyPr/>
                    <a:lstStyle/>
                    <a:p>
                      <a:pPr marL="171450" indent="-171450">
                        <a:spcBef>
                          <a:spcPts val="150"/>
                        </a:spcBef>
                        <a:spcAft>
                          <a:spcPts val="150"/>
                        </a:spcAft>
                        <a:buFont typeface="Arial" panose="020B0604020202020204" pitchFamily="34" charset="0"/>
                        <a:buChar char="•"/>
                      </a:pPr>
                      <a:r>
                        <a:rPr lang="en-US" sz="1100" b="0">
                          <a:solidFill>
                            <a:schemeClr val="tx1"/>
                          </a:solidFill>
                        </a:rPr>
                        <a:t>Competitive base pay plus sales incentive </a:t>
                      </a:r>
                    </a:p>
                    <a:p>
                      <a:pPr marL="171450" indent="-171450">
                        <a:spcBef>
                          <a:spcPts val="150"/>
                        </a:spcBef>
                        <a:spcAft>
                          <a:spcPts val="150"/>
                        </a:spcAft>
                        <a:buFont typeface="Arial" panose="020B0604020202020204" pitchFamily="34" charset="0"/>
                        <a:buChar char="•"/>
                      </a:pPr>
                      <a:r>
                        <a:rPr lang="en-US" sz="1100" b="0">
                          <a:solidFill>
                            <a:schemeClr val="tx1"/>
                          </a:solidFill>
                        </a:rPr>
                        <a:t>Medical/Dental/Life Benefits</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401(k) retirement savings plan with employer match</a:t>
                      </a:r>
                      <a:endParaRPr lang="en-US" sz="1100" b="0">
                        <a:solidFill>
                          <a:schemeClr val="tx1"/>
                        </a:solidFill>
                      </a:endParaRPr>
                    </a:p>
                    <a:p>
                      <a:pPr marL="171450" indent="-171450">
                        <a:spcBef>
                          <a:spcPts val="150"/>
                        </a:spcBef>
                        <a:spcAft>
                          <a:spcPts val="150"/>
                        </a:spcAft>
                        <a:buFont typeface="Arial" panose="020B0604020202020204" pitchFamily="34" charset="0"/>
                        <a:buChar char="•"/>
                      </a:pPr>
                      <a:r>
                        <a:rPr lang="en-US" sz="1100" b="0">
                          <a:solidFill>
                            <a:schemeClr val="tx1"/>
                          </a:solidFill>
                        </a:rPr>
                        <a:t>Paid time off &amp; paid holidays</a:t>
                      </a:r>
                    </a:p>
                    <a:p>
                      <a:pPr marL="171450" indent="-171450">
                        <a:spcBef>
                          <a:spcPts val="150"/>
                        </a:spcBef>
                        <a:spcAft>
                          <a:spcPts val="150"/>
                        </a:spcAft>
                        <a:buFont typeface="Arial" panose="020B0604020202020204" pitchFamily="34" charset="0"/>
                        <a:buChar char="•"/>
                      </a:pPr>
                      <a:r>
                        <a:rPr lang="en-US" sz="1100" b="0">
                          <a:solidFill>
                            <a:schemeClr val="tx1"/>
                          </a:solidFill>
                        </a:rPr>
                        <a:t>Flexibility to work remote</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Extensive ongoing training</a:t>
                      </a:r>
                    </a:p>
                    <a:p>
                      <a:pPr marL="171450" indent="-171450">
                        <a:spcBef>
                          <a:spcPts val="150"/>
                        </a:spcBef>
                        <a:spcAft>
                          <a:spcPts val="150"/>
                        </a:spcAft>
                        <a:buFont typeface="Arial" panose="020B0604020202020204" pitchFamily="34" charset="0"/>
                        <a:buChar char="•"/>
                      </a:pPr>
                      <a:r>
                        <a:rPr lang="en-US" sz="1100" b="0">
                          <a:solidFill>
                            <a:schemeClr val="tx1"/>
                          </a:solidFill>
                        </a:rPr>
                        <a:t>Education benefits program</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National brand recognition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Initial sales guarantee</a:t>
                      </a:r>
                    </a:p>
                    <a:p>
                      <a:pPr marL="171450" indent="-171450">
                        <a:spcBef>
                          <a:spcPts val="150"/>
                        </a:spcBef>
                        <a:spcAft>
                          <a:spcPts val="150"/>
                        </a:spcAft>
                        <a:buFont typeface="Arial" panose="020B0604020202020204" pitchFamily="34" charset="0"/>
                        <a:buChar char="•"/>
                      </a:pPr>
                      <a:r>
                        <a:rPr lang="en-US" sz="1100" b="0">
                          <a:solidFill>
                            <a:schemeClr val="tx1"/>
                          </a:solidFill>
                        </a:rPr>
                        <a:t>Monthly residual on members </a:t>
                      </a:r>
                    </a:p>
                    <a:p>
                      <a:pPr marL="171450" indent="-171450">
                        <a:spcBef>
                          <a:spcPts val="150"/>
                        </a:spcBef>
                        <a:spcAft>
                          <a:spcPts val="150"/>
                        </a:spcAft>
                        <a:buFont typeface="Arial" panose="020B0604020202020204" pitchFamily="34" charset="0"/>
                        <a:buChar char="•"/>
                      </a:pPr>
                      <a:r>
                        <a:rPr lang="en-US" sz="1100" b="0">
                          <a:solidFill>
                            <a:schemeClr val="tx1"/>
                          </a:solidFill>
                        </a:rPr>
                        <a:t>Marketing support</a:t>
                      </a:r>
                    </a:p>
                    <a:p>
                      <a:pPr marL="171450" indent="-171450">
                        <a:spcBef>
                          <a:spcPts val="150"/>
                        </a:spcBef>
                        <a:spcAft>
                          <a:spcPts val="150"/>
                        </a:spcAft>
                        <a:buFont typeface="Arial" panose="020B0604020202020204" pitchFamily="34" charset="0"/>
                        <a:buChar char="•"/>
                      </a:pPr>
                      <a:r>
                        <a:rPr lang="en-US" sz="1100" b="0">
                          <a:solidFill>
                            <a:schemeClr val="tx1"/>
                          </a:solidFill>
                        </a:rPr>
                        <a:t>Mileage reimbursement </a:t>
                      </a:r>
                    </a:p>
                    <a:p>
                      <a:pPr marL="171450" indent="-171450">
                        <a:spcBef>
                          <a:spcPts val="150"/>
                        </a:spcBef>
                        <a:spcAft>
                          <a:spcPts val="150"/>
                        </a:spcAft>
                        <a:buFont typeface="Arial" panose="020B0604020202020204" pitchFamily="34" charset="0"/>
                        <a:buChar char="•"/>
                      </a:pPr>
                      <a:r>
                        <a:rPr lang="en-US" sz="1100" b="0">
                          <a:solidFill>
                            <a:schemeClr val="tx1"/>
                          </a:solidFill>
                        </a:rPr>
                        <a:t>Company phone</a:t>
                      </a:r>
                    </a:p>
                    <a:p>
                      <a:pPr marL="171450" indent="-171450">
                        <a:spcBef>
                          <a:spcPts val="150"/>
                        </a:spcBef>
                        <a:spcAft>
                          <a:spcPts val="150"/>
                        </a:spcAft>
                        <a:buFont typeface="Arial" panose="020B0604020202020204" pitchFamily="34" charset="0"/>
                        <a:buChar char="•"/>
                      </a:pPr>
                      <a:r>
                        <a:rPr lang="en-US" sz="1100" b="0">
                          <a:solidFill>
                            <a:schemeClr val="tx1"/>
                          </a:solidFill>
                        </a:rPr>
                        <a:t>Corporate credit card</a:t>
                      </a:r>
                    </a:p>
                    <a:p>
                      <a:pPr marL="171450" indent="-171450">
                        <a:spcBef>
                          <a:spcPts val="150"/>
                        </a:spcBef>
                        <a:spcAft>
                          <a:spcPts val="150"/>
                        </a:spcAft>
                        <a:buFont typeface="Arial" panose="020B0604020202020204" pitchFamily="34" charset="0"/>
                        <a:buChar char="•"/>
                      </a:pPr>
                      <a:r>
                        <a:rPr lang="en-US" sz="1100" b="0">
                          <a:solidFill>
                            <a:schemeClr val="tx1"/>
                          </a:solidFill>
                        </a:rPr>
                        <a:t>Opportunity to sell other products</a:t>
                      </a:r>
                    </a:p>
                    <a:p>
                      <a:pPr marL="171450" indent="-171450">
                        <a:spcBef>
                          <a:spcPts val="150"/>
                        </a:spcBef>
                        <a:spcAft>
                          <a:spcPts val="150"/>
                        </a:spcAft>
                        <a:buFont typeface="Arial" panose="020B0604020202020204" pitchFamily="34" charset="0"/>
                        <a:buChar char="•"/>
                      </a:pPr>
                      <a:r>
                        <a:rPr lang="en-US" sz="1100" b="0" i="0" u="none" strike="noStrike" kern="1200">
                          <a:solidFill>
                            <a:schemeClr val="tx1"/>
                          </a:solidFill>
                          <a:effectLst/>
                          <a:latin typeface="+mn-lt"/>
                          <a:ea typeface="+mn-ea"/>
                          <a:cs typeface="+mn-cs"/>
                        </a:rPr>
                        <a:t>Book of Business Assignment in select markets</a:t>
                      </a:r>
                      <a:endParaRPr lang="en-US"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6981066"/>
                  </a:ext>
                </a:extLst>
              </a:tr>
            </a:tbl>
          </a:graphicData>
        </a:graphic>
      </p:graphicFrame>
      <p:sp>
        <p:nvSpPr>
          <p:cNvPr id="14" name="TextBox 13">
            <a:extLst>
              <a:ext uri="{FF2B5EF4-FFF2-40B4-BE49-F238E27FC236}">
                <a16:creationId xmlns:a16="http://schemas.microsoft.com/office/drawing/2014/main" id="{3565373A-E86F-43F8-948C-AFADC5CD2914}"/>
              </a:ext>
            </a:extLst>
          </p:cNvPr>
          <p:cNvSpPr txBox="1"/>
          <p:nvPr userDrawn="1"/>
        </p:nvSpPr>
        <p:spPr>
          <a:xfrm>
            <a:off x="364237" y="1607677"/>
            <a:ext cx="4073922" cy="4201150"/>
          </a:xfrm>
          <a:prstGeom prst="rect">
            <a:avLst/>
          </a:prstGeom>
          <a:noFill/>
        </p:spPr>
        <p:txBody>
          <a:bodyPr wrap="square">
            <a:spAutoFit/>
          </a:bodyPr>
          <a:lstStyle/>
          <a:p>
            <a:pPr marL="0" marR="0">
              <a:spcBef>
                <a:spcPts val="0"/>
              </a:spcBef>
              <a:spcAft>
                <a:spcPts val="0"/>
              </a:spcAft>
            </a:pPr>
            <a:r>
              <a:rPr lang="en-US" sz="1100" b="0" i="0">
                <a:effectLst/>
                <a:latin typeface="Calibri" panose="020F0502020204030204" pitchFamily="34" charset="0"/>
              </a:rPr>
              <a:t>If you're passionate about the Medicare population and looking for an opportunity to work in sales, consider a career with Humana.</a:t>
            </a:r>
            <a:r>
              <a:rPr lang="en-US" sz="1100">
                <a:latin typeface="Calibri" panose="020F0502020204030204" pitchFamily="34" charset="0"/>
              </a:rPr>
              <a:t> </a:t>
            </a:r>
            <a:r>
              <a:rPr lang="en-US" sz="1100" b="0" i="0">
                <a:effectLst/>
                <a:latin typeface="Calibri" panose="020F0502020204030204" pitchFamily="34" charset="0"/>
              </a:rPr>
              <a:t>Our Medicare Sales Field Agents familiarize themselves with the needs of our members and our communities, collaborating to create solutions that empower individuals to become their best selves. </a:t>
            </a:r>
          </a:p>
          <a:p>
            <a:pPr marL="0" marR="0">
              <a:spcBef>
                <a:spcPts val="0"/>
              </a:spcBef>
              <a:spcAft>
                <a:spcPts val="0"/>
              </a:spcAft>
            </a:pPr>
            <a:endParaRPr lang="en-US" sz="1200">
              <a:solidFill>
                <a:srgbClr val="000000"/>
              </a:solidFill>
              <a:latin typeface="Calibri" panose="020F0502020204030204" pitchFamily="34" charset="0"/>
            </a:endParaRPr>
          </a:p>
          <a:p>
            <a:pPr>
              <a:spcAft>
                <a:spcPts val="600"/>
              </a:spcAft>
            </a:pPr>
            <a:r>
              <a:rPr lang="en-US" sz="1600">
                <a:solidFill>
                  <a:srgbClr val="5C9A1B"/>
                </a:solidFill>
                <a:effectLst/>
                <a:ea typeface="Times New Roman" panose="02020603050405020304" pitchFamily="18" charset="0"/>
              </a:rPr>
              <a:t>What you will do</a:t>
            </a:r>
          </a:p>
          <a:p>
            <a:pPr>
              <a:spcBef>
                <a:spcPts val="0"/>
              </a:spcBef>
              <a:spcAft>
                <a:spcPts val="0"/>
              </a:spcAft>
            </a:pPr>
            <a:r>
              <a:rPr lang="en-US" sz="1100">
                <a:effectLst/>
                <a:ea typeface="Times New Roman" panose="02020603050405020304" pitchFamily="18" charset="0"/>
                <a:cs typeface="Times New Roman" panose="02020603050405020304" pitchFamily="18" charset="0"/>
              </a:rPr>
              <a:t>The appropriate candidate will represent Humana by engaging with potential prospects and community partners through in person, virtual and telephonic interactions. In person interactions may include grassroots marketing, sales events, in home appointments, and more.</a:t>
            </a:r>
            <a:endParaRPr lang="en-US" sz="1100">
              <a:effectLst/>
              <a:ea typeface="Calibri" panose="020F0502020204030204" pitchFamily="34" charset="0"/>
              <a:cs typeface="Times New Roman" panose="02020603050405020304" pitchFamily="18" charset="0"/>
            </a:endParaRPr>
          </a:p>
          <a:p>
            <a:endParaRPr lang="en-US" sz="1200" b="1"/>
          </a:p>
          <a:p>
            <a:pPr marL="91440">
              <a:spcBef>
                <a:spcPts val="600"/>
              </a:spcBef>
            </a:pPr>
            <a:r>
              <a:rPr lang="en-US" sz="1600" b="1" i="0">
                <a:solidFill>
                  <a:srgbClr val="5C9A1B"/>
                </a:solidFill>
                <a:effectLst/>
                <a:latin typeface="Calibri" panose="020F0502020204030204" pitchFamily="34" charset="0"/>
              </a:rPr>
              <a:t>Our commitment to top talent</a:t>
            </a:r>
            <a:endParaRPr lang="en-US" sz="1600" b="1">
              <a:solidFill>
                <a:srgbClr val="114A21"/>
              </a:solidFill>
              <a:latin typeface="Calibri" panose="020F0502020204030204" pitchFamily="34" charset="0"/>
            </a:endParaRPr>
          </a:p>
          <a:p>
            <a:pPr marL="91440">
              <a:spcBef>
                <a:spcPts val="600"/>
              </a:spcBef>
            </a:pPr>
            <a:r>
              <a:rPr lang="en-US" sz="1200" b="0" i="0" u="none" strike="noStrike">
                <a:effectLst/>
              </a:rPr>
              <a:t>Contracted Humana agents that are hired may be able to retain their existing Humana book of business and continue to be paid perpetuity at the partner agent rate for the duration of their Humana tenure.</a:t>
            </a:r>
          </a:p>
          <a:p>
            <a:pPr marL="91440">
              <a:spcBef>
                <a:spcPts val="600"/>
              </a:spcBef>
            </a:pPr>
            <a:endParaRPr lang="en-US" sz="1200">
              <a:solidFill>
                <a:srgbClr val="5C9A1B"/>
              </a:solidFill>
              <a:cs typeface="Calibri" panose="020F0502020204030204" pitchFamily="34" charset="0"/>
            </a:endParaRPr>
          </a:p>
          <a:p>
            <a:pPr lvl="0">
              <a:spcBef>
                <a:spcPts val="600"/>
              </a:spcBef>
            </a:pPr>
            <a:r>
              <a:rPr lang="en-US" sz="1600">
                <a:solidFill>
                  <a:srgbClr val="5C9A1B"/>
                </a:solidFill>
                <a:cs typeface="Calibri" panose="020F0502020204030204" pitchFamily="34" charset="0"/>
              </a:rPr>
              <a:t>This sales opportunity will offer:</a:t>
            </a:r>
          </a:p>
        </p:txBody>
      </p:sp>
      <p:pic>
        <p:nvPicPr>
          <p:cNvPr id="3" name="Picture 2">
            <a:extLst>
              <a:ext uri="{FF2B5EF4-FFF2-40B4-BE49-F238E27FC236}">
                <a16:creationId xmlns:a16="http://schemas.microsoft.com/office/drawing/2014/main" id="{3F3CCCDB-99C6-A734-5B55-9BD543779012}"/>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1326" t="-286" r="21507" b="286"/>
          <a:stretch/>
        </p:blipFill>
        <p:spPr>
          <a:xfrm>
            <a:off x="4650111" y="252767"/>
            <a:ext cx="2925644" cy="3411819"/>
          </a:xfrm>
          <a:prstGeom prst="rect">
            <a:avLst/>
          </a:prstGeom>
          <a:solidFill>
            <a:schemeClr val="bg1">
              <a:lumMod val="40000"/>
              <a:lumOff val="60000"/>
            </a:schemeClr>
          </a:solidFill>
        </p:spPr>
      </p:pic>
    </p:spTree>
    <p:extLst>
      <p:ext uri="{BB962C8B-B14F-4D97-AF65-F5344CB8AC3E}">
        <p14:creationId xmlns:p14="http://schemas.microsoft.com/office/powerpoint/2010/main" val="3409731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_QR Code 1">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330FF00-A306-C82F-D060-DC677AE9846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15" name="Rectangle 14">
            <a:extLst>
              <a:ext uri="{FF2B5EF4-FFF2-40B4-BE49-F238E27FC236}">
                <a16:creationId xmlns:a16="http://schemas.microsoft.com/office/drawing/2014/main" id="{209BF746-B899-3AF5-FDD5-61919E258E5F}"/>
              </a:ext>
            </a:extLst>
          </p:cNvPr>
          <p:cNvSpPr/>
          <p:nvPr userDrawn="1"/>
        </p:nvSpPr>
        <p:spPr>
          <a:xfrm>
            <a:off x="428687" y="3852073"/>
            <a:ext cx="3931920" cy="128016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0AD4318-E2B0-7AE9-D5FD-0DF5F08BB19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t="6679" r="-424" b="15717"/>
          <a:stretch/>
        </p:blipFill>
        <p:spPr>
          <a:xfrm>
            <a:off x="4649902" y="234742"/>
            <a:ext cx="2944698" cy="3422857"/>
          </a:xfrm>
          <a:prstGeom prst="rect">
            <a:avLst/>
          </a:prstGeom>
          <a:solidFill>
            <a:schemeClr val="bg1">
              <a:lumMod val="40000"/>
              <a:lumOff val="60000"/>
            </a:schemeClr>
          </a:solidFill>
        </p:spPr>
      </p:pic>
      <p:pic>
        <p:nvPicPr>
          <p:cNvPr id="17" name="Graphic 16">
            <a:extLst>
              <a:ext uri="{FF2B5EF4-FFF2-40B4-BE49-F238E27FC236}">
                <a16:creationId xmlns:a16="http://schemas.microsoft.com/office/drawing/2014/main" id="{F9FEBEA4-09F3-C256-CFB2-6591A9585F26}"/>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18" name="Content Placeholder 6">
            <a:extLst>
              <a:ext uri="{FF2B5EF4-FFF2-40B4-BE49-F238E27FC236}">
                <a16:creationId xmlns:a16="http://schemas.microsoft.com/office/drawing/2014/main" id="{A340E2B5-6192-9933-73D2-6AC23BD936C1}"/>
              </a:ext>
            </a:extLst>
          </p:cNvPr>
          <p:cNvSpPr txBox="1">
            <a:spLocks/>
          </p:cNvSpPr>
          <p:nvPr userDrawn="1"/>
        </p:nvSpPr>
        <p:spPr>
          <a:xfrm>
            <a:off x="432400" y="348748"/>
            <a:ext cx="4039287" cy="1125054"/>
          </a:xfrm>
          <a:prstGeom prst="rect">
            <a:avLst/>
          </a:prstGeom>
        </p:spPr>
        <p:txBody>
          <a:bodyPr lIns="0">
            <a:normAutofit/>
          </a:bodyPr>
          <a:lst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a:lstStyle>
          <a:p>
            <a:pPr>
              <a:lnSpc>
                <a:spcPct val="100000"/>
              </a:lnSpc>
              <a:spcBef>
                <a:spcPts val="0"/>
              </a:spcBef>
            </a:pPr>
            <a:r>
              <a:rPr lang="en-US" sz="3200" b="1">
                <a:solidFill>
                  <a:srgbClr val="5C9A1B"/>
                </a:solidFill>
                <a:latin typeface="Calibri" panose="020F0502020204030204" pitchFamily="34" charset="0"/>
                <a:cs typeface="Calibri" panose="020F0502020204030204" pitchFamily="34" charset="0"/>
              </a:rPr>
              <a:t>Join us and turn your passion into impact</a:t>
            </a:r>
          </a:p>
        </p:txBody>
      </p:sp>
      <p:sp>
        <p:nvSpPr>
          <p:cNvPr id="19" name="Rectangle 18">
            <a:extLst>
              <a:ext uri="{FF2B5EF4-FFF2-40B4-BE49-F238E27FC236}">
                <a16:creationId xmlns:a16="http://schemas.microsoft.com/office/drawing/2014/main" id="{92410D8C-B767-0743-6C75-A929EA7FC1F4}"/>
              </a:ext>
            </a:extLst>
          </p:cNvPr>
          <p:cNvSpPr/>
          <p:nvPr userDrawn="1"/>
        </p:nvSpPr>
        <p:spPr>
          <a:xfrm>
            <a:off x="4867747" y="3990973"/>
            <a:ext cx="2633033" cy="4567854"/>
          </a:xfrm>
          <a:prstGeom prst="rect">
            <a:avLst/>
          </a:prstGeom>
        </p:spPr>
        <p:txBody>
          <a:bodyPr wrap="square" lIns="0" tIns="45720" rIns="91440" bIns="45720" numCol="1" spcCol="365760" anchor="t">
            <a:spAutoFit/>
          </a:bodyPr>
          <a:lstStyle/>
          <a:p>
            <a:pPr>
              <a:spcBef>
                <a:spcPts val="600"/>
              </a:spcBef>
              <a:spcAft>
                <a:spcPts val="1200"/>
              </a:spcAft>
            </a:pPr>
            <a:r>
              <a:rPr lang="en-US" sz="2000" b="1">
                <a:solidFill>
                  <a:srgbClr val="114A21"/>
                </a:solidFill>
              </a:rPr>
              <a:t>At Humana, </a:t>
            </a:r>
            <a:br>
              <a:rPr lang="en-US" sz="2000" b="1">
                <a:solidFill>
                  <a:srgbClr val="114A21"/>
                </a:solidFill>
              </a:rPr>
            </a:br>
            <a:r>
              <a:rPr lang="en-US" sz="2000" b="1">
                <a:solidFill>
                  <a:srgbClr val="114A21"/>
                </a:solidFill>
              </a:rPr>
              <a:t>caring is everything.</a:t>
            </a:r>
            <a:endParaRPr lang="en-US" sz="2000" b="1" i="0" u="none" strike="noStrike">
              <a:solidFill>
                <a:srgbClr val="114A21"/>
              </a:solidFill>
              <a:effectLst/>
            </a:endParaRPr>
          </a:p>
          <a:p>
            <a:pPr marL="274320">
              <a:spcBef>
                <a:spcPts val="600"/>
              </a:spcBef>
              <a:spcAft>
                <a:spcPts val="600"/>
              </a:spcAft>
            </a:pPr>
            <a:r>
              <a:rPr lang="en-US" sz="1400" b="1">
                <a:solidFill>
                  <a:srgbClr val="114A21"/>
                </a:solidFill>
                <a:cs typeface="Calibri" panose="020F0502020204030204" pitchFamily="34" charset="0"/>
              </a:rPr>
              <a:t>Your growth drives us forward</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rPr>
              <a:t>We want to help you take charge of your path, no matter what shape it takes.</a:t>
            </a:r>
            <a:r>
              <a:rPr lang="en-US" sz="1100">
                <a:solidFill>
                  <a:srgbClr val="114A21"/>
                </a:solidFill>
                <a:effectLst/>
              </a:rPr>
              <a:t> </a:t>
            </a:r>
          </a:p>
          <a:p>
            <a:pPr marL="274320">
              <a:spcBef>
                <a:spcPts val="600"/>
              </a:spcBef>
              <a:spcAft>
                <a:spcPts val="600"/>
              </a:spcAft>
            </a:pPr>
            <a:r>
              <a:rPr lang="en-US" sz="1400" b="1">
                <a:solidFill>
                  <a:srgbClr val="114A21"/>
                </a:solidFill>
                <a:cs typeface="Calibri" panose="020F0502020204030204" pitchFamily="34" charset="0"/>
              </a:rPr>
              <a:t>You’re welcome here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We are a place where everyone belongs and has an equal opportunity to contribute and succeed.</a:t>
            </a:r>
            <a:r>
              <a:rPr lang="en-US" sz="1100">
                <a:solidFill>
                  <a:srgbClr val="114A21"/>
                </a:solidFill>
                <a:effectLst/>
              </a:rPr>
              <a:t> </a:t>
            </a:r>
            <a:endParaRPr lang="en-US" sz="1100">
              <a:solidFill>
                <a:srgbClr val="114A21"/>
              </a:solidFill>
            </a:endParaRPr>
          </a:p>
          <a:p>
            <a:pPr marL="274320" marR="0">
              <a:lnSpc>
                <a:spcPct val="107000"/>
              </a:lnSpc>
              <a:spcBef>
                <a:spcPts val="600"/>
              </a:spcBef>
              <a:spcAft>
                <a:spcPts val="600"/>
              </a:spcAft>
            </a:pPr>
            <a:r>
              <a:rPr lang="en-US" sz="1400" b="1">
                <a:solidFill>
                  <a:srgbClr val="114A21"/>
                </a:solidFill>
                <a:cs typeface="Calibri" panose="020F0502020204030204" pitchFamily="34" charset="0"/>
              </a:rPr>
              <a:t>We put health first</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Every day, we work together to apply our collective insight, talent, and creativity to improving people’s long-term health. </a:t>
            </a:r>
          </a:p>
          <a:p>
            <a:pPr marL="274320" marR="0">
              <a:lnSpc>
                <a:spcPct val="107000"/>
              </a:lnSpc>
              <a:spcBef>
                <a:spcPts val="600"/>
              </a:spcBef>
              <a:spcAft>
                <a:spcPts val="600"/>
              </a:spcAft>
            </a:pPr>
            <a:r>
              <a:rPr lang="en-US" sz="1400" b="1">
                <a:solidFill>
                  <a:srgbClr val="114A21"/>
                </a:solidFill>
                <a:cs typeface="Calibri" panose="020F0502020204030204" pitchFamily="34" charset="0"/>
              </a:rPr>
              <a:t>Each of us impacts real people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Work alongside people who have a common passion to care for people who need it.</a:t>
            </a:r>
            <a:endParaRPr lang="en-US" sz="1200">
              <a:solidFill>
                <a:srgbClr val="114A21"/>
              </a:solidFill>
            </a:endParaRPr>
          </a:p>
        </p:txBody>
      </p:sp>
      <p:pic>
        <p:nvPicPr>
          <p:cNvPr id="20" name="Picture 19" descr="A white and green rounded object&#10;&#10;Description automatically generated">
            <a:extLst>
              <a:ext uri="{FF2B5EF4-FFF2-40B4-BE49-F238E27FC236}">
                <a16:creationId xmlns:a16="http://schemas.microsoft.com/office/drawing/2014/main" id="{46730EF7-9F45-9991-2666-7A31C0E518F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4930067"/>
            <a:ext cx="228600" cy="228600"/>
          </a:xfrm>
          <a:prstGeom prst="rect">
            <a:avLst/>
          </a:prstGeom>
        </p:spPr>
      </p:pic>
      <p:pic>
        <p:nvPicPr>
          <p:cNvPr id="21" name="Picture 20" descr="A white and green rounded object&#10;&#10;Description automatically generated">
            <a:extLst>
              <a:ext uri="{FF2B5EF4-FFF2-40B4-BE49-F238E27FC236}">
                <a16:creationId xmlns:a16="http://schemas.microsoft.com/office/drawing/2014/main" id="{EEF3F31A-6C8C-FEC9-9FDA-F2FD528726C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5815273"/>
            <a:ext cx="228600" cy="228600"/>
          </a:xfrm>
          <a:prstGeom prst="rect">
            <a:avLst/>
          </a:prstGeom>
        </p:spPr>
      </p:pic>
      <p:pic>
        <p:nvPicPr>
          <p:cNvPr id="22" name="Picture 21" descr="A white and green rounded object&#10;&#10;Description automatically generated">
            <a:extLst>
              <a:ext uri="{FF2B5EF4-FFF2-40B4-BE49-F238E27FC236}">
                <a16:creationId xmlns:a16="http://schemas.microsoft.com/office/drawing/2014/main" id="{FA5CA101-E48D-4F89-87F6-F74C30A9BCC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0158" y="6659524"/>
            <a:ext cx="228600" cy="228600"/>
          </a:xfrm>
          <a:prstGeom prst="rect">
            <a:avLst/>
          </a:prstGeom>
        </p:spPr>
      </p:pic>
      <p:pic>
        <p:nvPicPr>
          <p:cNvPr id="23" name="Picture 22" descr="A white and green rounded object&#10;&#10;Description automatically generated">
            <a:extLst>
              <a:ext uri="{FF2B5EF4-FFF2-40B4-BE49-F238E27FC236}">
                <a16:creationId xmlns:a16="http://schemas.microsoft.com/office/drawing/2014/main" id="{FD64D19B-3807-3264-F350-78B242523B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0630" y="7782345"/>
            <a:ext cx="228600" cy="228600"/>
          </a:xfrm>
          <a:prstGeom prst="rect">
            <a:avLst/>
          </a:prstGeom>
        </p:spPr>
      </p:pic>
      <p:graphicFrame>
        <p:nvGraphicFramePr>
          <p:cNvPr id="24" name="Table 23">
            <a:extLst>
              <a:ext uri="{FF2B5EF4-FFF2-40B4-BE49-F238E27FC236}">
                <a16:creationId xmlns:a16="http://schemas.microsoft.com/office/drawing/2014/main" id="{5396F3C6-5754-91E8-53F7-FED98D077AC4}"/>
              </a:ext>
            </a:extLst>
          </p:cNvPr>
          <p:cNvGraphicFramePr>
            <a:graphicFrameLocks noGrp="1"/>
          </p:cNvGraphicFramePr>
          <p:nvPr userDrawn="1">
            <p:extLst>
              <p:ext uri="{D42A27DB-BD31-4B8C-83A1-F6EECF244321}">
                <p14:modId xmlns:p14="http://schemas.microsoft.com/office/powerpoint/2010/main" val="2855982636"/>
              </p:ext>
            </p:extLst>
          </p:nvPr>
        </p:nvGraphicFramePr>
        <p:xfrm>
          <a:off x="394643" y="5720380"/>
          <a:ext cx="4114800" cy="21234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4275553763"/>
                    </a:ext>
                  </a:extLst>
                </a:gridCol>
                <a:gridCol w="2103120">
                  <a:extLst>
                    <a:ext uri="{9D8B030D-6E8A-4147-A177-3AD203B41FA5}">
                      <a16:colId xmlns:a16="http://schemas.microsoft.com/office/drawing/2014/main" val="1939203646"/>
                    </a:ext>
                  </a:extLst>
                </a:gridCol>
              </a:tblGrid>
              <a:tr h="1959531">
                <a:tc>
                  <a:txBody>
                    <a:bodyPr/>
                    <a:lstStyle/>
                    <a:p>
                      <a:pPr marL="171450" indent="-171450">
                        <a:spcBef>
                          <a:spcPts val="150"/>
                        </a:spcBef>
                        <a:spcAft>
                          <a:spcPts val="150"/>
                        </a:spcAft>
                        <a:buFont typeface="Arial" panose="020B0604020202020204" pitchFamily="34" charset="0"/>
                        <a:buChar char="•"/>
                      </a:pPr>
                      <a:r>
                        <a:rPr lang="en-US" sz="1100" b="0">
                          <a:solidFill>
                            <a:schemeClr val="tx1"/>
                          </a:solidFill>
                        </a:rPr>
                        <a:t>Competitive base pay plus sales incentive </a:t>
                      </a:r>
                    </a:p>
                    <a:p>
                      <a:pPr marL="171450" indent="-171450">
                        <a:spcBef>
                          <a:spcPts val="150"/>
                        </a:spcBef>
                        <a:spcAft>
                          <a:spcPts val="150"/>
                        </a:spcAft>
                        <a:buFont typeface="Arial" panose="020B0604020202020204" pitchFamily="34" charset="0"/>
                        <a:buChar char="•"/>
                      </a:pPr>
                      <a:r>
                        <a:rPr lang="en-US" sz="1100" b="0">
                          <a:solidFill>
                            <a:schemeClr val="tx1"/>
                          </a:solidFill>
                        </a:rPr>
                        <a:t>Medical/Dental/Life Benefits</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401(k) retirement savings plan with employer match</a:t>
                      </a:r>
                      <a:endParaRPr lang="en-US" sz="1100" b="0">
                        <a:solidFill>
                          <a:schemeClr val="tx1"/>
                        </a:solidFill>
                      </a:endParaRPr>
                    </a:p>
                    <a:p>
                      <a:pPr marL="171450" indent="-171450">
                        <a:spcBef>
                          <a:spcPts val="150"/>
                        </a:spcBef>
                        <a:spcAft>
                          <a:spcPts val="150"/>
                        </a:spcAft>
                        <a:buFont typeface="Arial" panose="020B0604020202020204" pitchFamily="34" charset="0"/>
                        <a:buChar char="•"/>
                      </a:pPr>
                      <a:r>
                        <a:rPr lang="en-US" sz="1100" b="0">
                          <a:solidFill>
                            <a:schemeClr val="tx1"/>
                          </a:solidFill>
                        </a:rPr>
                        <a:t>Paid time off &amp; paid holidays</a:t>
                      </a:r>
                    </a:p>
                    <a:p>
                      <a:pPr marL="171450" indent="-171450">
                        <a:spcBef>
                          <a:spcPts val="150"/>
                        </a:spcBef>
                        <a:spcAft>
                          <a:spcPts val="150"/>
                        </a:spcAft>
                        <a:buFont typeface="Arial" panose="020B0604020202020204" pitchFamily="34" charset="0"/>
                        <a:buChar char="•"/>
                      </a:pPr>
                      <a:r>
                        <a:rPr lang="en-US" sz="1100" b="0">
                          <a:solidFill>
                            <a:schemeClr val="tx1"/>
                          </a:solidFill>
                        </a:rPr>
                        <a:t>Flexibility to work remote</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Extensive ongoing training</a:t>
                      </a:r>
                    </a:p>
                    <a:p>
                      <a:pPr marL="171450" indent="-171450">
                        <a:spcBef>
                          <a:spcPts val="150"/>
                        </a:spcBef>
                        <a:spcAft>
                          <a:spcPts val="150"/>
                        </a:spcAft>
                        <a:buFont typeface="Arial" panose="020B0604020202020204" pitchFamily="34" charset="0"/>
                        <a:buChar char="•"/>
                      </a:pPr>
                      <a:r>
                        <a:rPr lang="en-US" sz="1100" b="0">
                          <a:solidFill>
                            <a:schemeClr val="tx1"/>
                          </a:solidFill>
                        </a:rPr>
                        <a:t>Education benefits program</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National brand recognition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Initial sales guarantee</a:t>
                      </a:r>
                    </a:p>
                    <a:p>
                      <a:pPr marL="171450" indent="-171450">
                        <a:spcBef>
                          <a:spcPts val="150"/>
                        </a:spcBef>
                        <a:spcAft>
                          <a:spcPts val="150"/>
                        </a:spcAft>
                        <a:buFont typeface="Arial" panose="020B0604020202020204" pitchFamily="34" charset="0"/>
                        <a:buChar char="•"/>
                      </a:pPr>
                      <a:r>
                        <a:rPr lang="en-US" sz="1100" b="0">
                          <a:solidFill>
                            <a:schemeClr val="tx1"/>
                          </a:solidFill>
                        </a:rPr>
                        <a:t>Monthly residual on members </a:t>
                      </a:r>
                    </a:p>
                    <a:p>
                      <a:pPr marL="171450" indent="-171450">
                        <a:spcBef>
                          <a:spcPts val="150"/>
                        </a:spcBef>
                        <a:spcAft>
                          <a:spcPts val="150"/>
                        </a:spcAft>
                        <a:buFont typeface="Arial" panose="020B0604020202020204" pitchFamily="34" charset="0"/>
                        <a:buChar char="•"/>
                      </a:pPr>
                      <a:r>
                        <a:rPr lang="en-US" sz="1100" b="0">
                          <a:solidFill>
                            <a:schemeClr val="tx1"/>
                          </a:solidFill>
                        </a:rPr>
                        <a:t>Marketing support</a:t>
                      </a:r>
                    </a:p>
                    <a:p>
                      <a:pPr marL="171450" indent="-171450">
                        <a:spcBef>
                          <a:spcPts val="150"/>
                        </a:spcBef>
                        <a:spcAft>
                          <a:spcPts val="150"/>
                        </a:spcAft>
                        <a:buFont typeface="Arial" panose="020B0604020202020204" pitchFamily="34" charset="0"/>
                        <a:buChar char="•"/>
                      </a:pPr>
                      <a:r>
                        <a:rPr lang="en-US" sz="1100" b="0">
                          <a:solidFill>
                            <a:schemeClr val="tx1"/>
                          </a:solidFill>
                        </a:rPr>
                        <a:t>Mileage reimbursement </a:t>
                      </a:r>
                    </a:p>
                    <a:p>
                      <a:pPr marL="171450" indent="-171450">
                        <a:spcBef>
                          <a:spcPts val="150"/>
                        </a:spcBef>
                        <a:spcAft>
                          <a:spcPts val="150"/>
                        </a:spcAft>
                        <a:buFont typeface="Arial" panose="020B0604020202020204" pitchFamily="34" charset="0"/>
                        <a:buChar char="•"/>
                      </a:pPr>
                      <a:r>
                        <a:rPr lang="en-US" sz="1100" b="0">
                          <a:solidFill>
                            <a:schemeClr val="tx1"/>
                          </a:solidFill>
                        </a:rPr>
                        <a:t>Company phone</a:t>
                      </a:r>
                    </a:p>
                    <a:p>
                      <a:pPr marL="171450" indent="-171450">
                        <a:spcBef>
                          <a:spcPts val="150"/>
                        </a:spcBef>
                        <a:spcAft>
                          <a:spcPts val="150"/>
                        </a:spcAft>
                        <a:buFont typeface="Arial" panose="020B0604020202020204" pitchFamily="34" charset="0"/>
                        <a:buChar char="•"/>
                      </a:pPr>
                      <a:r>
                        <a:rPr lang="en-US" sz="1100" b="0">
                          <a:solidFill>
                            <a:schemeClr val="tx1"/>
                          </a:solidFill>
                        </a:rPr>
                        <a:t>Corporate credit card</a:t>
                      </a:r>
                    </a:p>
                    <a:p>
                      <a:pPr marL="171450" indent="-171450">
                        <a:spcBef>
                          <a:spcPts val="150"/>
                        </a:spcBef>
                        <a:spcAft>
                          <a:spcPts val="150"/>
                        </a:spcAft>
                        <a:buFont typeface="Arial" panose="020B0604020202020204" pitchFamily="34" charset="0"/>
                        <a:buChar char="•"/>
                      </a:pPr>
                      <a:r>
                        <a:rPr lang="en-US" sz="1100" b="0">
                          <a:solidFill>
                            <a:schemeClr val="tx1"/>
                          </a:solidFill>
                        </a:rPr>
                        <a:t>Opportunity to sell other products</a:t>
                      </a:r>
                    </a:p>
                    <a:p>
                      <a:pPr marL="171450" indent="-171450">
                        <a:spcBef>
                          <a:spcPts val="150"/>
                        </a:spcBef>
                        <a:spcAft>
                          <a:spcPts val="150"/>
                        </a:spcAft>
                        <a:buFont typeface="Arial" panose="020B0604020202020204" pitchFamily="34" charset="0"/>
                        <a:buChar char="•"/>
                      </a:pPr>
                      <a:r>
                        <a:rPr lang="en-US" sz="1100" b="0" i="0" u="none" strike="noStrike" kern="1200">
                          <a:solidFill>
                            <a:schemeClr val="tx1"/>
                          </a:solidFill>
                          <a:effectLst/>
                          <a:latin typeface="+mn-lt"/>
                          <a:ea typeface="+mn-ea"/>
                          <a:cs typeface="+mn-cs"/>
                        </a:rPr>
                        <a:t>Book of Business Assignment in select markets</a:t>
                      </a:r>
                      <a:endParaRPr lang="en-US"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6981066"/>
                  </a:ext>
                </a:extLst>
              </a:tr>
            </a:tbl>
          </a:graphicData>
        </a:graphic>
      </p:graphicFrame>
      <p:sp>
        <p:nvSpPr>
          <p:cNvPr id="25" name="TextBox 24">
            <a:extLst>
              <a:ext uri="{FF2B5EF4-FFF2-40B4-BE49-F238E27FC236}">
                <a16:creationId xmlns:a16="http://schemas.microsoft.com/office/drawing/2014/main" id="{EEF8DF0C-A6C5-3EAC-FF7C-7038F63568F8}"/>
              </a:ext>
            </a:extLst>
          </p:cNvPr>
          <p:cNvSpPr txBox="1"/>
          <p:nvPr userDrawn="1"/>
        </p:nvSpPr>
        <p:spPr>
          <a:xfrm>
            <a:off x="364237" y="1468777"/>
            <a:ext cx="4073922" cy="4201150"/>
          </a:xfrm>
          <a:prstGeom prst="rect">
            <a:avLst/>
          </a:prstGeom>
          <a:noFill/>
        </p:spPr>
        <p:txBody>
          <a:bodyPr wrap="square">
            <a:spAutoFit/>
          </a:bodyPr>
          <a:lstStyle/>
          <a:p>
            <a:pPr marL="0" marR="0">
              <a:spcBef>
                <a:spcPts val="0"/>
              </a:spcBef>
              <a:spcAft>
                <a:spcPts val="0"/>
              </a:spcAft>
            </a:pPr>
            <a:r>
              <a:rPr lang="en-US" sz="1100" b="0" i="0">
                <a:effectLst/>
                <a:latin typeface="Calibri" panose="020F0502020204030204" pitchFamily="34" charset="0"/>
              </a:rPr>
              <a:t>If you're passionate about the Medicare population and looking for an opportunity to work in sales, consider a career with Humana.</a:t>
            </a:r>
            <a:r>
              <a:rPr lang="en-US" sz="1100">
                <a:latin typeface="Calibri" panose="020F0502020204030204" pitchFamily="34" charset="0"/>
              </a:rPr>
              <a:t> </a:t>
            </a:r>
            <a:r>
              <a:rPr lang="en-US" sz="1100" b="0" i="0">
                <a:effectLst/>
                <a:latin typeface="Calibri" panose="020F0502020204030204" pitchFamily="34" charset="0"/>
              </a:rPr>
              <a:t>Our Medicare Sales Field Agents familiarize themselves with the needs of our members and our communities, collaborating to create solutions that empower individuals to become their best selves. </a:t>
            </a:r>
          </a:p>
          <a:p>
            <a:pPr marL="0" marR="0">
              <a:spcBef>
                <a:spcPts val="0"/>
              </a:spcBef>
              <a:spcAft>
                <a:spcPts val="0"/>
              </a:spcAft>
            </a:pPr>
            <a:endParaRPr lang="en-US" sz="1200">
              <a:solidFill>
                <a:srgbClr val="000000"/>
              </a:solidFill>
              <a:latin typeface="Calibri" panose="020F0502020204030204" pitchFamily="34" charset="0"/>
            </a:endParaRPr>
          </a:p>
          <a:p>
            <a:pPr>
              <a:spcAft>
                <a:spcPts val="600"/>
              </a:spcAft>
            </a:pPr>
            <a:r>
              <a:rPr lang="en-US" sz="1600">
                <a:solidFill>
                  <a:srgbClr val="5C9A1B"/>
                </a:solidFill>
                <a:effectLst/>
                <a:ea typeface="Times New Roman" panose="02020603050405020304" pitchFamily="18" charset="0"/>
              </a:rPr>
              <a:t>What you will do</a:t>
            </a:r>
          </a:p>
          <a:p>
            <a:pPr>
              <a:spcBef>
                <a:spcPts val="0"/>
              </a:spcBef>
              <a:spcAft>
                <a:spcPts val="0"/>
              </a:spcAft>
            </a:pPr>
            <a:r>
              <a:rPr lang="en-US" sz="1100">
                <a:effectLst/>
                <a:ea typeface="Times New Roman" panose="02020603050405020304" pitchFamily="18" charset="0"/>
                <a:cs typeface="Times New Roman" panose="02020603050405020304" pitchFamily="18" charset="0"/>
              </a:rPr>
              <a:t>The appropriate candidate will represent Humana by engaging with potential prospects and community partners through in person, virtual and telephonic interactions. In person interactions may include grassroots marketing, sales events, in home appointments, and more.</a:t>
            </a:r>
            <a:endParaRPr lang="en-US" sz="1100">
              <a:effectLst/>
              <a:ea typeface="Calibri" panose="020F0502020204030204" pitchFamily="34" charset="0"/>
              <a:cs typeface="Times New Roman" panose="02020603050405020304" pitchFamily="18" charset="0"/>
            </a:endParaRPr>
          </a:p>
          <a:p>
            <a:endParaRPr lang="en-US" sz="1200" b="1"/>
          </a:p>
          <a:p>
            <a:pPr marL="91440">
              <a:spcBef>
                <a:spcPts val="600"/>
              </a:spcBef>
            </a:pPr>
            <a:r>
              <a:rPr lang="en-US" sz="1600" b="1" i="0">
                <a:solidFill>
                  <a:srgbClr val="5C9A1B"/>
                </a:solidFill>
                <a:effectLst/>
                <a:latin typeface="Calibri" panose="020F0502020204030204" pitchFamily="34" charset="0"/>
              </a:rPr>
              <a:t>Our commitment to top talent</a:t>
            </a:r>
            <a:endParaRPr lang="en-US" sz="1600" b="1">
              <a:solidFill>
                <a:srgbClr val="114A21"/>
              </a:solidFill>
              <a:latin typeface="Calibri" panose="020F0502020204030204" pitchFamily="34" charset="0"/>
            </a:endParaRPr>
          </a:p>
          <a:p>
            <a:pPr marL="91440">
              <a:spcBef>
                <a:spcPts val="600"/>
              </a:spcBef>
            </a:pPr>
            <a:r>
              <a:rPr lang="en-US" sz="1200" b="0" i="0" u="none" strike="noStrike">
                <a:effectLst/>
              </a:rPr>
              <a:t>Contracted Humana agents that are hired may be able to retain their existing Humana book of business and continue to be paid perpetuity at the partner agent rate for the duration of their Humana tenure.</a:t>
            </a:r>
          </a:p>
          <a:p>
            <a:pPr marL="91440">
              <a:spcBef>
                <a:spcPts val="600"/>
              </a:spcBef>
            </a:pPr>
            <a:endParaRPr lang="en-US" sz="1200">
              <a:solidFill>
                <a:srgbClr val="5C9A1B"/>
              </a:solidFill>
              <a:cs typeface="Calibri" panose="020F0502020204030204" pitchFamily="34" charset="0"/>
            </a:endParaRPr>
          </a:p>
          <a:p>
            <a:pPr lvl="0">
              <a:spcBef>
                <a:spcPts val="600"/>
              </a:spcBef>
            </a:pPr>
            <a:r>
              <a:rPr lang="en-US" sz="1600">
                <a:solidFill>
                  <a:srgbClr val="5C9A1B"/>
                </a:solidFill>
                <a:cs typeface="Calibri" panose="020F0502020204030204" pitchFamily="34" charset="0"/>
              </a:rPr>
              <a:t>This sales opportunity will offer:</a:t>
            </a:r>
          </a:p>
        </p:txBody>
      </p:sp>
      <p:pic>
        <p:nvPicPr>
          <p:cNvPr id="28" name="Picture 27" descr="A qr code with black dots&#10;&#10;Description automatically generated">
            <a:extLst>
              <a:ext uri="{FF2B5EF4-FFF2-40B4-BE49-F238E27FC236}">
                <a16:creationId xmlns:a16="http://schemas.microsoft.com/office/drawing/2014/main" id="{F7E101F7-44FB-B6BE-0D66-CE5EDD8D57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986" y="8010945"/>
            <a:ext cx="1005840" cy="1005840"/>
          </a:xfrm>
          <a:prstGeom prst="rect">
            <a:avLst/>
          </a:prstGeom>
          <a:ln>
            <a:solidFill>
              <a:schemeClr val="bg1">
                <a:lumMod val="50000"/>
              </a:schemeClr>
            </a:solidFill>
          </a:ln>
        </p:spPr>
      </p:pic>
    </p:spTree>
    <p:extLst>
      <p:ext uri="{BB962C8B-B14F-4D97-AF65-F5344CB8AC3E}">
        <p14:creationId xmlns:p14="http://schemas.microsoft.com/office/powerpoint/2010/main" val="1254358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_QR Code 2">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330FF00-A306-C82F-D060-DC677AE9846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15" name="Rectangle 14">
            <a:extLst>
              <a:ext uri="{FF2B5EF4-FFF2-40B4-BE49-F238E27FC236}">
                <a16:creationId xmlns:a16="http://schemas.microsoft.com/office/drawing/2014/main" id="{209BF746-B899-3AF5-FDD5-61919E258E5F}"/>
              </a:ext>
            </a:extLst>
          </p:cNvPr>
          <p:cNvSpPr/>
          <p:nvPr userDrawn="1"/>
        </p:nvSpPr>
        <p:spPr>
          <a:xfrm>
            <a:off x="428687" y="3852073"/>
            <a:ext cx="3931920" cy="128016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F9FEBEA4-09F3-C256-CFB2-6591A9585F26}"/>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18" name="Content Placeholder 6">
            <a:extLst>
              <a:ext uri="{FF2B5EF4-FFF2-40B4-BE49-F238E27FC236}">
                <a16:creationId xmlns:a16="http://schemas.microsoft.com/office/drawing/2014/main" id="{A340E2B5-6192-9933-73D2-6AC23BD936C1}"/>
              </a:ext>
            </a:extLst>
          </p:cNvPr>
          <p:cNvSpPr txBox="1">
            <a:spLocks/>
          </p:cNvSpPr>
          <p:nvPr userDrawn="1"/>
        </p:nvSpPr>
        <p:spPr>
          <a:xfrm>
            <a:off x="432400" y="348748"/>
            <a:ext cx="4039287" cy="1125054"/>
          </a:xfrm>
          <a:prstGeom prst="rect">
            <a:avLst/>
          </a:prstGeom>
        </p:spPr>
        <p:txBody>
          <a:bodyPr lIns="0">
            <a:normAutofit/>
          </a:bodyPr>
          <a:lst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a:lstStyle>
          <a:p>
            <a:pPr>
              <a:lnSpc>
                <a:spcPct val="100000"/>
              </a:lnSpc>
              <a:spcBef>
                <a:spcPts val="0"/>
              </a:spcBef>
            </a:pPr>
            <a:r>
              <a:rPr lang="en-US" sz="3200" b="1">
                <a:solidFill>
                  <a:srgbClr val="5C9A1B"/>
                </a:solidFill>
                <a:latin typeface="Calibri" panose="020F0502020204030204" pitchFamily="34" charset="0"/>
                <a:cs typeface="Calibri" panose="020F0502020204030204" pitchFamily="34" charset="0"/>
              </a:rPr>
              <a:t>Join us and turn your passion into impact</a:t>
            </a:r>
          </a:p>
        </p:txBody>
      </p:sp>
      <p:sp>
        <p:nvSpPr>
          <p:cNvPr id="19" name="Rectangle 18">
            <a:extLst>
              <a:ext uri="{FF2B5EF4-FFF2-40B4-BE49-F238E27FC236}">
                <a16:creationId xmlns:a16="http://schemas.microsoft.com/office/drawing/2014/main" id="{92410D8C-B767-0743-6C75-A929EA7FC1F4}"/>
              </a:ext>
            </a:extLst>
          </p:cNvPr>
          <p:cNvSpPr/>
          <p:nvPr userDrawn="1"/>
        </p:nvSpPr>
        <p:spPr>
          <a:xfrm>
            <a:off x="4867747" y="3990973"/>
            <a:ext cx="2633033" cy="4567854"/>
          </a:xfrm>
          <a:prstGeom prst="rect">
            <a:avLst/>
          </a:prstGeom>
        </p:spPr>
        <p:txBody>
          <a:bodyPr wrap="square" lIns="0" tIns="45720" rIns="91440" bIns="45720" numCol="1" spcCol="365760" anchor="t">
            <a:spAutoFit/>
          </a:bodyPr>
          <a:lstStyle/>
          <a:p>
            <a:pPr>
              <a:spcBef>
                <a:spcPts val="600"/>
              </a:spcBef>
              <a:spcAft>
                <a:spcPts val="1200"/>
              </a:spcAft>
            </a:pPr>
            <a:r>
              <a:rPr lang="en-US" sz="2000" b="1">
                <a:solidFill>
                  <a:srgbClr val="114A21"/>
                </a:solidFill>
              </a:rPr>
              <a:t>At Humana, </a:t>
            </a:r>
            <a:br>
              <a:rPr lang="en-US" sz="2000" b="1">
                <a:solidFill>
                  <a:srgbClr val="114A21"/>
                </a:solidFill>
              </a:rPr>
            </a:br>
            <a:r>
              <a:rPr lang="en-US" sz="2000" b="1">
                <a:solidFill>
                  <a:srgbClr val="114A21"/>
                </a:solidFill>
              </a:rPr>
              <a:t>caring is everything.</a:t>
            </a:r>
            <a:endParaRPr lang="en-US" sz="2000" b="1" i="0" u="none" strike="noStrike">
              <a:solidFill>
                <a:srgbClr val="114A21"/>
              </a:solidFill>
              <a:effectLst/>
            </a:endParaRPr>
          </a:p>
          <a:p>
            <a:pPr marL="274320">
              <a:spcBef>
                <a:spcPts val="600"/>
              </a:spcBef>
              <a:spcAft>
                <a:spcPts val="600"/>
              </a:spcAft>
            </a:pPr>
            <a:r>
              <a:rPr lang="en-US" sz="1400" b="1">
                <a:solidFill>
                  <a:srgbClr val="114A21"/>
                </a:solidFill>
                <a:cs typeface="Calibri" panose="020F0502020204030204" pitchFamily="34" charset="0"/>
              </a:rPr>
              <a:t>Your growth drives us forward</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rPr>
              <a:t>We want to help you take charge of your path, no matter what shape it takes.</a:t>
            </a:r>
            <a:r>
              <a:rPr lang="en-US" sz="1100">
                <a:solidFill>
                  <a:srgbClr val="114A21"/>
                </a:solidFill>
                <a:effectLst/>
              </a:rPr>
              <a:t> </a:t>
            </a:r>
          </a:p>
          <a:p>
            <a:pPr marL="274320">
              <a:spcBef>
                <a:spcPts val="600"/>
              </a:spcBef>
              <a:spcAft>
                <a:spcPts val="600"/>
              </a:spcAft>
            </a:pPr>
            <a:r>
              <a:rPr lang="en-US" sz="1400" b="1">
                <a:solidFill>
                  <a:srgbClr val="114A21"/>
                </a:solidFill>
                <a:cs typeface="Calibri" panose="020F0502020204030204" pitchFamily="34" charset="0"/>
              </a:rPr>
              <a:t>You’re welcome here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We are a place where everyone belongs and has an equal opportunity to contribute and succeed.</a:t>
            </a:r>
            <a:r>
              <a:rPr lang="en-US" sz="1100">
                <a:solidFill>
                  <a:srgbClr val="114A21"/>
                </a:solidFill>
                <a:effectLst/>
              </a:rPr>
              <a:t> </a:t>
            </a:r>
            <a:endParaRPr lang="en-US" sz="1100">
              <a:solidFill>
                <a:srgbClr val="114A21"/>
              </a:solidFill>
            </a:endParaRPr>
          </a:p>
          <a:p>
            <a:pPr marL="274320" marR="0">
              <a:lnSpc>
                <a:spcPct val="107000"/>
              </a:lnSpc>
              <a:spcBef>
                <a:spcPts val="600"/>
              </a:spcBef>
              <a:spcAft>
                <a:spcPts val="600"/>
              </a:spcAft>
            </a:pPr>
            <a:r>
              <a:rPr lang="en-US" sz="1400" b="1">
                <a:solidFill>
                  <a:srgbClr val="114A21"/>
                </a:solidFill>
                <a:cs typeface="Calibri" panose="020F0502020204030204" pitchFamily="34" charset="0"/>
              </a:rPr>
              <a:t>We put health first</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Every day, we work together to apply our collective insight, talent, and creativity to improving people’s long-term health. </a:t>
            </a:r>
          </a:p>
          <a:p>
            <a:pPr marL="274320" marR="0">
              <a:lnSpc>
                <a:spcPct val="107000"/>
              </a:lnSpc>
              <a:spcBef>
                <a:spcPts val="600"/>
              </a:spcBef>
              <a:spcAft>
                <a:spcPts val="600"/>
              </a:spcAft>
            </a:pPr>
            <a:r>
              <a:rPr lang="en-US" sz="1400" b="1">
                <a:solidFill>
                  <a:srgbClr val="114A21"/>
                </a:solidFill>
                <a:cs typeface="Calibri" panose="020F0502020204030204" pitchFamily="34" charset="0"/>
              </a:rPr>
              <a:t>Each of us impacts real people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Work alongside people who have a common passion to care for people who need it.</a:t>
            </a:r>
            <a:endParaRPr lang="en-US" sz="1200">
              <a:solidFill>
                <a:srgbClr val="114A21"/>
              </a:solidFill>
            </a:endParaRPr>
          </a:p>
        </p:txBody>
      </p:sp>
      <p:pic>
        <p:nvPicPr>
          <p:cNvPr id="20" name="Picture 19" descr="A white and green rounded object&#10;&#10;Description automatically generated">
            <a:extLst>
              <a:ext uri="{FF2B5EF4-FFF2-40B4-BE49-F238E27FC236}">
                <a16:creationId xmlns:a16="http://schemas.microsoft.com/office/drawing/2014/main" id="{46730EF7-9F45-9991-2666-7A31C0E518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0158" y="4930067"/>
            <a:ext cx="228600" cy="228600"/>
          </a:xfrm>
          <a:prstGeom prst="rect">
            <a:avLst/>
          </a:prstGeom>
        </p:spPr>
      </p:pic>
      <p:pic>
        <p:nvPicPr>
          <p:cNvPr id="21" name="Picture 20" descr="A white and green rounded object&#10;&#10;Description automatically generated">
            <a:extLst>
              <a:ext uri="{FF2B5EF4-FFF2-40B4-BE49-F238E27FC236}">
                <a16:creationId xmlns:a16="http://schemas.microsoft.com/office/drawing/2014/main" id="{EEF3F31A-6C8C-FEC9-9FDA-F2FD528726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0158" y="5815273"/>
            <a:ext cx="228600" cy="228600"/>
          </a:xfrm>
          <a:prstGeom prst="rect">
            <a:avLst/>
          </a:prstGeom>
        </p:spPr>
      </p:pic>
      <p:pic>
        <p:nvPicPr>
          <p:cNvPr id="22" name="Picture 21" descr="A white and green rounded object&#10;&#10;Description automatically generated">
            <a:extLst>
              <a:ext uri="{FF2B5EF4-FFF2-40B4-BE49-F238E27FC236}">
                <a16:creationId xmlns:a16="http://schemas.microsoft.com/office/drawing/2014/main" id="{FA5CA101-E48D-4F89-87F6-F74C30A9BC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0158" y="6659524"/>
            <a:ext cx="228600" cy="228600"/>
          </a:xfrm>
          <a:prstGeom prst="rect">
            <a:avLst/>
          </a:prstGeom>
        </p:spPr>
      </p:pic>
      <p:pic>
        <p:nvPicPr>
          <p:cNvPr id="23" name="Picture 22" descr="A white and green rounded object&#10;&#10;Description automatically generated">
            <a:extLst>
              <a:ext uri="{FF2B5EF4-FFF2-40B4-BE49-F238E27FC236}">
                <a16:creationId xmlns:a16="http://schemas.microsoft.com/office/drawing/2014/main" id="{FD64D19B-3807-3264-F350-78B242523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0630" y="7782345"/>
            <a:ext cx="228600" cy="228600"/>
          </a:xfrm>
          <a:prstGeom prst="rect">
            <a:avLst/>
          </a:prstGeom>
        </p:spPr>
      </p:pic>
      <p:graphicFrame>
        <p:nvGraphicFramePr>
          <p:cNvPr id="24" name="Table 23">
            <a:extLst>
              <a:ext uri="{FF2B5EF4-FFF2-40B4-BE49-F238E27FC236}">
                <a16:creationId xmlns:a16="http://schemas.microsoft.com/office/drawing/2014/main" id="{5396F3C6-5754-91E8-53F7-FED98D077AC4}"/>
              </a:ext>
            </a:extLst>
          </p:cNvPr>
          <p:cNvGraphicFramePr>
            <a:graphicFrameLocks noGrp="1"/>
          </p:cNvGraphicFramePr>
          <p:nvPr userDrawn="1">
            <p:extLst>
              <p:ext uri="{D42A27DB-BD31-4B8C-83A1-F6EECF244321}">
                <p14:modId xmlns:p14="http://schemas.microsoft.com/office/powerpoint/2010/main" val="2855982636"/>
              </p:ext>
            </p:extLst>
          </p:nvPr>
        </p:nvGraphicFramePr>
        <p:xfrm>
          <a:off x="394643" y="5720380"/>
          <a:ext cx="4114800" cy="21234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4275553763"/>
                    </a:ext>
                  </a:extLst>
                </a:gridCol>
                <a:gridCol w="2103120">
                  <a:extLst>
                    <a:ext uri="{9D8B030D-6E8A-4147-A177-3AD203B41FA5}">
                      <a16:colId xmlns:a16="http://schemas.microsoft.com/office/drawing/2014/main" val="1939203646"/>
                    </a:ext>
                  </a:extLst>
                </a:gridCol>
              </a:tblGrid>
              <a:tr h="1959531">
                <a:tc>
                  <a:txBody>
                    <a:bodyPr/>
                    <a:lstStyle/>
                    <a:p>
                      <a:pPr marL="171450" indent="-171450">
                        <a:spcBef>
                          <a:spcPts val="150"/>
                        </a:spcBef>
                        <a:spcAft>
                          <a:spcPts val="150"/>
                        </a:spcAft>
                        <a:buFont typeface="Arial" panose="020B0604020202020204" pitchFamily="34" charset="0"/>
                        <a:buChar char="•"/>
                      </a:pPr>
                      <a:r>
                        <a:rPr lang="en-US" sz="1100" b="0">
                          <a:solidFill>
                            <a:schemeClr val="tx1"/>
                          </a:solidFill>
                        </a:rPr>
                        <a:t>Competitive base pay plus sales incentive </a:t>
                      </a:r>
                    </a:p>
                    <a:p>
                      <a:pPr marL="171450" indent="-171450">
                        <a:spcBef>
                          <a:spcPts val="150"/>
                        </a:spcBef>
                        <a:spcAft>
                          <a:spcPts val="150"/>
                        </a:spcAft>
                        <a:buFont typeface="Arial" panose="020B0604020202020204" pitchFamily="34" charset="0"/>
                        <a:buChar char="•"/>
                      </a:pPr>
                      <a:r>
                        <a:rPr lang="en-US" sz="1100" b="0">
                          <a:solidFill>
                            <a:schemeClr val="tx1"/>
                          </a:solidFill>
                        </a:rPr>
                        <a:t>Medical/Dental/Life Benefits</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401(k) retirement savings plan with employer match</a:t>
                      </a:r>
                      <a:endParaRPr lang="en-US" sz="1100" b="0">
                        <a:solidFill>
                          <a:schemeClr val="tx1"/>
                        </a:solidFill>
                      </a:endParaRPr>
                    </a:p>
                    <a:p>
                      <a:pPr marL="171450" indent="-171450">
                        <a:spcBef>
                          <a:spcPts val="150"/>
                        </a:spcBef>
                        <a:spcAft>
                          <a:spcPts val="150"/>
                        </a:spcAft>
                        <a:buFont typeface="Arial" panose="020B0604020202020204" pitchFamily="34" charset="0"/>
                        <a:buChar char="•"/>
                      </a:pPr>
                      <a:r>
                        <a:rPr lang="en-US" sz="1100" b="0">
                          <a:solidFill>
                            <a:schemeClr val="tx1"/>
                          </a:solidFill>
                        </a:rPr>
                        <a:t>Paid time off &amp; paid holidays</a:t>
                      </a:r>
                    </a:p>
                    <a:p>
                      <a:pPr marL="171450" indent="-171450">
                        <a:spcBef>
                          <a:spcPts val="150"/>
                        </a:spcBef>
                        <a:spcAft>
                          <a:spcPts val="150"/>
                        </a:spcAft>
                        <a:buFont typeface="Arial" panose="020B0604020202020204" pitchFamily="34" charset="0"/>
                        <a:buChar char="•"/>
                      </a:pPr>
                      <a:r>
                        <a:rPr lang="en-US" sz="1100" b="0">
                          <a:solidFill>
                            <a:schemeClr val="tx1"/>
                          </a:solidFill>
                        </a:rPr>
                        <a:t>Flexibility to work remote</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Extensive ongoing training</a:t>
                      </a:r>
                    </a:p>
                    <a:p>
                      <a:pPr marL="171450" indent="-171450">
                        <a:spcBef>
                          <a:spcPts val="150"/>
                        </a:spcBef>
                        <a:spcAft>
                          <a:spcPts val="150"/>
                        </a:spcAft>
                        <a:buFont typeface="Arial" panose="020B0604020202020204" pitchFamily="34" charset="0"/>
                        <a:buChar char="•"/>
                      </a:pPr>
                      <a:r>
                        <a:rPr lang="en-US" sz="1100" b="0">
                          <a:solidFill>
                            <a:schemeClr val="tx1"/>
                          </a:solidFill>
                        </a:rPr>
                        <a:t>Education benefits program</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National brand recognition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Initial sales guarantee</a:t>
                      </a:r>
                    </a:p>
                    <a:p>
                      <a:pPr marL="171450" indent="-171450">
                        <a:spcBef>
                          <a:spcPts val="150"/>
                        </a:spcBef>
                        <a:spcAft>
                          <a:spcPts val="150"/>
                        </a:spcAft>
                        <a:buFont typeface="Arial" panose="020B0604020202020204" pitchFamily="34" charset="0"/>
                        <a:buChar char="•"/>
                      </a:pPr>
                      <a:r>
                        <a:rPr lang="en-US" sz="1100" b="0">
                          <a:solidFill>
                            <a:schemeClr val="tx1"/>
                          </a:solidFill>
                        </a:rPr>
                        <a:t>Monthly residual on members </a:t>
                      </a:r>
                    </a:p>
                    <a:p>
                      <a:pPr marL="171450" indent="-171450">
                        <a:spcBef>
                          <a:spcPts val="150"/>
                        </a:spcBef>
                        <a:spcAft>
                          <a:spcPts val="150"/>
                        </a:spcAft>
                        <a:buFont typeface="Arial" panose="020B0604020202020204" pitchFamily="34" charset="0"/>
                        <a:buChar char="•"/>
                      </a:pPr>
                      <a:r>
                        <a:rPr lang="en-US" sz="1100" b="0">
                          <a:solidFill>
                            <a:schemeClr val="tx1"/>
                          </a:solidFill>
                        </a:rPr>
                        <a:t>Marketing support</a:t>
                      </a:r>
                    </a:p>
                    <a:p>
                      <a:pPr marL="171450" indent="-171450">
                        <a:spcBef>
                          <a:spcPts val="150"/>
                        </a:spcBef>
                        <a:spcAft>
                          <a:spcPts val="150"/>
                        </a:spcAft>
                        <a:buFont typeface="Arial" panose="020B0604020202020204" pitchFamily="34" charset="0"/>
                        <a:buChar char="•"/>
                      </a:pPr>
                      <a:r>
                        <a:rPr lang="en-US" sz="1100" b="0">
                          <a:solidFill>
                            <a:schemeClr val="tx1"/>
                          </a:solidFill>
                        </a:rPr>
                        <a:t>Mileage reimbursement </a:t>
                      </a:r>
                    </a:p>
                    <a:p>
                      <a:pPr marL="171450" indent="-171450">
                        <a:spcBef>
                          <a:spcPts val="150"/>
                        </a:spcBef>
                        <a:spcAft>
                          <a:spcPts val="150"/>
                        </a:spcAft>
                        <a:buFont typeface="Arial" panose="020B0604020202020204" pitchFamily="34" charset="0"/>
                        <a:buChar char="•"/>
                      </a:pPr>
                      <a:r>
                        <a:rPr lang="en-US" sz="1100" b="0">
                          <a:solidFill>
                            <a:schemeClr val="tx1"/>
                          </a:solidFill>
                        </a:rPr>
                        <a:t>Company phone</a:t>
                      </a:r>
                    </a:p>
                    <a:p>
                      <a:pPr marL="171450" indent="-171450">
                        <a:spcBef>
                          <a:spcPts val="150"/>
                        </a:spcBef>
                        <a:spcAft>
                          <a:spcPts val="150"/>
                        </a:spcAft>
                        <a:buFont typeface="Arial" panose="020B0604020202020204" pitchFamily="34" charset="0"/>
                        <a:buChar char="•"/>
                      </a:pPr>
                      <a:r>
                        <a:rPr lang="en-US" sz="1100" b="0">
                          <a:solidFill>
                            <a:schemeClr val="tx1"/>
                          </a:solidFill>
                        </a:rPr>
                        <a:t>Corporate credit card</a:t>
                      </a:r>
                    </a:p>
                    <a:p>
                      <a:pPr marL="171450" indent="-171450">
                        <a:spcBef>
                          <a:spcPts val="150"/>
                        </a:spcBef>
                        <a:spcAft>
                          <a:spcPts val="150"/>
                        </a:spcAft>
                        <a:buFont typeface="Arial" panose="020B0604020202020204" pitchFamily="34" charset="0"/>
                        <a:buChar char="•"/>
                      </a:pPr>
                      <a:r>
                        <a:rPr lang="en-US" sz="1100" b="0">
                          <a:solidFill>
                            <a:schemeClr val="tx1"/>
                          </a:solidFill>
                        </a:rPr>
                        <a:t>Opportunity to sell other products</a:t>
                      </a:r>
                    </a:p>
                    <a:p>
                      <a:pPr marL="171450" indent="-171450">
                        <a:spcBef>
                          <a:spcPts val="150"/>
                        </a:spcBef>
                        <a:spcAft>
                          <a:spcPts val="150"/>
                        </a:spcAft>
                        <a:buFont typeface="Arial" panose="020B0604020202020204" pitchFamily="34" charset="0"/>
                        <a:buChar char="•"/>
                      </a:pPr>
                      <a:r>
                        <a:rPr lang="en-US" sz="1100" b="0" i="0" u="none" strike="noStrike" kern="1200">
                          <a:solidFill>
                            <a:schemeClr val="tx1"/>
                          </a:solidFill>
                          <a:effectLst/>
                          <a:latin typeface="+mn-lt"/>
                          <a:ea typeface="+mn-ea"/>
                          <a:cs typeface="+mn-cs"/>
                        </a:rPr>
                        <a:t>Book of Business Assignment in select markets</a:t>
                      </a:r>
                      <a:endParaRPr lang="en-US"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6981066"/>
                  </a:ext>
                </a:extLst>
              </a:tr>
            </a:tbl>
          </a:graphicData>
        </a:graphic>
      </p:graphicFrame>
      <p:sp>
        <p:nvSpPr>
          <p:cNvPr id="25" name="TextBox 24">
            <a:extLst>
              <a:ext uri="{FF2B5EF4-FFF2-40B4-BE49-F238E27FC236}">
                <a16:creationId xmlns:a16="http://schemas.microsoft.com/office/drawing/2014/main" id="{EEF8DF0C-A6C5-3EAC-FF7C-7038F63568F8}"/>
              </a:ext>
            </a:extLst>
          </p:cNvPr>
          <p:cNvSpPr txBox="1"/>
          <p:nvPr userDrawn="1"/>
        </p:nvSpPr>
        <p:spPr>
          <a:xfrm>
            <a:off x="364237" y="1468777"/>
            <a:ext cx="4073922" cy="4201150"/>
          </a:xfrm>
          <a:prstGeom prst="rect">
            <a:avLst/>
          </a:prstGeom>
          <a:noFill/>
        </p:spPr>
        <p:txBody>
          <a:bodyPr wrap="square">
            <a:spAutoFit/>
          </a:bodyPr>
          <a:lstStyle/>
          <a:p>
            <a:pPr marL="0" marR="0">
              <a:spcBef>
                <a:spcPts val="0"/>
              </a:spcBef>
              <a:spcAft>
                <a:spcPts val="0"/>
              </a:spcAft>
            </a:pPr>
            <a:r>
              <a:rPr lang="en-US" sz="1100" b="0" i="0">
                <a:effectLst/>
                <a:latin typeface="Calibri" panose="020F0502020204030204" pitchFamily="34" charset="0"/>
              </a:rPr>
              <a:t>If you're passionate about the Medicare population and looking for an opportunity to work in sales, consider a career with Humana.</a:t>
            </a:r>
            <a:r>
              <a:rPr lang="en-US" sz="1100">
                <a:latin typeface="Calibri" panose="020F0502020204030204" pitchFamily="34" charset="0"/>
              </a:rPr>
              <a:t> </a:t>
            </a:r>
            <a:r>
              <a:rPr lang="en-US" sz="1100" b="0" i="0">
                <a:effectLst/>
                <a:latin typeface="Calibri" panose="020F0502020204030204" pitchFamily="34" charset="0"/>
              </a:rPr>
              <a:t>Our Medicare Sales Field Agents familiarize themselves with the needs of our members and our communities, collaborating to create solutions that empower individuals to become their best selves. </a:t>
            </a:r>
          </a:p>
          <a:p>
            <a:pPr marL="0" marR="0">
              <a:spcBef>
                <a:spcPts val="0"/>
              </a:spcBef>
              <a:spcAft>
                <a:spcPts val="0"/>
              </a:spcAft>
            </a:pPr>
            <a:endParaRPr lang="en-US" sz="1200">
              <a:solidFill>
                <a:srgbClr val="000000"/>
              </a:solidFill>
              <a:latin typeface="Calibri" panose="020F0502020204030204" pitchFamily="34" charset="0"/>
            </a:endParaRPr>
          </a:p>
          <a:p>
            <a:pPr>
              <a:spcAft>
                <a:spcPts val="600"/>
              </a:spcAft>
            </a:pPr>
            <a:r>
              <a:rPr lang="en-US" sz="1600">
                <a:solidFill>
                  <a:srgbClr val="5C9A1B"/>
                </a:solidFill>
                <a:effectLst/>
                <a:ea typeface="Times New Roman" panose="02020603050405020304" pitchFamily="18" charset="0"/>
              </a:rPr>
              <a:t>What you will do</a:t>
            </a:r>
          </a:p>
          <a:p>
            <a:pPr>
              <a:spcBef>
                <a:spcPts val="0"/>
              </a:spcBef>
              <a:spcAft>
                <a:spcPts val="0"/>
              </a:spcAft>
            </a:pPr>
            <a:r>
              <a:rPr lang="en-US" sz="1100">
                <a:effectLst/>
                <a:ea typeface="Times New Roman" panose="02020603050405020304" pitchFamily="18" charset="0"/>
                <a:cs typeface="Times New Roman" panose="02020603050405020304" pitchFamily="18" charset="0"/>
              </a:rPr>
              <a:t>The appropriate candidate will represent Humana by engaging with potential prospects and community partners through in person, virtual and telephonic interactions. In person interactions may include grassroots marketing, sales events, in home appointments, and more.</a:t>
            </a:r>
            <a:endParaRPr lang="en-US" sz="1100">
              <a:effectLst/>
              <a:ea typeface="Calibri" panose="020F0502020204030204" pitchFamily="34" charset="0"/>
              <a:cs typeface="Times New Roman" panose="02020603050405020304" pitchFamily="18" charset="0"/>
            </a:endParaRPr>
          </a:p>
          <a:p>
            <a:endParaRPr lang="en-US" sz="1200" b="1"/>
          </a:p>
          <a:p>
            <a:pPr marL="91440">
              <a:spcBef>
                <a:spcPts val="600"/>
              </a:spcBef>
            </a:pPr>
            <a:r>
              <a:rPr lang="en-US" sz="1600" b="1" i="0">
                <a:solidFill>
                  <a:srgbClr val="5C9A1B"/>
                </a:solidFill>
                <a:effectLst/>
                <a:latin typeface="Calibri" panose="020F0502020204030204" pitchFamily="34" charset="0"/>
              </a:rPr>
              <a:t>Our commitment to top talent</a:t>
            </a:r>
            <a:endParaRPr lang="en-US" sz="1600" b="1">
              <a:solidFill>
                <a:srgbClr val="114A21"/>
              </a:solidFill>
              <a:latin typeface="Calibri" panose="020F0502020204030204" pitchFamily="34" charset="0"/>
            </a:endParaRPr>
          </a:p>
          <a:p>
            <a:pPr marL="91440">
              <a:spcBef>
                <a:spcPts val="600"/>
              </a:spcBef>
            </a:pPr>
            <a:r>
              <a:rPr lang="en-US" sz="1200" b="0" i="0" u="none" strike="noStrike">
                <a:effectLst/>
              </a:rPr>
              <a:t>Contracted Humana agents that are hired may be able to retain their existing Humana book of business and continue to be paid perpetuity at the partner agent rate for the duration of their Humana tenure.</a:t>
            </a:r>
          </a:p>
          <a:p>
            <a:pPr marL="91440">
              <a:spcBef>
                <a:spcPts val="600"/>
              </a:spcBef>
            </a:pPr>
            <a:endParaRPr lang="en-US" sz="1200">
              <a:solidFill>
                <a:srgbClr val="5C9A1B"/>
              </a:solidFill>
              <a:cs typeface="Calibri" panose="020F0502020204030204" pitchFamily="34" charset="0"/>
            </a:endParaRPr>
          </a:p>
          <a:p>
            <a:pPr lvl="0">
              <a:spcBef>
                <a:spcPts val="600"/>
              </a:spcBef>
            </a:pPr>
            <a:r>
              <a:rPr lang="en-US" sz="1600">
                <a:solidFill>
                  <a:srgbClr val="5C9A1B"/>
                </a:solidFill>
                <a:cs typeface="Calibri" panose="020F0502020204030204" pitchFamily="34" charset="0"/>
              </a:rPr>
              <a:t>This sales opportunity will offer:</a:t>
            </a:r>
          </a:p>
        </p:txBody>
      </p:sp>
      <p:pic>
        <p:nvPicPr>
          <p:cNvPr id="28" name="Picture 27" descr="A qr code with black dots&#10;&#10;Description automatically generated">
            <a:extLst>
              <a:ext uri="{FF2B5EF4-FFF2-40B4-BE49-F238E27FC236}">
                <a16:creationId xmlns:a16="http://schemas.microsoft.com/office/drawing/2014/main" id="{F7E101F7-44FB-B6BE-0D66-CE5EDD8D57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986" y="8010945"/>
            <a:ext cx="1005840" cy="1005840"/>
          </a:xfrm>
          <a:prstGeom prst="rect">
            <a:avLst/>
          </a:prstGeom>
          <a:ln>
            <a:solidFill>
              <a:schemeClr val="bg1">
                <a:lumMod val="50000"/>
              </a:schemeClr>
            </a:solidFill>
          </a:ln>
        </p:spPr>
      </p:pic>
      <p:pic>
        <p:nvPicPr>
          <p:cNvPr id="2" name="Picture 1">
            <a:extLst>
              <a:ext uri="{FF2B5EF4-FFF2-40B4-BE49-F238E27FC236}">
                <a16:creationId xmlns:a16="http://schemas.microsoft.com/office/drawing/2014/main" id="{6A530F5C-ED04-C9EE-73A2-E1C778D57ECD}"/>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2085" t="1" r="21046" b="-180"/>
          <a:stretch/>
        </p:blipFill>
        <p:spPr>
          <a:xfrm>
            <a:off x="4649901" y="234743"/>
            <a:ext cx="2918479" cy="3427398"/>
          </a:xfrm>
          <a:prstGeom prst="rect">
            <a:avLst/>
          </a:prstGeom>
          <a:solidFill>
            <a:schemeClr val="bg1">
              <a:lumMod val="40000"/>
              <a:lumOff val="60000"/>
            </a:schemeClr>
          </a:solidFill>
        </p:spPr>
      </p:pic>
    </p:spTree>
    <p:extLst>
      <p:ext uri="{BB962C8B-B14F-4D97-AF65-F5344CB8AC3E}">
        <p14:creationId xmlns:p14="http://schemas.microsoft.com/office/powerpoint/2010/main" val="2386155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_QR Code 3">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330FF00-A306-C82F-D060-DC677AE9846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15" name="Rectangle 14">
            <a:extLst>
              <a:ext uri="{FF2B5EF4-FFF2-40B4-BE49-F238E27FC236}">
                <a16:creationId xmlns:a16="http://schemas.microsoft.com/office/drawing/2014/main" id="{209BF746-B899-3AF5-FDD5-61919E258E5F}"/>
              </a:ext>
            </a:extLst>
          </p:cNvPr>
          <p:cNvSpPr/>
          <p:nvPr userDrawn="1"/>
        </p:nvSpPr>
        <p:spPr>
          <a:xfrm>
            <a:off x="428687" y="3852073"/>
            <a:ext cx="3931920" cy="128016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F9FEBEA4-09F3-C256-CFB2-6591A9585F26}"/>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18" name="Content Placeholder 6">
            <a:extLst>
              <a:ext uri="{FF2B5EF4-FFF2-40B4-BE49-F238E27FC236}">
                <a16:creationId xmlns:a16="http://schemas.microsoft.com/office/drawing/2014/main" id="{A340E2B5-6192-9933-73D2-6AC23BD936C1}"/>
              </a:ext>
            </a:extLst>
          </p:cNvPr>
          <p:cNvSpPr txBox="1">
            <a:spLocks/>
          </p:cNvSpPr>
          <p:nvPr userDrawn="1"/>
        </p:nvSpPr>
        <p:spPr>
          <a:xfrm>
            <a:off x="432400" y="348748"/>
            <a:ext cx="4039287" cy="1125054"/>
          </a:xfrm>
          <a:prstGeom prst="rect">
            <a:avLst/>
          </a:prstGeom>
        </p:spPr>
        <p:txBody>
          <a:bodyPr lIns="0">
            <a:normAutofit/>
          </a:bodyPr>
          <a:lst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a:lstStyle>
          <a:p>
            <a:pPr>
              <a:lnSpc>
                <a:spcPct val="100000"/>
              </a:lnSpc>
              <a:spcBef>
                <a:spcPts val="0"/>
              </a:spcBef>
            </a:pPr>
            <a:r>
              <a:rPr lang="en-US" sz="3200" b="1">
                <a:solidFill>
                  <a:srgbClr val="5C9A1B"/>
                </a:solidFill>
                <a:latin typeface="Calibri" panose="020F0502020204030204" pitchFamily="34" charset="0"/>
                <a:cs typeface="Calibri" panose="020F0502020204030204" pitchFamily="34" charset="0"/>
              </a:rPr>
              <a:t>Join us and turn your passion into impact</a:t>
            </a:r>
          </a:p>
        </p:txBody>
      </p:sp>
      <p:sp>
        <p:nvSpPr>
          <p:cNvPr id="19" name="Rectangle 18">
            <a:extLst>
              <a:ext uri="{FF2B5EF4-FFF2-40B4-BE49-F238E27FC236}">
                <a16:creationId xmlns:a16="http://schemas.microsoft.com/office/drawing/2014/main" id="{92410D8C-B767-0743-6C75-A929EA7FC1F4}"/>
              </a:ext>
            </a:extLst>
          </p:cNvPr>
          <p:cNvSpPr/>
          <p:nvPr userDrawn="1"/>
        </p:nvSpPr>
        <p:spPr>
          <a:xfrm>
            <a:off x="4867747" y="3990973"/>
            <a:ext cx="2633033" cy="4567854"/>
          </a:xfrm>
          <a:prstGeom prst="rect">
            <a:avLst/>
          </a:prstGeom>
        </p:spPr>
        <p:txBody>
          <a:bodyPr wrap="square" lIns="0" tIns="45720" rIns="91440" bIns="45720" numCol="1" spcCol="365760" anchor="t">
            <a:spAutoFit/>
          </a:bodyPr>
          <a:lstStyle/>
          <a:p>
            <a:pPr>
              <a:spcBef>
                <a:spcPts val="600"/>
              </a:spcBef>
              <a:spcAft>
                <a:spcPts val="1200"/>
              </a:spcAft>
            </a:pPr>
            <a:r>
              <a:rPr lang="en-US" sz="2000" b="1">
                <a:solidFill>
                  <a:srgbClr val="114A21"/>
                </a:solidFill>
              </a:rPr>
              <a:t>At Humana, </a:t>
            </a:r>
            <a:br>
              <a:rPr lang="en-US" sz="2000" b="1">
                <a:solidFill>
                  <a:srgbClr val="114A21"/>
                </a:solidFill>
              </a:rPr>
            </a:br>
            <a:r>
              <a:rPr lang="en-US" sz="2000" b="1">
                <a:solidFill>
                  <a:srgbClr val="114A21"/>
                </a:solidFill>
              </a:rPr>
              <a:t>caring is everything.</a:t>
            </a:r>
            <a:endParaRPr lang="en-US" sz="2000" b="1" i="0" u="none" strike="noStrike">
              <a:solidFill>
                <a:srgbClr val="114A21"/>
              </a:solidFill>
              <a:effectLst/>
            </a:endParaRPr>
          </a:p>
          <a:p>
            <a:pPr marL="274320">
              <a:spcBef>
                <a:spcPts val="600"/>
              </a:spcBef>
              <a:spcAft>
                <a:spcPts val="600"/>
              </a:spcAft>
            </a:pPr>
            <a:r>
              <a:rPr lang="en-US" sz="1400" b="1">
                <a:solidFill>
                  <a:srgbClr val="114A21"/>
                </a:solidFill>
                <a:cs typeface="Calibri" panose="020F0502020204030204" pitchFamily="34" charset="0"/>
              </a:rPr>
              <a:t>Your growth drives us forward</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rPr>
              <a:t>We want to help you take charge of your path, no matter what shape it takes.</a:t>
            </a:r>
            <a:r>
              <a:rPr lang="en-US" sz="1100">
                <a:solidFill>
                  <a:srgbClr val="114A21"/>
                </a:solidFill>
                <a:effectLst/>
              </a:rPr>
              <a:t> </a:t>
            </a:r>
          </a:p>
          <a:p>
            <a:pPr marL="274320">
              <a:spcBef>
                <a:spcPts val="600"/>
              </a:spcBef>
              <a:spcAft>
                <a:spcPts val="600"/>
              </a:spcAft>
            </a:pPr>
            <a:r>
              <a:rPr lang="en-US" sz="1400" b="1">
                <a:solidFill>
                  <a:srgbClr val="114A21"/>
                </a:solidFill>
                <a:cs typeface="Calibri" panose="020F0502020204030204" pitchFamily="34" charset="0"/>
              </a:rPr>
              <a:t>You’re welcome here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We are a place where everyone belongs and has an equal opportunity to contribute and succeed.</a:t>
            </a:r>
            <a:r>
              <a:rPr lang="en-US" sz="1100">
                <a:solidFill>
                  <a:srgbClr val="114A21"/>
                </a:solidFill>
                <a:effectLst/>
              </a:rPr>
              <a:t> </a:t>
            </a:r>
            <a:endParaRPr lang="en-US" sz="1100">
              <a:solidFill>
                <a:srgbClr val="114A21"/>
              </a:solidFill>
            </a:endParaRPr>
          </a:p>
          <a:p>
            <a:pPr marL="274320" marR="0">
              <a:lnSpc>
                <a:spcPct val="107000"/>
              </a:lnSpc>
              <a:spcBef>
                <a:spcPts val="600"/>
              </a:spcBef>
              <a:spcAft>
                <a:spcPts val="600"/>
              </a:spcAft>
            </a:pPr>
            <a:r>
              <a:rPr lang="en-US" sz="1400" b="1">
                <a:solidFill>
                  <a:srgbClr val="114A21"/>
                </a:solidFill>
                <a:cs typeface="Calibri" panose="020F0502020204030204" pitchFamily="34" charset="0"/>
              </a:rPr>
              <a:t>We put health first</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Every day, we work together to apply our collective insight, talent, and creativity to improving people’s long-term health. </a:t>
            </a:r>
          </a:p>
          <a:p>
            <a:pPr marL="274320" marR="0">
              <a:lnSpc>
                <a:spcPct val="107000"/>
              </a:lnSpc>
              <a:spcBef>
                <a:spcPts val="600"/>
              </a:spcBef>
              <a:spcAft>
                <a:spcPts val="600"/>
              </a:spcAft>
            </a:pPr>
            <a:r>
              <a:rPr lang="en-US" sz="1400" b="1">
                <a:solidFill>
                  <a:srgbClr val="114A21"/>
                </a:solidFill>
                <a:cs typeface="Calibri" panose="020F0502020204030204" pitchFamily="34" charset="0"/>
              </a:rPr>
              <a:t>Each of us impacts real people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Work alongside people who have a common passion to care for people who need it.</a:t>
            </a:r>
            <a:endParaRPr lang="en-US" sz="1200">
              <a:solidFill>
                <a:srgbClr val="114A21"/>
              </a:solidFill>
            </a:endParaRPr>
          </a:p>
        </p:txBody>
      </p:sp>
      <p:pic>
        <p:nvPicPr>
          <p:cNvPr id="20" name="Picture 19" descr="A white and green rounded object&#10;&#10;Description automatically generated">
            <a:extLst>
              <a:ext uri="{FF2B5EF4-FFF2-40B4-BE49-F238E27FC236}">
                <a16:creationId xmlns:a16="http://schemas.microsoft.com/office/drawing/2014/main" id="{46730EF7-9F45-9991-2666-7A31C0E518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0158" y="4930067"/>
            <a:ext cx="228600" cy="228600"/>
          </a:xfrm>
          <a:prstGeom prst="rect">
            <a:avLst/>
          </a:prstGeom>
        </p:spPr>
      </p:pic>
      <p:pic>
        <p:nvPicPr>
          <p:cNvPr id="21" name="Picture 20" descr="A white and green rounded object&#10;&#10;Description automatically generated">
            <a:extLst>
              <a:ext uri="{FF2B5EF4-FFF2-40B4-BE49-F238E27FC236}">
                <a16:creationId xmlns:a16="http://schemas.microsoft.com/office/drawing/2014/main" id="{EEF3F31A-6C8C-FEC9-9FDA-F2FD528726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0158" y="5815273"/>
            <a:ext cx="228600" cy="228600"/>
          </a:xfrm>
          <a:prstGeom prst="rect">
            <a:avLst/>
          </a:prstGeom>
        </p:spPr>
      </p:pic>
      <p:pic>
        <p:nvPicPr>
          <p:cNvPr id="22" name="Picture 21" descr="A white and green rounded object&#10;&#10;Description automatically generated">
            <a:extLst>
              <a:ext uri="{FF2B5EF4-FFF2-40B4-BE49-F238E27FC236}">
                <a16:creationId xmlns:a16="http://schemas.microsoft.com/office/drawing/2014/main" id="{FA5CA101-E48D-4F89-87F6-F74C30A9BC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0158" y="6659524"/>
            <a:ext cx="228600" cy="228600"/>
          </a:xfrm>
          <a:prstGeom prst="rect">
            <a:avLst/>
          </a:prstGeom>
        </p:spPr>
      </p:pic>
      <p:pic>
        <p:nvPicPr>
          <p:cNvPr id="23" name="Picture 22" descr="A white and green rounded object&#10;&#10;Description automatically generated">
            <a:extLst>
              <a:ext uri="{FF2B5EF4-FFF2-40B4-BE49-F238E27FC236}">
                <a16:creationId xmlns:a16="http://schemas.microsoft.com/office/drawing/2014/main" id="{FD64D19B-3807-3264-F350-78B242523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0630" y="7782345"/>
            <a:ext cx="228600" cy="228600"/>
          </a:xfrm>
          <a:prstGeom prst="rect">
            <a:avLst/>
          </a:prstGeom>
        </p:spPr>
      </p:pic>
      <p:graphicFrame>
        <p:nvGraphicFramePr>
          <p:cNvPr id="24" name="Table 23">
            <a:extLst>
              <a:ext uri="{FF2B5EF4-FFF2-40B4-BE49-F238E27FC236}">
                <a16:creationId xmlns:a16="http://schemas.microsoft.com/office/drawing/2014/main" id="{5396F3C6-5754-91E8-53F7-FED98D077AC4}"/>
              </a:ext>
            </a:extLst>
          </p:cNvPr>
          <p:cNvGraphicFramePr>
            <a:graphicFrameLocks noGrp="1"/>
          </p:cNvGraphicFramePr>
          <p:nvPr userDrawn="1">
            <p:extLst>
              <p:ext uri="{D42A27DB-BD31-4B8C-83A1-F6EECF244321}">
                <p14:modId xmlns:p14="http://schemas.microsoft.com/office/powerpoint/2010/main" val="2855982636"/>
              </p:ext>
            </p:extLst>
          </p:nvPr>
        </p:nvGraphicFramePr>
        <p:xfrm>
          <a:off x="394643" y="5720380"/>
          <a:ext cx="4114800" cy="21234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4275553763"/>
                    </a:ext>
                  </a:extLst>
                </a:gridCol>
                <a:gridCol w="2103120">
                  <a:extLst>
                    <a:ext uri="{9D8B030D-6E8A-4147-A177-3AD203B41FA5}">
                      <a16:colId xmlns:a16="http://schemas.microsoft.com/office/drawing/2014/main" val="1939203646"/>
                    </a:ext>
                  </a:extLst>
                </a:gridCol>
              </a:tblGrid>
              <a:tr h="1959531">
                <a:tc>
                  <a:txBody>
                    <a:bodyPr/>
                    <a:lstStyle/>
                    <a:p>
                      <a:pPr marL="171450" indent="-171450">
                        <a:spcBef>
                          <a:spcPts val="150"/>
                        </a:spcBef>
                        <a:spcAft>
                          <a:spcPts val="150"/>
                        </a:spcAft>
                        <a:buFont typeface="Arial" panose="020B0604020202020204" pitchFamily="34" charset="0"/>
                        <a:buChar char="•"/>
                      </a:pPr>
                      <a:r>
                        <a:rPr lang="en-US" sz="1100" b="0">
                          <a:solidFill>
                            <a:schemeClr val="tx1"/>
                          </a:solidFill>
                        </a:rPr>
                        <a:t>Competitive base pay plus sales incentive </a:t>
                      </a:r>
                    </a:p>
                    <a:p>
                      <a:pPr marL="171450" indent="-171450">
                        <a:spcBef>
                          <a:spcPts val="150"/>
                        </a:spcBef>
                        <a:spcAft>
                          <a:spcPts val="150"/>
                        </a:spcAft>
                        <a:buFont typeface="Arial" panose="020B0604020202020204" pitchFamily="34" charset="0"/>
                        <a:buChar char="•"/>
                      </a:pPr>
                      <a:r>
                        <a:rPr lang="en-US" sz="1100" b="0">
                          <a:solidFill>
                            <a:schemeClr val="tx1"/>
                          </a:solidFill>
                        </a:rPr>
                        <a:t>Medical/Dental/Life Benefits</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401(k) retirement savings plan with employer match</a:t>
                      </a:r>
                      <a:endParaRPr lang="en-US" sz="1100" b="0">
                        <a:solidFill>
                          <a:schemeClr val="tx1"/>
                        </a:solidFill>
                      </a:endParaRPr>
                    </a:p>
                    <a:p>
                      <a:pPr marL="171450" indent="-171450">
                        <a:spcBef>
                          <a:spcPts val="150"/>
                        </a:spcBef>
                        <a:spcAft>
                          <a:spcPts val="150"/>
                        </a:spcAft>
                        <a:buFont typeface="Arial" panose="020B0604020202020204" pitchFamily="34" charset="0"/>
                        <a:buChar char="•"/>
                      </a:pPr>
                      <a:r>
                        <a:rPr lang="en-US" sz="1100" b="0">
                          <a:solidFill>
                            <a:schemeClr val="tx1"/>
                          </a:solidFill>
                        </a:rPr>
                        <a:t>Paid time off &amp; paid holidays</a:t>
                      </a:r>
                    </a:p>
                    <a:p>
                      <a:pPr marL="171450" indent="-171450">
                        <a:spcBef>
                          <a:spcPts val="150"/>
                        </a:spcBef>
                        <a:spcAft>
                          <a:spcPts val="150"/>
                        </a:spcAft>
                        <a:buFont typeface="Arial" panose="020B0604020202020204" pitchFamily="34" charset="0"/>
                        <a:buChar char="•"/>
                      </a:pPr>
                      <a:r>
                        <a:rPr lang="en-US" sz="1100" b="0">
                          <a:solidFill>
                            <a:schemeClr val="tx1"/>
                          </a:solidFill>
                        </a:rPr>
                        <a:t>Flexibility to work remote</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Extensive ongoing training</a:t>
                      </a:r>
                    </a:p>
                    <a:p>
                      <a:pPr marL="171450" indent="-171450">
                        <a:spcBef>
                          <a:spcPts val="150"/>
                        </a:spcBef>
                        <a:spcAft>
                          <a:spcPts val="150"/>
                        </a:spcAft>
                        <a:buFont typeface="Arial" panose="020B0604020202020204" pitchFamily="34" charset="0"/>
                        <a:buChar char="•"/>
                      </a:pPr>
                      <a:r>
                        <a:rPr lang="en-US" sz="1100" b="0">
                          <a:solidFill>
                            <a:schemeClr val="tx1"/>
                          </a:solidFill>
                        </a:rPr>
                        <a:t>Education benefits program</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National brand recognition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Initial sales guarantee</a:t>
                      </a:r>
                    </a:p>
                    <a:p>
                      <a:pPr marL="171450" indent="-171450">
                        <a:spcBef>
                          <a:spcPts val="150"/>
                        </a:spcBef>
                        <a:spcAft>
                          <a:spcPts val="150"/>
                        </a:spcAft>
                        <a:buFont typeface="Arial" panose="020B0604020202020204" pitchFamily="34" charset="0"/>
                        <a:buChar char="•"/>
                      </a:pPr>
                      <a:r>
                        <a:rPr lang="en-US" sz="1100" b="0">
                          <a:solidFill>
                            <a:schemeClr val="tx1"/>
                          </a:solidFill>
                        </a:rPr>
                        <a:t>Monthly residual on members </a:t>
                      </a:r>
                    </a:p>
                    <a:p>
                      <a:pPr marL="171450" indent="-171450">
                        <a:spcBef>
                          <a:spcPts val="150"/>
                        </a:spcBef>
                        <a:spcAft>
                          <a:spcPts val="150"/>
                        </a:spcAft>
                        <a:buFont typeface="Arial" panose="020B0604020202020204" pitchFamily="34" charset="0"/>
                        <a:buChar char="•"/>
                      </a:pPr>
                      <a:r>
                        <a:rPr lang="en-US" sz="1100" b="0">
                          <a:solidFill>
                            <a:schemeClr val="tx1"/>
                          </a:solidFill>
                        </a:rPr>
                        <a:t>Marketing support</a:t>
                      </a:r>
                    </a:p>
                    <a:p>
                      <a:pPr marL="171450" indent="-171450">
                        <a:spcBef>
                          <a:spcPts val="150"/>
                        </a:spcBef>
                        <a:spcAft>
                          <a:spcPts val="150"/>
                        </a:spcAft>
                        <a:buFont typeface="Arial" panose="020B0604020202020204" pitchFamily="34" charset="0"/>
                        <a:buChar char="•"/>
                      </a:pPr>
                      <a:r>
                        <a:rPr lang="en-US" sz="1100" b="0">
                          <a:solidFill>
                            <a:schemeClr val="tx1"/>
                          </a:solidFill>
                        </a:rPr>
                        <a:t>Mileage reimbursement </a:t>
                      </a:r>
                    </a:p>
                    <a:p>
                      <a:pPr marL="171450" indent="-171450">
                        <a:spcBef>
                          <a:spcPts val="150"/>
                        </a:spcBef>
                        <a:spcAft>
                          <a:spcPts val="150"/>
                        </a:spcAft>
                        <a:buFont typeface="Arial" panose="020B0604020202020204" pitchFamily="34" charset="0"/>
                        <a:buChar char="•"/>
                      </a:pPr>
                      <a:r>
                        <a:rPr lang="en-US" sz="1100" b="0">
                          <a:solidFill>
                            <a:schemeClr val="tx1"/>
                          </a:solidFill>
                        </a:rPr>
                        <a:t>Company phone</a:t>
                      </a:r>
                    </a:p>
                    <a:p>
                      <a:pPr marL="171450" indent="-171450">
                        <a:spcBef>
                          <a:spcPts val="150"/>
                        </a:spcBef>
                        <a:spcAft>
                          <a:spcPts val="150"/>
                        </a:spcAft>
                        <a:buFont typeface="Arial" panose="020B0604020202020204" pitchFamily="34" charset="0"/>
                        <a:buChar char="•"/>
                      </a:pPr>
                      <a:r>
                        <a:rPr lang="en-US" sz="1100" b="0">
                          <a:solidFill>
                            <a:schemeClr val="tx1"/>
                          </a:solidFill>
                        </a:rPr>
                        <a:t>Corporate credit card</a:t>
                      </a:r>
                    </a:p>
                    <a:p>
                      <a:pPr marL="171450" indent="-171450">
                        <a:spcBef>
                          <a:spcPts val="150"/>
                        </a:spcBef>
                        <a:spcAft>
                          <a:spcPts val="150"/>
                        </a:spcAft>
                        <a:buFont typeface="Arial" panose="020B0604020202020204" pitchFamily="34" charset="0"/>
                        <a:buChar char="•"/>
                      </a:pPr>
                      <a:r>
                        <a:rPr lang="en-US" sz="1100" b="0">
                          <a:solidFill>
                            <a:schemeClr val="tx1"/>
                          </a:solidFill>
                        </a:rPr>
                        <a:t>Opportunity to sell other products</a:t>
                      </a:r>
                    </a:p>
                    <a:p>
                      <a:pPr marL="171450" indent="-171450">
                        <a:spcBef>
                          <a:spcPts val="150"/>
                        </a:spcBef>
                        <a:spcAft>
                          <a:spcPts val="150"/>
                        </a:spcAft>
                        <a:buFont typeface="Arial" panose="020B0604020202020204" pitchFamily="34" charset="0"/>
                        <a:buChar char="•"/>
                      </a:pPr>
                      <a:r>
                        <a:rPr lang="en-US" sz="1100" b="0" i="0" u="none" strike="noStrike" kern="1200">
                          <a:solidFill>
                            <a:schemeClr val="tx1"/>
                          </a:solidFill>
                          <a:effectLst/>
                          <a:latin typeface="+mn-lt"/>
                          <a:ea typeface="+mn-ea"/>
                          <a:cs typeface="+mn-cs"/>
                        </a:rPr>
                        <a:t>Book of Business Assignment in select markets</a:t>
                      </a:r>
                      <a:endParaRPr lang="en-US"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6981066"/>
                  </a:ext>
                </a:extLst>
              </a:tr>
            </a:tbl>
          </a:graphicData>
        </a:graphic>
      </p:graphicFrame>
      <p:sp>
        <p:nvSpPr>
          <p:cNvPr id="25" name="TextBox 24">
            <a:extLst>
              <a:ext uri="{FF2B5EF4-FFF2-40B4-BE49-F238E27FC236}">
                <a16:creationId xmlns:a16="http://schemas.microsoft.com/office/drawing/2014/main" id="{EEF8DF0C-A6C5-3EAC-FF7C-7038F63568F8}"/>
              </a:ext>
            </a:extLst>
          </p:cNvPr>
          <p:cNvSpPr txBox="1"/>
          <p:nvPr userDrawn="1"/>
        </p:nvSpPr>
        <p:spPr>
          <a:xfrm>
            <a:off x="364237" y="1468777"/>
            <a:ext cx="4073922" cy="4201150"/>
          </a:xfrm>
          <a:prstGeom prst="rect">
            <a:avLst/>
          </a:prstGeom>
          <a:noFill/>
        </p:spPr>
        <p:txBody>
          <a:bodyPr wrap="square">
            <a:spAutoFit/>
          </a:bodyPr>
          <a:lstStyle/>
          <a:p>
            <a:pPr marL="0" marR="0">
              <a:spcBef>
                <a:spcPts val="0"/>
              </a:spcBef>
              <a:spcAft>
                <a:spcPts val="0"/>
              </a:spcAft>
            </a:pPr>
            <a:r>
              <a:rPr lang="en-US" sz="1100" b="0" i="0">
                <a:effectLst/>
                <a:latin typeface="Calibri" panose="020F0502020204030204" pitchFamily="34" charset="0"/>
              </a:rPr>
              <a:t>If you're passionate about the Medicare population and looking for an opportunity to work in sales, consider a career with Humana.</a:t>
            </a:r>
            <a:r>
              <a:rPr lang="en-US" sz="1100">
                <a:latin typeface="Calibri" panose="020F0502020204030204" pitchFamily="34" charset="0"/>
              </a:rPr>
              <a:t> </a:t>
            </a:r>
            <a:r>
              <a:rPr lang="en-US" sz="1100" b="0" i="0">
                <a:effectLst/>
                <a:latin typeface="Calibri" panose="020F0502020204030204" pitchFamily="34" charset="0"/>
              </a:rPr>
              <a:t>Our Medicare Sales Field Agents familiarize themselves with the needs of our members and our communities, collaborating to create solutions that empower individuals to become their best selves. </a:t>
            </a:r>
          </a:p>
          <a:p>
            <a:pPr marL="0" marR="0">
              <a:spcBef>
                <a:spcPts val="0"/>
              </a:spcBef>
              <a:spcAft>
                <a:spcPts val="0"/>
              </a:spcAft>
            </a:pPr>
            <a:endParaRPr lang="en-US" sz="1200">
              <a:solidFill>
                <a:srgbClr val="000000"/>
              </a:solidFill>
              <a:latin typeface="Calibri" panose="020F0502020204030204" pitchFamily="34" charset="0"/>
            </a:endParaRPr>
          </a:p>
          <a:p>
            <a:pPr>
              <a:spcAft>
                <a:spcPts val="600"/>
              </a:spcAft>
            </a:pPr>
            <a:r>
              <a:rPr lang="en-US" sz="1600">
                <a:solidFill>
                  <a:srgbClr val="5C9A1B"/>
                </a:solidFill>
                <a:effectLst/>
                <a:ea typeface="Times New Roman" panose="02020603050405020304" pitchFamily="18" charset="0"/>
              </a:rPr>
              <a:t>What you will do</a:t>
            </a:r>
          </a:p>
          <a:p>
            <a:pPr>
              <a:spcBef>
                <a:spcPts val="0"/>
              </a:spcBef>
              <a:spcAft>
                <a:spcPts val="0"/>
              </a:spcAft>
            </a:pPr>
            <a:r>
              <a:rPr lang="en-US" sz="1100">
                <a:effectLst/>
                <a:ea typeface="Times New Roman" panose="02020603050405020304" pitchFamily="18" charset="0"/>
                <a:cs typeface="Times New Roman" panose="02020603050405020304" pitchFamily="18" charset="0"/>
              </a:rPr>
              <a:t>The appropriate candidate will represent Humana by engaging with potential prospects and community partners through in person, virtual and telephonic interactions. In person interactions may include grassroots marketing, sales events, in home appointments, and more.</a:t>
            </a:r>
            <a:endParaRPr lang="en-US" sz="1100">
              <a:effectLst/>
              <a:ea typeface="Calibri" panose="020F0502020204030204" pitchFamily="34" charset="0"/>
              <a:cs typeface="Times New Roman" panose="02020603050405020304" pitchFamily="18" charset="0"/>
            </a:endParaRPr>
          </a:p>
          <a:p>
            <a:endParaRPr lang="en-US" sz="1200" b="1"/>
          </a:p>
          <a:p>
            <a:pPr marL="91440">
              <a:spcBef>
                <a:spcPts val="600"/>
              </a:spcBef>
            </a:pPr>
            <a:r>
              <a:rPr lang="en-US" sz="1600" b="1" i="0">
                <a:solidFill>
                  <a:srgbClr val="5C9A1B"/>
                </a:solidFill>
                <a:effectLst/>
                <a:latin typeface="Calibri" panose="020F0502020204030204" pitchFamily="34" charset="0"/>
              </a:rPr>
              <a:t>Our commitment to top talent</a:t>
            </a:r>
            <a:endParaRPr lang="en-US" sz="1600" b="1">
              <a:solidFill>
                <a:srgbClr val="114A21"/>
              </a:solidFill>
              <a:latin typeface="Calibri" panose="020F0502020204030204" pitchFamily="34" charset="0"/>
            </a:endParaRPr>
          </a:p>
          <a:p>
            <a:pPr marL="91440">
              <a:spcBef>
                <a:spcPts val="600"/>
              </a:spcBef>
            </a:pPr>
            <a:r>
              <a:rPr lang="en-US" sz="1200" b="0" i="0" u="none" strike="noStrike">
                <a:effectLst/>
              </a:rPr>
              <a:t>Contracted Humana agents that are hired may be able to retain their existing Humana book of business and continue to be paid perpetuity at the partner agent rate for the duration of their Humana tenure.</a:t>
            </a:r>
          </a:p>
          <a:p>
            <a:pPr marL="91440">
              <a:spcBef>
                <a:spcPts val="600"/>
              </a:spcBef>
            </a:pPr>
            <a:endParaRPr lang="en-US" sz="1200">
              <a:solidFill>
                <a:srgbClr val="5C9A1B"/>
              </a:solidFill>
              <a:cs typeface="Calibri" panose="020F0502020204030204" pitchFamily="34" charset="0"/>
            </a:endParaRPr>
          </a:p>
          <a:p>
            <a:pPr lvl="0">
              <a:spcBef>
                <a:spcPts val="600"/>
              </a:spcBef>
            </a:pPr>
            <a:r>
              <a:rPr lang="en-US" sz="1600">
                <a:solidFill>
                  <a:srgbClr val="5C9A1B"/>
                </a:solidFill>
                <a:cs typeface="Calibri" panose="020F0502020204030204" pitchFamily="34" charset="0"/>
              </a:rPr>
              <a:t>This sales opportunity will offer:</a:t>
            </a:r>
          </a:p>
        </p:txBody>
      </p:sp>
      <p:pic>
        <p:nvPicPr>
          <p:cNvPr id="28" name="Picture 27" descr="A qr code with black dots&#10;&#10;Description automatically generated">
            <a:extLst>
              <a:ext uri="{FF2B5EF4-FFF2-40B4-BE49-F238E27FC236}">
                <a16:creationId xmlns:a16="http://schemas.microsoft.com/office/drawing/2014/main" id="{F7E101F7-44FB-B6BE-0D66-CE5EDD8D57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986" y="8010945"/>
            <a:ext cx="1005840" cy="1005840"/>
          </a:xfrm>
          <a:prstGeom prst="rect">
            <a:avLst/>
          </a:prstGeom>
          <a:ln>
            <a:solidFill>
              <a:schemeClr val="bg1">
                <a:lumMod val="50000"/>
              </a:schemeClr>
            </a:solidFill>
          </a:ln>
        </p:spPr>
      </p:pic>
      <p:pic>
        <p:nvPicPr>
          <p:cNvPr id="2" name="Picture 1">
            <a:extLst>
              <a:ext uri="{FF2B5EF4-FFF2-40B4-BE49-F238E27FC236}">
                <a16:creationId xmlns:a16="http://schemas.microsoft.com/office/drawing/2014/main" id="{2B143828-BE9B-D917-9B17-0A94A63D7579}"/>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0595" t="-328" r="22524" b="328"/>
          <a:stretch/>
        </p:blipFill>
        <p:spPr>
          <a:xfrm>
            <a:off x="4649901" y="242113"/>
            <a:ext cx="2920031" cy="3422473"/>
          </a:xfrm>
          <a:prstGeom prst="rect">
            <a:avLst/>
          </a:prstGeom>
          <a:solidFill>
            <a:schemeClr val="bg1">
              <a:lumMod val="40000"/>
              <a:lumOff val="60000"/>
            </a:schemeClr>
          </a:solidFill>
        </p:spPr>
      </p:pic>
    </p:spTree>
    <p:extLst>
      <p:ext uri="{BB962C8B-B14F-4D97-AF65-F5344CB8AC3E}">
        <p14:creationId xmlns:p14="http://schemas.microsoft.com/office/powerpoint/2010/main" val="153267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s - White 2">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EA2291D-5642-DE4A-AA08-93F77DFFEA21}"/>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a:stretch/>
        </p:blipFill>
        <p:spPr>
          <a:xfrm>
            <a:off x="4367981" y="-9832"/>
            <a:ext cx="3429000" cy="10058400"/>
          </a:xfrm>
          <a:prstGeom prst="rect">
            <a:avLst/>
          </a:prstGeom>
        </p:spPr>
      </p:pic>
    </p:spTree>
    <p:extLst>
      <p:ext uri="{BB962C8B-B14F-4D97-AF65-F5344CB8AC3E}">
        <p14:creationId xmlns:p14="http://schemas.microsoft.com/office/powerpoint/2010/main" val="2717286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_QR Code 4">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330FF00-A306-C82F-D060-DC677AE9846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15" name="Rectangle 14">
            <a:extLst>
              <a:ext uri="{FF2B5EF4-FFF2-40B4-BE49-F238E27FC236}">
                <a16:creationId xmlns:a16="http://schemas.microsoft.com/office/drawing/2014/main" id="{209BF746-B899-3AF5-FDD5-61919E258E5F}"/>
              </a:ext>
            </a:extLst>
          </p:cNvPr>
          <p:cNvSpPr/>
          <p:nvPr userDrawn="1"/>
        </p:nvSpPr>
        <p:spPr>
          <a:xfrm>
            <a:off x="428687" y="3852073"/>
            <a:ext cx="3931920" cy="128016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F9FEBEA4-09F3-C256-CFB2-6591A9585F26}"/>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36463" b="-2"/>
          <a:stretch/>
        </p:blipFill>
        <p:spPr>
          <a:xfrm>
            <a:off x="4367981" y="3657599"/>
            <a:ext cx="3429000" cy="6390969"/>
          </a:xfrm>
          <a:prstGeom prst="rect">
            <a:avLst/>
          </a:prstGeom>
        </p:spPr>
      </p:pic>
      <p:sp>
        <p:nvSpPr>
          <p:cNvPr id="18" name="Content Placeholder 6">
            <a:extLst>
              <a:ext uri="{FF2B5EF4-FFF2-40B4-BE49-F238E27FC236}">
                <a16:creationId xmlns:a16="http://schemas.microsoft.com/office/drawing/2014/main" id="{A340E2B5-6192-9933-73D2-6AC23BD936C1}"/>
              </a:ext>
            </a:extLst>
          </p:cNvPr>
          <p:cNvSpPr txBox="1">
            <a:spLocks/>
          </p:cNvSpPr>
          <p:nvPr userDrawn="1"/>
        </p:nvSpPr>
        <p:spPr>
          <a:xfrm>
            <a:off x="432400" y="348748"/>
            <a:ext cx="4039287" cy="1125054"/>
          </a:xfrm>
          <a:prstGeom prst="rect">
            <a:avLst/>
          </a:prstGeom>
        </p:spPr>
        <p:txBody>
          <a:bodyPr lIns="0">
            <a:normAutofit/>
          </a:bodyPr>
          <a:lst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a:lstStyle>
          <a:p>
            <a:pPr>
              <a:lnSpc>
                <a:spcPct val="100000"/>
              </a:lnSpc>
              <a:spcBef>
                <a:spcPts val="0"/>
              </a:spcBef>
            </a:pPr>
            <a:r>
              <a:rPr lang="en-US" sz="3200" b="1">
                <a:solidFill>
                  <a:srgbClr val="5C9A1B"/>
                </a:solidFill>
                <a:latin typeface="Calibri" panose="020F0502020204030204" pitchFamily="34" charset="0"/>
                <a:cs typeface="Calibri" panose="020F0502020204030204" pitchFamily="34" charset="0"/>
              </a:rPr>
              <a:t>Join us and turn your passion into impact</a:t>
            </a:r>
          </a:p>
        </p:txBody>
      </p:sp>
      <p:sp>
        <p:nvSpPr>
          <p:cNvPr id="19" name="Rectangle 18">
            <a:extLst>
              <a:ext uri="{FF2B5EF4-FFF2-40B4-BE49-F238E27FC236}">
                <a16:creationId xmlns:a16="http://schemas.microsoft.com/office/drawing/2014/main" id="{92410D8C-B767-0743-6C75-A929EA7FC1F4}"/>
              </a:ext>
            </a:extLst>
          </p:cNvPr>
          <p:cNvSpPr/>
          <p:nvPr userDrawn="1"/>
        </p:nvSpPr>
        <p:spPr>
          <a:xfrm>
            <a:off x="4867747" y="3990973"/>
            <a:ext cx="2633033" cy="4567854"/>
          </a:xfrm>
          <a:prstGeom prst="rect">
            <a:avLst/>
          </a:prstGeom>
        </p:spPr>
        <p:txBody>
          <a:bodyPr wrap="square" lIns="0" tIns="45720" rIns="91440" bIns="45720" numCol="1" spcCol="365760" anchor="t">
            <a:spAutoFit/>
          </a:bodyPr>
          <a:lstStyle/>
          <a:p>
            <a:pPr>
              <a:spcBef>
                <a:spcPts val="600"/>
              </a:spcBef>
              <a:spcAft>
                <a:spcPts val="1200"/>
              </a:spcAft>
            </a:pPr>
            <a:r>
              <a:rPr lang="en-US" sz="2000" b="1">
                <a:solidFill>
                  <a:srgbClr val="114A21"/>
                </a:solidFill>
              </a:rPr>
              <a:t>At Humana, </a:t>
            </a:r>
            <a:br>
              <a:rPr lang="en-US" sz="2000" b="1">
                <a:solidFill>
                  <a:srgbClr val="114A21"/>
                </a:solidFill>
              </a:rPr>
            </a:br>
            <a:r>
              <a:rPr lang="en-US" sz="2000" b="1">
                <a:solidFill>
                  <a:srgbClr val="114A21"/>
                </a:solidFill>
              </a:rPr>
              <a:t>caring is everything.</a:t>
            </a:r>
            <a:endParaRPr lang="en-US" sz="2000" b="1" i="0" u="none" strike="noStrike">
              <a:solidFill>
                <a:srgbClr val="114A21"/>
              </a:solidFill>
              <a:effectLst/>
            </a:endParaRPr>
          </a:p>
          <a:p>
            <a:pPr marL="274320">
              <a:spcBef>
                <a:spcPts val="600"/>
              </a:spcBef>
              <a:spcAft>
                <a:spcPts val="600"/>
              </a:spcAft>
            </a:pPr>
            <a:r>
              <a:rPr lang="en-US" sz="1400" b="1">
                <a:solidFill>
                  <a:srgbClr val="114A21"/>
                </a:solidFill>
                <a:cs typeface="Calibri" panose="020F0502020204030204" pitchFamily="34" charset="0"/>
              </a:rPr>
              <a:t>Your growth drives us forward</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rPr>
              <a:t>We want to help you take charge of your path, no matter what shape it takes.</a:t>
            </a:r>
            <a:r>
              <a:rPr lang="en-US" sz="1100">
                <a:solidFill>
                  <a:srgbClr val="114A21"/>
                </a:solidFill>
                <a:effectLst/>
              </a:rPr>
              <a:t> </a:t>
            </a:r>
          </a:p>
          <a:p>
            <a:pPr marL="274320">
              <a:spcBef>
                <a:spcPts val="600"/>
              </a:spcBef>
              <a:spcAft>
                <a:spcPts val="600"/>
              </a:spcAft>
            </a:pPr>
            <a:r>
              <a:rPr lang="en-US" sz="1400" b="1">
                <a:solidFill>
                  <a:srgbClr val="114A21"/>
                </a:solidFill>
                <a:cs typeface="Calibri" panose="020F0502020204030204" pitchFamily="34" charset="0"/>
              </a:rPr>
              <a:t>You’re welcome here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We are a place where everyone belongs and has an equal opportunity to contribute and succeed.</a:t>
            </a:r>
            <a:r>
              <a:rPr lang="en-US" sz="1100">
                <a:solidFill>
                  <a:srgbClr val="114A21"/>
                </a:solidFill>
                <a:effectLst/>
              </a:rPr>
              <a:t> </a:t>
            </a:r>
            <a:endParaRPr lang="en-US" sz="1100">
              <a:solidFill>
                <a:srgbClr val="114A21"/>
              </a:solidFill>
            </a:endParaRPr>
          </a:p>
          <a:p>
            <a:pPr marL="274320" marR="0">
              <a:lnSpc>
                <a:spcPct val="107000"/>
              </a:lnSpc>
              <a:spcBef>
                <a:spcPts val="600"/>
              </a:spcBef>
              <a:spcAft>
                <a:spcPts val="600"/>
              </a:spcAft>
            </a:pPr>
            <a:r>
              <a:rPr lang="en-US" sz="1400" b="1">
                <a:solidFill>
                  <a:srgbClr val="114A21"/>
                </a:solidFill>
                <a:cs typeface="Calibri" panose="020F0502020204030204" pitchFamily="34" charset="0"/>
              </a:rPr>
              <a:t>We put health first</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Every day, we work together to apply our collective insight, talent, and creativity to improving people’s long-term health. </a:t>
            </a:r>
          </a:p>
          <a:p>
            <a:pPr marL="274320" marR="0">
              <a:lnSpc>
                <a:spcPct val="107000"/>
              </a:lnSpc>
              <a:spcBef>
                <a:spcPts val="600"/>
              </a:spcBef>
              <a:spcAft>
                <a:spcPts val="600"/>
              </a:spcAft>
            </a:pPr>
            <a:r>
              <a:rPr lang="en-US" sz="1400" b="1">
                <a:solidFill>
                  <a:srgbClr val="114A21"/>
                </a:solidFill>
                <a:cs typeface="Calibri" panose="020F0502020204030204" pitchFamily="34" charset="0"/>
              </a:rPr>
              <a:t>Each of us impacts real people</a:t>
            </a:r>
            <a:br>
              <a:rPr lang="en-US" sz="1400" b="1">
                <a:solidFill>
                  <a:srgbClr val="114A21"/>
                </a:solidFill>
                <a:cs typeface="Calibri" panose="020F0502020204030204" pitchFamily="34" charset="0"/>
              </a:rPr>
            </a:br>
            <a:r>
              <a:rPr lang="en-US" sz="1100">
                <a:solidFill>
                  <a:srgbClr val="114A21"/>
                </a:solidFill>
                <a:effectLst/>
                <a:ea typeface="Calibri" panose="020F0502020204030204" pitchFamily="34" charset="0"/>
                <a:cs typeface="Times New Roman" panose="02020603050405020304" pitchFamily="18" charset="0"/>
              </a:rPr>
              <a:t>Work alongside people who have a common passion to care for people who need it.</a:t>
            </a:r>
            <a:endParaRPr lang="en-US" sz="1200">
              <a:solidFill>
                <a:srgbClr val="114A21"/>
              </a:solidFill>
            </a:endParaRPr>
          </a:p>
        </p:txBody>
      </p:sp>
      <p:pic>
        <p:nvPicPr>
          <p:cNvPr id="20" name="Picture 19" descr="A white and green rounded object&#10;&#10;Description automatically generated">
            <a:extLst>
              <a:ext uri="{FF2B5EF4-FFF2-40B4-BE49-F238E27FC236}">
                <a16:creationId xmlns:a16="http://schemas.microsoft.com/office/drawing/2014/main" id="{46730EF7-9F45-9991-2666-7A31C0E518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0158" y="4930067"/>
            <a:ext cx="228600" cy="228600"/>
          </a:xfrm>
          <a:prstGeom prst="rect">
            <a:avLst/>
          </a:prstGeom>
        </p:spPr>
      </p:pic>
      <p:pic>
        <p:nvPicPr>
          <p:cNvPr id="21" name="Picture 20" descr="A white and green rounded object&#10;&#10;Description automatically generated">
            <a:extLst>
              <a:ext uri="{FF2B5EF4-FFF2-40B4-BE49-F238E27FC236}">
                <a16:creationId xmlns:a16="http://schemas.microsoft.com/office/drawing/2014/main" id="{EEF3F31A-6C8C-FEC9-9FDA-F2FD528726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0158" y="5815273"/>
            <a:ext cx="228600" cy="228600"/>
          </a:xfrm>
          <a:prstGeom prst="rect">
            <a:avLst/>
          </a:prstGeom>
        </p:spPr>
      </p:pic>
      <p:pic>
        <p:nvPicPr>
          <p:cNvPr id="22" name="Picture 21" descr="A white and green rounded object&#10;&#10;Description automatically generated">
            <a:extLst>
              <a:ext uri="{FF2B5EF4-FFF2-40B4-BE49-F238E27FC236}">
                <a16:creationId xmlns:a16="http://schemas.microsoft.com/office/drawing/2014/main" id="{FA5CA101-E48D-4F89-87F6-F74C30A9BC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0158" y="6659524"/>
            <a:ext cx="228600" cy="228600"/>
          </a:xfrm>
          <a:prstGeom prst="rect">
            <a:avLst/>
          </a:prstGeom>
        </p:spPr>
      </p:pic>
      <p:pic>
        <p:nvPicPr>
          <p:cNvPr id="23" name="Picture 22" descr="A white and green rounded object&#10;&#10;Description automatically generated">
            <a:extLst>
              <a:ext uri="{FF2B5EF4-FFF2-40B4-BE49-F238E27FC236}">
                <a16:creationId xmlns:a16="http://schemas.microsoft.com/office/drawing/2014/main" id="{FD64D19B-3807-3264-F350-78B242523B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0630" y="7782345"/>
            <a:ext cx="228600" cy="228600"/>
          </a:xfrm>
          <a:prstGeom prst="rect">
            <a:avLst/>
          </a:prstGeom>
        </p:spPr>
      </p:pic>
      <p:graphicFrame>
        <p:nvGraphicFramePr>
          <p:cNvPr id="24" name="Table 23">
            <a:extLst>
              <a:ext uri="{FF2B5EF4-FFF2-40B4-BE49-F238E27FC236}">
                <a16:creationId xmlns:a16="http://schemas.microsoft.com/office/drawing/2014/main" id="{5396F3C6-5754-91E8-53F7-FED98D077AC4}"/>
              </a:ext>
            </a:extLst>
          </p:cNvPr>
          <p:cNvGraphicFramePr>
            <a:graphicFrameLocks noGrp="1"/>
          </p:cNvGraphicFramePr>
          <p:nvPr userDrawn="1">
            <p:extLst>
              <p:ext uri="{D42A27DB-BD31-4B8C-83A1-F6EECF244321}">
                <p14:modId xmlns:p14="http://schemas.microsoft.com/office/powerpoint/2010/main" val="2855982636"/>
              </p:ext>
            </p:extLst>
          </p:nvPr>
        </p:nvGraphicFramePr>
        <p:xfrm>
          <a:off x="394643" y="5720380"/>
          <a:ext cx="4114800" cy="21234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4275553763"/>
                    </a:ext>
                  </a:extLst>
                </a:gridCol>
                <a:gridCol w="2103120">
                  <a:extLst>
                    <a:ext uri="{9D8B030D-6E8A-4147-A177-3AD203B41FA5}">
                      <a16:colId xmlns:a16="http://schemas.microsoft.com/office/drawing/2014/main" val="1939203646"/>
                    </a:ext>
                  </a:extLst>
                </a:gridCol>
              </a:tblGrid>
              <a:tr h="1959531">
                <a:tc>
                  <a:txBody>
                    <a:bodyPr/>
                    <a:lstStyle/>
                    <a:p>
                      <a:pPr marL="171450" indent="-171450">
                        <a:spcBef>
                          <a:spcPts val="150"/>
                        </a:spcBef>
                        <a:spcAft>
                          <a:spcPts val="150"/>
                        </a:spcAft>
                        <a:buFont typeface="Arial" panose="020B0604020202020204" pitchFamily="34" charset="0"/>
                        <a:buChar char="•"/>
                      </a:pPr>
                      <a:r>
                        <a:rPr lang="en-US" sz="1100" b="0">
                          <a:solidFill>
                            <a:schemeClr val="tx1"/>
                          </a:solidFill>
                        </a:rPr>
                        <a:t>Competitive base pay plus sales incentive </a:t>
                      </a:r>
                    </a:p>
                    <a:p>
                      <a:pPr marL="171450" indent="-171450">
                        <a:spcBef>
                          <a:spcPts val="150"/>
                        </a:spcBef>
                        <a:spcAft>
                          <a:spcPts val="150"/>
                        </a:spcAft>
                        <a:buFont typeface="Arial" panose="020B0604020202020204" pitchFamily="34" charset="0"/>
                        <a:buChar char="•"/>
                      </a:pPr>
                      <a:r>
                        <a:rPr lang="en-US" sz="1100" b="0">
                          <a:solidFill>
                            <a:schemeClr val="tx1"/>
                          </a:solidFill>
                        </a:rPr>
                        <a:t>Medical/Dental/Life Benefits</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401(k) retirement savings plan with employer match</a:t>
                      </a:r>
                      <a:endParaRPr lang="en-US" sz="1100" b="0">
                        <a:solidFill>
                          <a:schemeClr val="tx1"/>
                        </a:solidFill>
                      </a:endParaRPr>
                    </a:p>
                    <a:p>
                      <a:pPr marL="171450" indent="-171450">
                        <a:spcBef>
                          <a:spcPts val="150"/>
                        </a:spcBef>
                        <a:spcAft>
                          <a:spcPts val="150"/>
                        </a:spcAft>
                        <a:buFont typeface="Arial" panose="020B0604020202020204" pitchFamily="34" charset="0"/>
                        <a:buChar char="•"/>
                      </a:pPr>
                      <a:r>
                        <a:rPr lang="en-US" sz="1100" b="0">
                          <a:solidFill>
                            <a:schemeClr val="tx1"/>
                          </a:solidFill>
                        </a:rPr>
                        <a:t>Paid time off &amp; paid holidays</a:t>
                      </a:r>
                    </a:p>
                    <a:p>
                      <a:pPr marL="171450" indent="-171450">
                        <a:spcBef>
                          <a:spcPts val="150"/>
                        </a:spcBef>
                        <a:spcAft>
                          <a:spcPts val="150"/>
                        </a:spcAft>
                        <a:buFont typeface="Arial" panose="020B0604020202020204" pitchFamily="34" charset="0"/>
                        <a:buChar char="•"/>
                      </a:pPr>
                      <a:r>
                        <a:rPr lang="en-US" sz="1100" b="0">
                          <a:solidFill>
                            <a:schemeClr val="tx1"/>
                          </a:solidFill>
                        </a:rPr>
                        <a:t>Flexibility to work remote</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Extensive ongoing training</a:t>
                      </a:r>
                    </a:p>
                    <a:p>
                      <a:pPr marL="171450" indent="-171450">
                        <a:spcBef>
                          <a:spcPts val="150"/>
                        </a:spcBef>
                        <a:spcAft>
                          <a:spcPts val="150"/>
                        </a:spcAft>
                        <a:buFont typeface="Arial" panose="020B0604020202020204" pitchFamily="34" charset="0"/>
                        <a:buChar char="•"/>
                      </a:pPr>
                      <a:r>
                        <a:rPr lang="en-US" sz="1100" b="0">
                          <a:solidFill>
                            <a:schemeClr val="tx1"/>
                          </a:solidFill>
                        </a:rPr>
                        <a:t>Education benefits program</a:t>
                      </a:r>
                    </a:p>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National brand recognition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388606" rtl="0" eaLnBrk="1" fontAlgn="auto" latinLnBrk="0" hangingPunct="1">
                        <a:lnSpc>
                          <a:spcPct val="100000"/>
                        </a:lnSpc>
                        <a:spcBef>
                          <a:spcPts val="150"/>
                        </a:spcBef>
                        <a:spcAft>
                          <a:spcPts val="150"/>
                        </a:spcAft>
                        <a:buClrTx/>
                        <a:buSzTx/>
                        <a:buFont typeface="Arial" panose="020B0604020202020204" pitchFamily="34" charset="0"/>
                        <a:buChar char="•"/>
                        <a:tabLst/>
                        <a:defRPr/>
                      </a:pPr>
                      <a:r>
                        <a:rPr lang="en-US" sz="1100" b="0">
                          <a:solidFill>
                            <a:schemeClr val="tx1"/>
                          </a:solidFill>
                        </a:rPr>
                        <a:t>Initial sales guarantee</a:t>
                      </a:r>
                    </a:p>
                    <a:p>
                      <a:pPr marL="171450" indent="-171450">
                        <a:spcBef>
                          <a:spcPts val="150"/>
                        </a:spcBef>
                        <a:spcAft>
                          <a:spcPts val="150"/>
                        </a:spcAft>
                        <a:buFont typeface="Arial" panose="020B0604020202020204" pitchFamily="34" charset="0"/>
                        <a:buChar char="•"/>
                      </a:pPr>
                      <a:r>
                        <a:rPr lang="en-US" sz="1100" b="0">
                          <a:solidFill>
                            <a:schemeClr val="tx1"/>
                          </a:solidFill>
                        </a:rPr>
                        <a:t>Monthly residual on members </a:t>
                      </a:r>
                    </a:p>
                    <a:p>
                      <a:pPr marL="171450" indent="-171450">
                        <a:spcBef>
                          <a:spcPts val="150"/>
                        </a:spcBef>
                        <a:spcAft>
                          <a:spcPts val="150"/>
                        </a:spcAft>
                        <a:buFont typeface="Arial" panose="020B0604020202020204" pitchFamily="34" charset="0"/>
                        <a:buChar char="•"/>
                      </a:pPr>
                      <a:r>
                        <a:rPr lang="en-US" sz="1100" b="0">
                          <a:solidFill>
                            <a:schemeClr val="tx1"/>
                          </a:solidFill>
                        </a:rPr>
                        <a:t>Marketing support</a:t>
                      </a:r>
                    </a:p>
                    <a:p>
                      <a:pPr marL="171450" indent="-171450">
                        <a:spcBef>
                          <a:spcPts val="150"/>
                        </a:spcBef>
                        <a:spcAft>
                          <a:spcPts val="150"/>
                        </a:spcAft>
                        <a:buFont typeface="Arial" panose="020B0604020202020204" pitchFamily="34" charset="0"/>
                        <a:buChar char="•"/>
                      </a:pPr>
                      <a:r>
                        <a:rPr lang="en-US" sz="1100" b="0">
                          <a:solidFill>
                            <a:schemeClr val="tx1"/>
                          </a:solidFill>
                        </a:rPr>
                        <a:t>Mileage reimbursement </a:t>
                      </a:r>
                    </a:p>
                    <a:p>
                      <a:pPr marL="171450" indent="-171450">
                        <a:spcBef>
                          <a:spcPts val="150"/>
                        </a:spcBef>
                        <a:spcAft>
                          <a:spcPts val="150"/>
                        </a:spcAft>
                        <a:buFont typeface="Arial" panose="020B0604020202020204" pitchFamily="34" charset="0"/>
                        <a:buChar char="•"/>
                      </a:pPr>
                      <a:r>
                        <a:rPr lang="en-US" sz="1100" b="0">
                          <a:solidFill>
                            <a:schemeClr val="tx1"/>
                          </a:solidFill>
                        </a:rPr>
                        <a:t>Company phone</a:t>
                      </a:r>
                    </a:p>
                    <a:p>
                      <a:pPr marL="171450" indent="-171450">
                        <a:spcBef>
                          <a:spcPts val="150"/>
                        </a:spcBef>
                        <a:spcAft>
                          <a:spcPts val="150"/>
                        </a:spcAft>
                        <a:buFont typeface="Arial" panose="020B0604020202020204" pitchFamily="34" charset="0"/>
                        <a:buChar char="•"/>
                      </a:pPr>
                      <a:r>
                        <a:rPr lang="en-US" sz="1100" b="0">
                          <a:solidFill>
                            <a:schemeClr val="tx1"/>
                          </a:solidFill>
                        </a:rPr>
                        <a:t>Corporate credit card</a:t>
                      </a:r>
                    </a:p>
                    <a:p>
                      <a:pPr marL="171450" indent="-171450">
                        <a:spcBef>
                          <a:spcPts val="150"/>
                        </a:spcBef>
                        <a:spcAft>
                          <a:spcPts val="150"/>
                        </a:spcAft>
                        <a:buFont typeface="Arial" panose="020B0604020202020204" pitchFamily="34" charset="0"/>
                        <a:buChar char="•"/>
                      </a:pPr>
                      <a:r>
                        <a:rPr lang="en-US" sz="1100" b="0">
                          <a:solidFill>
                            <a:schemeClr val="tx1"/>
                          </a:solidFill>
                        </a:rPr>
                        <a:t>Opportunity to sell other products</a:t>
                      </a:r>
                    </a:p>
                    <a:p>
                      <a:pPr marL="171450" indent="-171450">
                        <a:spcBef>
                          <a:spcPts val="150"/>
                        </a:spcBef>
                        <a:spcAft>
                          <a:spcPts val="150"/>
                        </a:spcAft>
                        <a:buFont typeface="Arial" panose="020B0604020202020204" pitchFamily="34" charset="0"/>
                        <a:buChar char="•"/>
                      </a:pPr>
                      <a:r>
                        <a:rPr lang="en-US" sz="1100" b="0" i="0" u="none" strike="noStrike" kern="1200">
                          <a:solidFill>
                            <a:schemeClr val="tx1"/>
                          </a:solidFill>
                          <a:effectLst/>
                          <a:latin typeface="+mn-lt"/>
                          <a:ea typeface="+mn-ea"/>
                          <a:cs typeface="+mn-cs"/>
                        </a:rPr>
                        <a:t>Book of Business Assignment in select markets</a:t>
                      </a:r>
                      <a:endParaRPr lang="en-US"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6981066"/>
                  </a:ext>
                </a:extLst>
              </a:tr>
            </a:tbl>
          </a:graphicData>
        </a:graphic>
      </p:graphicFrame>
      <p:sp>
        <p:nvSpPr>
          <p:cNvPr id="25" name="TextBox 24">
            <a:extLst>
              <a:ext uri="{FF2B5EF4-FFF2-40B4-BE49-F238E27FC236}">
                <a16:creationId xmlns:a16="http://schemas.microsoft.com/office/drawing/2014/main" id="{EEF8DF0C-A6C5-3EAC-FF7C-7038F63568F8}"/>
              </a:ext>
            </a:extLst>
          </p:cNvPr>
          <p:cNvSpPr txBox="1"/>
          <p:nvPr userDrawn="1"/>
        </p:nvSpPr>
        <p:spPr>
          <a:xfrm>
            <a:off x="364237" y="1468777"/>
            <a:ext cx="4073922" cy="4201150"/>
          </a:xfrm>
          <a:prstGeom prst="rect">
            <a:avLst/>
          </a:prstGeom>
          <a:noFill/>
        </p:spPr>
        <p:txBody>
          <a:bodyPr wrap="square">
            <a:spAutoFit/>
          </a:bodyPr>
          <a:lstStyle/>
          <a:p>
            <a:pPr marL="0" marR="0">
              <a:spcBef>
                <a:spcPts val="0"/>
              </a:spcBef>
              <a:spcAft>
                <a:spcPts val="0"/>
              </a:spcAft>
            </a:pPr>
            <a:r>
              <a:rPr lang="en-US" sz="1100" b="0" i="0">
                <a:effectLst/>
                <a:latin typeface="Calibri" panose="020F0502020204030204" pitchFamily="34" charset="0"/>
              </a:rPr>
              <a:t>If you're passionate about the Medicare population and looking for an opportunity to work in sales, consider a career with Humana.</a:t>
            </a:r>
            <a:r>
              <a:rPr lang="en-US" sz="1100">
                <a:latin typeface="Calibri" panose="020F0502020204030204" pitchFamily="34" charset="0"/>
              </a:rPr>
              <a:t> </a:t>
            </a:r>
            <a:r>
              <a:rPr lang="en-US" sz="1100" b="0" i="0">
                <a:effectLst/>
                <a:latin typeface="Calibri" panose="020F0502020204030204" pitchFamily="34" charset="0"/>
              </a:rPr>
              <a:t>Our Medicare Sales Field Agents familiarize themselves with the needs of our members and our communities, collaborating to create solutions that empower individuals to become their best selves. </a:t>
            </a:r>
          </a:p>
          <a:p>
            <a:pPr marL="0" marR="0">
              <a:spcBef>
                <a:spcPts val="0"/>
              </a:spcBef>
              <a:spcAft>
                <a:spcPts val="0"/>
              </a:spcAft>
            </a:pPr>
            <a:endParaRPr lang="en-US" sz="1200">
              <a:solidFill>
                <a:srgbClr val="000000"/>
              </a:solidFill>
              <a:latin typeface="Calibri" panose="020F0502020204030204" pitchFamily="34" charset="0"/>
            </a:endParaRPr>
          </a:p>
          <a:p>
            <a:pPr>
              <a:spcAft>
                <a:spcPts val="600"/>
              </a:spcAft>
            </a:pPr>
            <a:r>
              <a:rPr lang="en-US" sz="1600">
                <a:solidFill>
                  <a:srgbClr val="5C9A1B"/>
                </a:solidFill>
                <a:effectLst/>
                <a:ea typeface="Times New Roman" panose="02020603050405020304" pitchFamily="18" charset="0"/>
              </a:rPr>
              <a:t>What you will do</a:t>
            </a:r>
          </a:p>
          <a:p>
            <a:pPr>
              <a:spcBef>
                <a:spcPts val="0"/>
              </a:spcBef>
              <a:spcAft>
                <a:spcPts val="0"/>
              </a:spcAft>
            </a:pPr>
            <a:r>
              <a:rPr lang="en-US" sz="1100">
                <a:effectLst/>
                <a:ea typeface="Times New Roman" panose="02020603050405020304" pitchFamily="18" charset="0"/>
                <a:cs typeface="Times New Roman" panose="02020603050405020304" pitchFamily="18" charset="0"/>
              </a:rPr>
              <a:t>The appropriate candidate will represent Humana by engaging with potential prospects and community partners through in person, virtual and telephonic interactions. In person interactions may include grassroots marketing, sales events, in home appointments, and more.</a:t>
            </a:r>
            <a:endParaRPr lang="en-US" sz="1100">
              <a:effectLst/>
              <a:ea typeface="Calibri" panose="020F0502020204030204" pitchFamily="34" charset="0"/>
              <a:cs typeface="Times New Roman" panose="02020603050405020304" pitchFamily="18" charset="0"/>
            </a:endParaRPr>
          </a:p>
          <a:p>
            <a:endParaRPr lang="en-US" sz="1200" b="1"/>
          </a:p>
          <a:p>
            <a:pPr marL="91440">
              <a:spcBef>
                <a:spcPts val="600"/>
              </a:spcBef>
            </a:pPr>
            <a:r>
              <a:rPr lang="en-US" sz="1600" b="1" i="0">
                <a:solidFill>
                  <a:srgbClr val="5C9A1B"/>
                </a:solidFill>
                <a:effectLst/>
                <a:latin typeface="Calibri" panose="020F0502020204030204" pitchFamily="34" charset="0"/>
              </a:rPr>
              <a:t>Our commitment to top talent</a:t>
            </a:r>
            <a:endParaRPr lang="en-US" sz="1600" b="1">
              <a:solidFill>
                <a:srgbClr val="114A21"/>
              </a:solidFill>
              <a:latin typeface="Calibri" panose="020F0502020204030204" pitchFamily="34" charset="0"/>
            </a:endParaRPr>
          </a:p>
          <a:p>
            <a:pPr marL="91440">
              <a:spcBef>
                <a:spcPts val="600"/>
              </a:spcBef>
            </a:pPr>
            <a:r>
              <a:rPr lang="en-US" sz="1200" b="0" i="0" u="none" strike="noStrike">
                <a:effectLst/>
              </a:rPr>
              <a:t>Contracted Humana agents that are hired may be able to retain their existing Humana book of business and continue to be paid perpetuity at the partner agent rate for the duration of their Humana tenure.</a:t>
            </a:r>
          </a:p>
          <a:p>
            <a:pPr marL="91440">
              <a:spcBef>
                <a:spcPts val="600"/>
              </a:spcBef>
            </a:pPr>
            <a:endParaRPr lang="en-US" sz="1200">
              <a:solidFill>
                <a:srgbClr val="5C9A1B"/>
              </a:solidFill>
              <a:cs typeface="Calibri" panose="020F0502020204030204" pitchFamily="34" charset="0"/>
            </a:endParaRPr>
          </a:p>
          <a:p>
            <a:pPr lvl="0">
              <a:spcBef>
                <a:spcPts val="600"/>
              </a:spcBef>
            </a:pPr>
            <a:r>
              <a:rPr lang="en-US" sz="1600">
                <a:solidFill>
                  <a:srgbClr val="5C9A1B"/>
                </a:solidFill>
                <a:cs typeface="Calibri" panose="020F0502020204030204" pitchFamily="34" charset="0"/>
              </a:rPr>
              <a:t>This sales opportunity will offer:</a:t>
            </a:r>
          </a:p>
        </p:txBody>
      </p:sp>
      <p:pic>
        <p:nvPicPr>
          <p:cNvPr id="28" name="Picture 27" descr="A qr code with black dots&#10;&#10;Description automatically generated">
            <a:extLst>
              <a:ext uri="{FF2B5EF4-FFF2-40B4-BE49-F238E27FC236}">
                <a16:creationId xmlns:a16="http://schemas.microsoft.com/office/drawing/2014/main" id="{F7E101F7-44FB-B6BE-0D66-CE5EDD8D57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986" y="8010945"/>
            <a:ext cx="1005840" cy="1005840"/>
          </a:xfrm>
          <a:prstGeom prst="rect">
            <a:avLst/>
          </a:prstGeom>
          <a:ln>
            <a:solidFill>
              <a:schemeClr val="bg1">
                <a:lumMod val="50000"/>
              </a:schemeClr>
            </a:solidFill>
          </a:ln>
        </p:spPr>
      </p:pic>
      <p:pic>
        <p:nvPicPr>
          <p:cNvPr id="2" name="Picture 1">
            <a:extLst>
              <a:ext uri="{FF2B5EF4-FFF2-40B4-BE49-F238E27FC236}">
                <a16:creationId xmlns:a16="http://schemas.microsoft.com/office/drawing/2014/main" id="{2F2BE2BD-45B0-9CE1-E6D5-BBD4730312D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1326" t="-286" r="21507" b="286"/>
          <a:stretch/>
        </p:blipFill>
        <p:spPr>
          <a:xfrm>
            <a:off x="4650111" y="252767"/>
            <a:ext cx="2925644" cy="3411819"/>
          </a:xfrm>
          <a:prstGeom prst="rect">
            <a:avLst/>
          </a:prstGeom>
          <a:solidFill>
            <a:schemeClr val="bg1">
              <a:lumMod val="40000"/>
              <a:lumOff val="60000"/>
            </a:schemeClr>
          </a:solidFill>
        </p:spPr>
      </p:pic>
    </p:spTree>
    <p:extLst>
      <p:ext uri="{BB962C8B-B14F-4D97-AF65-F5344CB8AC3E}">
        <p14:creationId xmlns:p14="http://schemas.microsoft.com/office/powerpoint/2010/main" val="157757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809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FAULT SLIDE TEX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4CAEA5-C3E1-4D4E-A4F1-C597FD6EE3BA}"/>
              </a:ext>
            </a:extLst>
          </p:cNvPr>
          <p:cNvSpPr>
            <a:spLocks noGrp="1"/>
          </p:cNvSpPr>
          <p:nvPr>
            <p:ph type="ftr" sz="quarter" idx="16"/>
          </p:nvPr>
        </p:nvSpPr>
        <p:spPr>
          <a:xfrm>
            <a:off x="437201" y="9164321"/>
            <a:ext cx="6322846" cy="447040"/>
          </a:xfrm>
          <a:prstGeom prst="rect">
            <a:avLst/>
          </a:prstGeom>
        </p:spPr>
        <p:txBody>
          <a:bodyPr/>
          <a:lstStyle>
            <a:lvl1pPr>
              <a:defRPr sz="1600" b="1">
                <a:solidFill>
                  <a:srgbClr val="FF0000"/>
                </a:solidFill>
              </a:defRPr>
            </a:lvl1pPr>
          </a:lstStyle>
          <a:p>
            <a:r>
              <a:rPr lang="en-US"/>
              <a:t>Confidential</a:t>
            </a:r>
            <a:endParaRPr lang="en-US" dirty="0"/>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a:xfrm>
            <a:off x="6760046" y="9164321"/>
            <a:ext cx="777240" cy="44704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11" name="Rectangle 10">
            <a:extLst>
              <a:ext uri="{FF2B5EF4-FFF2-40B4-BE49-F238E27FC236}">
                <a16:creationId xmlns:a16="http://schemas.microsoft.com/office/drawing/2014/main" id="{0E11733B-2EC1-1747-84C3-57ABB720A27B}"/>
              </a:ext>
            </a:extLst>
          </p:cNvPr>
          <p:cNvSpPr/>
          <p:nvPr userDrawn="1"/>
        </p:nvSpPr>
        <p:spPr>
          <a:xfrm>
            <a:off x="1" y="0"/>
            <a:ext cx="204026" cy="905256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endParaRPr lang="en-US" sz="1785">
              <a:solidFill>
                <a:schemeClr val="tx1"/>
              </a:solidFill>
            </a:endParaRPr>
          </a:p>
        </p:txBody>
      </p:sp>
      <p:sp>
        <p:nvSpPr>
          <p:cNvPr id="12" name="Rectangle 11">
            <a:extLst>
              <a:ext uri="{FF2B5EF4-FFF2-40B4-BE49-F238E27FC236}">
                <a16:creationId xmlns:a16="http://schemas.microsoft.com/office/drawing/2014/main" id="{548CD909-C892-9345-A1F2-75CFFB8CDB1A}"/>
              </a:ext>
            </a:extLst>
          </p:cNvPr>
          <p:cNvSpPr/>
          <p:nvPr userDrawn="1"/>
        </p:nvSpPr>
        <p:spPr>
          <a:xfrm>
            <a:off x="1" y="9164320"/>
            <a:ext cx="204026" cy="894080"/>
          </a:xfrm>
          <a:prstGeom prst="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endParaRPr lang="en-US" sz="1785">
              <a:solidFill>
                <a:schemeClr val="tx1"/>
              </a:solidFill>
            </a:endParaRPr>
          </a:p>
        </p:txBody>
      </p:sp>
      <p:sp>
        <p:nvSpPr>
          <p:cNvPr id="10" name="Title Placeholder 2">
            <a:extLst>
              <a:ext uri="{FF2B5EF4-FFF2-40B4-BE49-F238E27FC236}">
                <a16:creationId xmlns:a16="http://schemas.microsoft.com/office/drawing/2014/main" id="{3384BA4E-9394-0747-9F75-58B1048513A8}"/>
              </a:ext>
            </a:extLst>
          </p:cNvPr>
          <p:cNvSpPr>
            <a:spLocks noGrp="1"/>
          </p:cNvSpPr>
          <p:nvPr>
            <p:ph type="title"/>
          </p:nvPr>
        </p:nvSpPr>
        <p:spPr>
          <a:xfrm>
            <a:off x="437201" y="536448"/>
            <a:ext cx="7100085" cy="885139"/>
          </a:xfrm>
          <a:prstGeom prst="rect">
            <a:avLst/>
          </a:prstGeom>
        </p:spPr>
        <p:txBody>
          <a:bodyPr vert="horz" lIns="0" tIns="0" rIns="0" bIns="0" rtlCol="0" anchor="t">
            <a:noAutofit/>
          </a:bodyPr>
          <a:lstStyle/>
          <a:p>
            <a:r>
              <a:rPr lang="en-US"/>
              <a:t>Click to edit Master title style</a:t>
            </a:r>
          </a:p>
        </p:txBody>
      </p:sp>
      <p:sp>
        <p:nvSpPr>
          <p:cNvPr id="13" name="Text Placeholder 1">
            <a:extLst>
              <a:ext uri="{FF2B5EF4-FFF2-40B4-BE49-F238E27FC236}">
                <a16:creationId xmlns:a16="http://schemas.microsoft.com/office/drawing/2014/main" id="{581FED1F-35E3-6E44-88F0-2540E338AC6F}"/>
              </a:ext>
            </a:extLst>
          </p:cNvPr>
          <p:cNvSpPr>
            <a:spLocks noGrp="1"/>
          </p:cNvSpPr>
          <p:nvPr>
            <p:ph idx="1"/>
          </p:nvPr>
        </p:nvSpPr>
        <p:spPr>
          <a:xfrm>
            <a:off x="437201" y="1600200"/>
            <a:ext cx="7100085" cy="725119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 </a:t>
            </a:r>
          </a:p>
          <a:p>
            <a:pPr lvl="5"/>
            <a:r>
              <a:rPr lang="en-US"/>
              <a:t>Sixth level </a:t>
            </a:r>
          </a:p>
          <a:p>
            <a:pPr lvl="6"/>
            <a:r>
              <a:rPr lang="en-US"/>
              <a:t>Seventh level </a:t>
            </a:r>
          </a:p>
          <a:p>
            <a:pPr lvl="7"/>
            <a:r>
              <a:rPr lang="en-US"/>
              <a:t>Eighth level </a:t>
            </a:r>
          </a:p>
          <a:p>
            <a:pPr lvl="1"/>
            <a:endParaRPr lang="en-US"/>
          </a:p>
          <a:p>
            <a:pPr lvl="2"/>
            <a:endParaRPr lang="en-US"/>
          </a:p>
        </p:txBody>
      </p:sp>
    </p:spTree>
    <p:extLst>
      <p:ext uri="{BB962C8B-B14F-4D97-AF65-F5344CB8AC3E}">
        <p14:creationId xmlns:p14="http://schemas.microsoft.com/office/powerpoint/2010/main" val="1758190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40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s - White 2">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EA2291D-5642-DE4A-AA08-93F77DFFEA21}"/>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41007"/>
          <a:stretch/>
        </p:blipFill>
        <p:spPr>
          <a:xfrm>
            <a:off x="4367981" y="228600"/>
            <a:ext cx="3429000" cy="5933768"/>
          </a:xfrm>
          <a:prstGeom prst="rect">
            <a:avLst/>
          </a:prstGeom>
        </p:spPr>
      </p:pic>
    </p:spTree>
    <p:extLst>
      <p:ext uri="{BB962C8B-B14F-4D97-AF65-F5344CB8AC3E}">
        <p14:creationId xmlns:p14="http://schemas.microsoft.com/office/powerpoint/2010/main" val="37473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s - White 2">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EA2291D-5642-DE4A-AA08-93F77DFFEA21}"/>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41007"/>
          <a:stretch/>
        </p:blipFill>
        <p:spPr>
          <a:xfrm>
            <a:off x="4367981" y="228600"/>
            <a:ext cx="3429000" cy="5933768"/>
          </a:xfrm>
          <a:prstGeom prst="rect">
            <a:avLst/>
          </a:prstGeom>
        </p:spPr>
      </p:pic>
    </p:spTree>
    <p:extLst>
      <p:ext uri="{BB962C8B-B14F-4D97-AF65-F5344CB8AC3E}">
        <p14:creationId xmlns:p14="http://schemas.microsoft.com/office/powerpoint/2010/main" val="424558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77CCCF7-BAF8-3D43-93C8-1AFC6A16A821}"/>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57674" b="-1"/>
          <a:stretch/>
        </p:blipFill>
        <p:spPr>
          <a:xfrm>
            <a:off x="4367981" y="228600"/>
            <a:ext cx="3429000" cy="4257368"/>
          </a:xfrm>
          <a:prstGeom prst="rect">
            <a:avLst/>
          </a:prstGeom>
        </p:spPr>
      </p:pic>
    </p:spTree>
    <p:extLst>
      <p:ext uri="{BB962C8B-B14F-4D97-AF65-F5344CB8AC3E}">
        <p14:creationId xmlns:p14="http://schemas.microsoft.com/office/powerpoint/2010/main" val="35169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77CCCF7-BAF8-3D43-93C8-1AFC6A16A821}"/>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882" t="57674" b="-1"/>
          <a:stretch/>
        </p:blipFill>
        <p:spPr>
          <a:xfrm>
            <a:off x="4367981" y="228600"/>
            <a:ext cx="3429000" cy="4257368"/>
          </a:xfrm>
          <a:prstGeom prst="rect">
            <a:avLst/>
          </a:prstGeom>
        </p:spPr>
      </p:pic>
    </p:spTree>
    <p:extLst>
      <p:ext uri="{BB962C8B-B14F-4D97-AF65-F5344CB8AC3E}">
        <p14:creationId xmlns:p14="http://schemas.microsoft.com/office/powerpoint/2010/main" val="406111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54B31F3-FD7C-EC46-B270-995E9FA2C11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2577" y="762000"/>
            <a:ext cx="1262423" cy="1472827"/>
          </a:xfrm>
          <a:prstGeom prst="rect">
            <a:avLst/>
          </a:prstGeom>
        </p:spPr>
      </p:pic>
      <p:pic>
        <p:nvPicPr>
          <p:cNvPr id="6" name="Graphic 5">
            <a:extLst>
              <a:ext uri="{FF2B5EF4-FFF2-40B4-BE49-F238E27FC236}">
                <a16:creationId xmlns:a16="http://schemas.microsoft.com/office/drawing/2014/main" id="{3A1A257D-251D-5D41-9A93-F8622B61EA0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2575" y="5562600"/>
            <a:ext cx="1262423" cy="1472827"/>
          </a:xfrm>
          <a:prstGeom prst="rect">
            <a:avLst/>
          </a:prstGeom>
        </p:spPr>
      </p:pic>
      <p:pic>
        <p:nvPicPr>
          <p:cNvPr id="8" name="Graphic 7">
            <a:extLst>
              <a:ext uri="{FF2B5EF4-FFF2-40B4-BE49-F238E27FC236}">
                <a16:creationId xmlns:a16="http://schemas.microsoft.com/office/drawing/2014/main" id="{C28D4FC6-0FBA-6A42-8A36-56F99754BDDD}"/>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2576" y="3962400"/>
            <a:ext cx="1262423" cy="1472827"/>
          </a:xfrm>
          <a:prstGeom prst="rect">
            <a:avLst/>
          </a:prstGeom>
        </p:spPr>
      </p:pic>
      <p:pic>
        <p:nvPicPr>
          <p:cNvPr id="12" name="Graphic 11">
            <a:extLst>
              <a:ext uri="{FF2B5EF4-FFF2-40B4-BE49-F238E27FC236}">
                <a16:creationId xmlns:a16="http://schemas.microsoft.com/office/drawing/2014/main" id="{68022832-F47C-E04A-A25D-307D5F86FFCA}"/>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42576" y="7162800"/>
            <a:ext cx="1262423" cy="1472827"/>
          </a:xfrm>
          <a:prstGeom prst="rect">
            <a:avLst/>
          </a:prstGeom>
        </p:spPr>
      </p:pic>
      <p:pic>
        <p:nvPicPr>
          <p:cNvPr id="14" name="Graphic 13">
            <a:extLst>
              <a:ext uri="{FF2B5EF4-FFF2-40B4-BE49-F238E27FC236}">
                <a16:creationId xmlns:a16="http://schemas.microsoft.com/office/drawing/2014/main" id="{FA1ADD8D-466C-9C4C-8327-24BE89E91761}"/>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2577" y="2362200"/>
            <a:ext cx="1262423" cy="1472827"/>
          </a:xfrm>
          <a:prstGeom prst="rect">
            <a:avLst/>
          </a:prstGeom>
        </p:spPr>
      </p:pic>
    </p:spTree>
    <p:extLst>
      <p:ext uri="{BB962C8B-B14F-4D97-AF65-F5344CB8AC3E}">
        <p14:creationId xmlns:p14="http://schemas.microsoft.com/office/powerpoint/2010/main" val="204799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28600" y="381000"/>
            <a:ext cx="7315200" cy="5691095"/>
          </a:xfrm>
          <a:custGeom>
            <a:avLst/>
            <a:gdLst>
              <a:gd name="connsiteX0" fmla="*/ 0 w 7772400"/>
              <a:gd name="connsiteY0" fmla="*/ 0 h 6046788"/>
              <a:gd name="connsiteX1" fmla="*/ 1898 w 7772400"/>
              <a:gd name="connsiteY1" fmla="*/ 0 h 6046788"/>
              <a:gd name="connsiteX2" fmla="*/ 15181 w 7772400"/>
              <a:gd name="connsiteY2" fmla="*/ 0 h 6046788"/>
              <a:gd name="connsiteX3" fmla="*/ 29649 w 7772400"/>
              <a:gd name="connsiteY3" fmla="*/ 0 h 6046788"/>
              <a:gd name="connsiteX4" fmla="*/ 51234 w 7772400"/>
              <a:gd name="connsiteY4" fmla="*/ 0 h 6046788"/>
              <a:gd name="connsiteX5" fmla="*/ 81358 w 7772400"/>
              <a:gd name="connsiteY5" fmla="*/ 0 h 6046788"/>
              <a:gd name="connsiteX6" fmla="*/ 121444 w 7772400"/>
              <a:gd name="connsiteY6" fmla="*/ 0 h 6046788"/>
              <a:gd name="connsiteX7" fmla="*/ 172915 w 7772400"/>
              <a:gd name="connsiteY7" fmla="*/ 0 h 6046788"/>
              <a:gd name="connsiteX8" fmla="*/ 237195 w 7772400"/>
              <a:gd name="connsiteY8" fmla="*/ 0 h 6046788"/>
              <a:gd name="connsiteX9" fmla="*/ 315706 w 7772400"/>
              <a:gd name="connsiteY9" fmla="*/ 0 h 6046788"/>
              <a:gd name="connsiteX10" fmla="*/ 409873 w 7772400"/>
              <a:gd name="connsiteY10" fmla="*/ 0 h 6046788"/>
              <a:gd name="connsiteX11" fmla="*/ 521117 w 7772400"/>
              <a:gd name="connsiteY11" fmla="*/ 0 h 6046788"/>
              <a:gd name="connsiteX12" fmla="*/ 650863 w 7772400"/>
              <a:gd name="connsiteY12" fmla="*/ 0 h 6046788"/>
              <a:gd name="connsiteX13" fmla="*/ 800533 w 7772400"/>
              <a:gd name="connsiteY13" fmla="*/ 0 h 6046788"/>
              <a:gd name="connsiteX14" fmla="*/ 971550 w 7772400"/>
              <a:gd name="connsiteY14" fmla="*/ 0 h 6046788"/>
              <a:gd name="connsiteX15" fmla="*/ 1165338 w 7772400"/>
              <a:gd name="connsiteY15" fmla="*/ 0 h 6046788"/>
              <a:gd name="connsiteX16" fmla="*/ 1383320 w 7772400"/>
              <a:gd name="connsiteY16" fmla="*/ 0 h 6046788"/>
              <a:gd name="connsiteX17" fmla="*/ 1626919 w 7772400"/>
              <a:gd name="connsiteY17" fmla="*/ 0 h 6046788"/>
              <a:gd name="connsiteX18" fmla="*/ 1897559 w 7772400"/>
              <a:gd name="connsiteY18" fmla="*/ 0 h 6046788"/>
              <a:gd name="connsiteX19" fmla="*/ 2196662 w 7772400"/>
              <a:gd name="connsiteY19" fmla="*/ 0 h 6046788"/>
              <a:gd name="connsiteX20" fmla="*/ 2357331 w 7772400"/>
              <a:gd name="connsiteY20" fmla="*/ 0 h 6046788"/>
              <a:gd name="connsiteX21" fmla="*/ 2525651 w 7772400"/>
              <a:gd name="connsiteY21" fmla="*/ 0 h 6046788"/>
              <a:gd name="connsiteX22" fmla="*/ 2701798 w 7772400"/>
              <a:gd name="connsiteY22" fmla="*/ 0 h 6046788"/>
              <a:gd name="connsiteX23" fmla="*/ 2885950 w 7772400"/>
              <a:gd name="connsiteY23" fmla="*/ 0 h 6046788"/>
              <a:gd name="connsiteX24" fmla="*/ 3078285 w 7772400"/>
              <a:gd name="connsiteY24" fmla="*/ 0 h 6046788"/>
              <a:gd name="connsiteX25" fmla="*/ 3278981 w 7772400"/>
              <a:gd name="connsiteY25" fmla="*/ 0 h 6046788"/>
              <a:gd name="connsiteX26" fmla="*/ 3488217 w 7772400"/>
              <a:gd name="connsiteY26" fmla="*/ 0 h 6046788"/>
              <a:gd name="connsiteX27" fmla="*/ 3706169 w 7772400"/>
              <a:gd name="connsiteY27" fmla="*/ 0 h 6046788"/>
              <a:gd name="connsiteX28" fmla="*/ 3933016 w 7772400"/>
              <a:gd name="connsiteY28" fmla="*/ 0 h 6046788"/>
              <a:gd name="connsiteX29" fmla="*/ 4168936 w 7772400"/>
              <a:gd name="connsiteY29" fmla="*/ 0 h 6046788"/>
              <a:gd name="connsiteX30" fmla="*/ 4414107 w 7772400"/>
              <a:gd name="connsiteY30" fmla="*/ 0 h 6046788"/>
              <a:gd name="connsiteX31" fmla="*/ 4668706 w 7772400"/>
              <a:gd name="connsiteY31" fmla="*/ 0 h 6046788"/>
              <a:gd name="connsiteX32" fmla="*/ 4932911 w 7772400"/>
              <a:gd name="connsiteY32" fmla="*/ 0 h 6046788"/>
              <a:gd name="connsiteX33" fmla="*/ 5206901 w 7772400"/>
              <a:gd name="connsiteY33" fmla="*/ 0 h 6046788"/>
              <a:gd name="connsiteX34" fmla="*/ 5490853 w 7772400"/>
              <a:gd name="connsiteY34" fmla="*/ 0 h 6046788"/>
              <a:gd name="connsiteX35" fmla="*/ 5784945 w 7772400"/>
              <a:gd name="connsiteY35" fmla="*/ 0 h 6046788"/>
              <a:gd name="connsiteX36" fmla="*/ 6089355 w 7772400"/>
              <a:gd name="connsiteY36" fmla="*/ 0 h 6046788"/>
              <a:gd name="connsiteX37" fmla="*/ 6404261 w 7772400"/>
              <a:gd name="connsiteY37" fmla="*/ 0 h 6046788"/>
              <a:gd name="connsiteX38" fmla="*/ 6729840 w 7772400"/>
              <a:gd name="connsiteY38" fmla="*/ 0 h 6046788"/>
              <a:gd name="connsiteX39" fmla="*/ 7066271 w 7772400"/>
              <a:gd name="connsiteY39" fmla="*/ 0 h 6046788"/>
              <a:gd name="connsiteX40" fmla="*/ 7413732 w 7772400"/>
              <a:gd name="connsiteY40" fmla="*/ 0 h 6046788"/>
              <a:gd name="connsiteX41" fmla="*/ 7772400 w 7772400"/>
              <a:gd name="connsiteY41" fmla="*/ 0 h 6046788"/>
              <a:gd name="connsiteX42" fmla="*/ 7772400 w 7772400"/>
              <a:gd name="connsiteY42" fmla="*/ 1476 h 6046788"/>
              <a:gd name="connsiteX43" fmla="*/ 7772400 w 7772400"/>
              <a:gd name="connsiteY43" fmla="*/ 11810 h 6046788"/>
              <a:gd name="connsiteX44" fmla="*/ 7772400 w 7772400"/>
              <a:gd name="connsiteY44" fmla="*/ 39859 h 6046788"/>
              <a:gd name="connsiteX45" fmla="*/ 7772400 w 7772400"/>
              <a:gd name="connsiteY45" fmla="*/ 94481 h 6046788"/>
              <a:gd name="connsiteX46" fmla="*/ 7772400 w 7772400"/>
              <a:gd name="connsiteY46" fmla="*/ 134525 h 6046788"/>
              <a:gd name="connsiteX47" fmla="*/ 7772400 w 7772400"/>
              <a:gd name="connsiteY47" fmla="*/ 184533 h 6046788"/>
              <a:gd name="connsiteX48" fmla="*/ 7772400 w 7772400"/>
              <a:gd name="connsiteY48" fmla="*/ 245614 h 6046788"/>
              <a:gd name="connsiteX49" fmla="*/ 7772400 w 7772400"/>
              <a:gd name="connsiteY49" fmla="*/ 318874 h 6046788"/>
              <a:gd name="connsiteX50" fmla="*/ 7772400 w 7772400"/>
              <a:gd name="connsiteY50" fmla="*/ 405420 h 6046788"/>
              <a:gd name="connsiteX51" fmla="*/ 7772400 w 7772400"/>
              <a:gd name="connsiteY51" fmla="*/ 506360 h 6046788"/>
              <a:gd name="connsiteX52" fmla="*/ 7772400 w 7772400"/>
              <a:gd name="connsiteY52" fmla="*/ 622800 h 6046788"/>
              <a:gd name="connsiteX53" fmla="*/ 7772400 w 7772400"/>
              <a:gd name="connsiteY53" fmla="*/ 755849 h 6046788"/>
              <a:gd name="connsiteX54" fmla="*/ 7772400 w 7772400"/>
              <a:gd name="connsiteY54" fmla="*/ 906612 h 6046788"/>
              <a:gd name="connsiteX55" fmla="*/ 7772400 w 7772400"/>
              <a:gd name="connsiteY55" fmla="*/ 1076199 h 6046788"/>
              <a:gd name="connsiteX56" fmla="*/ 7772400 w 7772400"/>
              <a:gd name="connsiteY56" fmla="*/ 1265714 h 6046788"/>
              <a:gd name="connsiteX57" fmla="*/ 7772400 w 7772400"/>
              <a:gd name="connsiteY57" fmla="*/ 1476267 h 6046788"/>
              <a:gd name="connsiteX58" fmla="*/ 7772400 w 7772400"/>
              <a:gd name="connsiteY58" fmla="*/ 1708963 h 6046788"/>
              <a:gd name="connsiteX59" fmla="*/ 7772400 w 7772400"/>
              <a:gd name="connsiteY59" fmla="*/ 1964911 h 6046788"/>
              <a:gd name="connsiteX60" fmla="*/ 7772400 w 7772400"/>
              <a:gd name="connsiteY60" fmla="*/ 2245217 h 6046788"/>
              <a:gd name="connsiteX61" fmla="*/ 7772400 w 7772400"/>
              <a:gd name="connsiteY61" fmla="*/ 2550989 h 6046788"/>
              <a:gd name="connsiteX62" fmla="*/ 7772400 w 7772400"/>
              <a:gd name="connsiteY62" fmla="*/ 2883333 h 6046788"/>
              <a:gd name="connsiteX63" fmla="*/ 7772400 w 7772400"/>
              <a:gd name="connsiteY63" fmla="*/ 3243358 h 6046788"/>
              <a:gd name="connsiteX64" fmla="*/ 7772400 w 7772400"/>
              <a:gd name="connsiteY64" fmla="*/ 3632170 h 6046788"/>
              <a:gd name="connsiteX65" fmla="*/ 7772400 w 7772400"/>
              <a:gd name="connsiteY65" fmla="*/ 4050876 h 6046788"/>
              <a:gd name="connsiteX66" fmla="*/ 7772400 w 7772400"/>
              <a:gd name="connsiteY66" fmla="*/ 4500583 h 6046788"/>
              <a:gd name="connsiteX67" fmla="*/ 7772400 w 7772400"/>
              <a:gd name="connsiteY67" fmla="*/ 4982400 h 6046788"/>
              <a:gd name="connsiteX68" fmla="*/ 7772400 w 7772400"/>
              <a:gd name="connsiteY68" fmla="*/ 5497432 h 6046788"/>
              <a:gd name="connsiteX69" fmla="*/ 7772400 w 7772400"/>
              <a:gd name="connsiteY69" fmla="*/ 6046788 h 6046788"/>
              <a:gd name="connsiteX70" fmla="*/ 1581150 w 7772400"/>
              <a:gd name="connsiteY70" fmla="*/ 6046788 h 6046788"/>
              <a:gd name="connsiteX71" fmla="*/ 0 w 7772400"/>
              <a:gd name="connsiteY71" fmla="*/ 4511247 h 6046788"/>
              <a:gd name="connsiteX72" fmla="*/ 0 w 7772400"/>
              <a:gd name="connsiteY72" fmla="*/ 4506777 h 6046788"/>
              <a:gd name="connsiteX73" fmla="*/ 0 w 7772400"/>
              <a:gd name="connsiteY73" fmla="*/ 4496159 h 6046788"/>
              <a:gd name="connsiteX74" fmla="*/ 0 w 7772400"/>
              <a:gd name="connsiteY74" fmla="*/ 4475482 h 6046788"/>
              <a:gd name="connsiteX75" fmla="*/ 0 w 7772400"/>
              <a:gd name="connsiteY75" fmla="*/ 4441393 h 6046788"/>
              <a:gd name="connsiteX76" fmla="*/ 0 w 7772400"/>
              <a:gd name="connsiteY76" fmla="*/ 4390538 h 6046788"/>
              <a:gd name="connsiteX77" fmla="*/ 0 w 7772400"/>
              <a:gd name="connsiteY77" fmla="*/ 4319566 h 6046788"/>
              <a:gd name="connsiteX78" fmla="*/ 0 w 7772400"/>
              <a:gd name="connsiteY78" fmla="*/ 4225122 h 6046788"/>
              <a:gd name="connsiteX79" fmla="*/ 0 w 7772400"/>
              <a:gd name="connsiteY79" fmla="*/ 4224090 h 6046788"/>
              <a:gd name="connsiteX80" fmla="*/ 0 w 7772400"/>
              <a:gd name="connsiteY80" fmla="*/ 4216870 h 6046788"/>
              <a:gd name="connsiteX81" fmla="*/ 0 w 7772400"/>
              <a:gd name="connsiteY81" fmla="*/ 4197271 h 6046788"/>
              <a:gd name="connsiteX82" fmla="*/ 0 w 7772400"/>
              <a:gd name="connsiteY82" fmla="*/ 4159104 h 6046788"/>
              <a:gd name="connsiteX83" fmla="*/ 0 w 7772400"/>
              <a:gd name="connsiteY83" fmla="*/ 4096181 h 6046788"/>
              <a:gd name="connsiteX84" fmla="*/ 0 w 7772400"/>
              <a:gd name="connsiteY84" fmla="*/ 4002313 h 6046788"/>
              <a:gd name="connsiteX85" fmla="*/ 0 w 7772400"/>
              <a:gd name="connsiteY85" fmla="*/ 3941840 h 6046788"/>
              <a:gd name="connsiteX86" fmla="*/ 0 w 7772400"/>
              <a:gd name="connsiteY86" fmla="*/ 3871309 h 6046788"/>
              <a:gd name="connsiteX87" fmla="*/ 0 w 7772400"/>
              <a:gd name="connsiteY87" fmla="*/ 3789948 h 6046788"/>
              <a:gd name="connsiteX88" fmla="*/ 0 w 7772400"/>
              <a:gd name="connsiteY88" fmla="*/ 3696982 h 6046788"/>
              <a:gd name="connsiteX89" fmla="*/ 0 w 7772400"/>
              <a:gd name="connsiteY89" fmla="*/ 3591637 h 6046788"/>
              <a:gd name="connsiteX90" fmla="*/ 0 w 7772400"/>
              <a:gd name="connsiteY90" fmla="*/ 3473141 h 6046788"/>
              <a:gd name="connsiteX91" fmla="*/ 0 w 7772400"/>
              <a:gd name="connsiteY91" fmla="*/ 3340719 h 6046788"/>
              <a:gd name="connsiteX92" fmla="*/ 0 w 7772400"/>
              <a:gd name="connsiteY92" fmla="*/ 3193598 h 6046788"/>
              <a:gd name="connsiteX93" fmla="*/ 0 w 7772400"/>
              <a:gd name="connsiteY93" fmla="*/ 3031004 h 6046788"/>
              <a:gd name="connsiteX94" fmla="*/ 0 w 7772400"/>
              <a:gd name="connsiteY94" fmla="*/ 2852164 h 6046788"/>
              <a:gd name="connsiteX95" fmla="*/ 0 w 7772400"/>
              <a:gd name="connsiteY95" fmla="*/ 2656303 h 6046788"/>
              <a:gd name="connsiteX96" fmla="*/ 0 w 7772400"/>
              <a:gd name="connsiteY96" fmla="*/ 2442649 h 6046788"/>
              <a:gd name="connsiteX97" fmla="*/ 0 w 7772400"/>
              <a:gd name="connsiteY97" fmla="*/ 2210427 h 6046788"/>
              <a:gd name="connsiteX98" fmla="*/ 0 w 7772400"/>
              <a:gd name="connsiteY98" fmla="*/ 1958864 h 6046788"/>
              <a:gd name="connsiteX99" fmla="*/ 0 w 7772400"/>
              <a:gd name="connsiteY99" fmla="*/ 1687186 h 6046788"/>
              <a:gd name="connsiteX100" fmla="*/ 0 w 7772400"/>
              <a:gd name="connsiteY100" fmla="*/ 1394620 h 6046788"/>
              <a:gd name="connsiteX101" fmla="*/ 0 w 7772400"/>
              <a:gd name="connsiteY101" fmla="*/ 1080392 h 6046788"/>
              <a:gd name="connsiteX102" fmla="*/ 0 w 7772400"/>
              <a:gd name="connsiteY102" fmla="*/ 743729 h 6046788"/>
              <a:gd name="connsiteX103" fmla="*/ 0 w 7772400"/>
              <a:gd name="connsiteY103" fmla="*/ 383856 h 60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772400" h="6046788">
                <a:moveTo>
                  <a:pt x="0" y="0"/>
                </a:moveTo>
                <a:lnTo>
                  <a:pt x="1898" y="0"/>
                </a:lnTo>
                <a:lnTo>
                  <a:pt x="15181" y="0"/>
                </a:lnTo>
                <a:lnTo>
                  <a:pt x="29649" y="0"/>
                </a:lnTo>
                <a:lnTo>
                  <a:pt x="51234" y="0"/>
                </a:lnTo>
                <a:lnTo>
                  <a:pt x="81358" y="0"/>
                </a:lnTo>
                <a:lnTo>
                  <a:pt x="121444" y="0"/>
                </a:lnTo>
                <a:lnTo>
                  <a:pt x="172915" y="0"/>
                </a:lnTo>
                <a:lnTo>
                  <a:pt x="237195" y="0"/>
                </a:lnTo>
                <a:lnTo>
                  <a:pt x="315706" y="0"/>
                </a:lnTo>
                <a:lnTo>
                  <a:pt x="409873" y="0"/>
                </a:lnTo>
                <a:lnTo>
                  <a:pt x="521117" y="0"/>
                </a:lnTo>
                <a:lnTo>
                  <a:pt x="650863" y="0"/>
                </a:lnTo>
                <a:lnTo>
                  <a:pt x="800533" y="0"/>
                </a:lnTo>
                <a:lnTo>
                  <a:pt x="971550" y="0"/>
                </a:lnTo>
                <a:lnTo>
                  <a:pt x="1165338" y="0"/>
                </a:lnTo>
                <a:lnTo>
                  <a:pt x="1383320" y="0"/>
                </a:lnTo>
                <a:lnTo>
                  <a:pt x="1626919" y="0"/>
                </a:lnTo>
                <a:lnTo>
                  <a:pt x="1897559" y="0"/>
                </a:lnTo>
                <a:lnTo>
                  <a:pt x="2196662" y="0"/>
                </a:lnTo>
                <a:lnTo>
                  <a:pt x="2357331" y="0"/>
                </a:lnTo>
                <a:lnTo>
                  <a:pt x="2525651" y="0"/>
                </a:lnTo>
                <a:lnTo>
                  <a:pt x="2701798" y="0"/>
                </a:lnTo>
                <a:lnTo>
                  <a:pt x="2885950" y="0"/>
                </a:lnTo>
                <a:lnTo>
                  <a:pt x="3078285" y="0"/>
                </a:lnTo>
                <a:lnTo>
                  <a:pt x="3278981" y="0"/>
                </a:lnTo>
                <a:lnTo>
                  <a:pt x="3488217" y="0"/>
                </a:lnTo>
                <a:lnTo>
                  <a:pt x="3706169" y="0"/>
                </a:lnTo>
                <a:lnTo>
                  <a:pt x="3933016" y="0"/>
                </a:lnTo>
                <a:lnTo>
                  <a:pt x="4168936" y="0"/>
                </a:lnTo>
                <a:lnTo>
                  <a:pt x="4414107" y="0"/>
                </a:lnTo>
                <a:lnTo>
                  <a:pt x="4668706" y="0"/>
                </a:lnTo>
                <a:lnTo>
                  <a:pt x="4932911" y="0"/>
                </a:lnTo>
                <a:lnTo>
                  <a:pt x="5206901" y="0"/>
                </a:lnTo>
                <a:lnTo>
                  <a:pt x="5490853" y="0"/>
                </a:lnTo>
                <a:lnTo>
                  <a:pt x="5784945" y="0"/>
                </a:lnTo>
                <a:lnTo>
                  <a:pt x="6089355" y="0"/>
                </a:lnTo>
                <a:lnTo>
                  <a:pt x="6404261" y="0"/>
                </a:lnTo>
                <a:lnTo>
                  <a:pt x="6729840" y="0"/>
                </a:lnTo>
                <a:lnTo>
                  <a:pt x="7066271" y="0"/>
                </a:lnTo>
                <a:lnTo>
                  <a:pt x="7413732" y="0"/>
                </a:lnTo>
                <a:lnTo>
                  <a:pt x="7772400" y="0"/>
                </a:lnTo>
                <a:lnTo>
                  <a:pt x="7772400" y="1476"/>
                </a:lnTo>
                <a:lnTo>
                  <a:pt x="7772400" y="11810"/>
                </a:lnTo>
                <a:lnTo>
                  <a:pt x="7772400" y="39859"/>
                </a:lnTo>
                <a:lnTo>
                  <a:pt x="7772400" y="94481"/>
                </a:lnTo>
                <a:lnTo>
                  <a:pt x="7772400" y="134525"/>
                </a:lnTo>
                <a:lnTo>
                  <a:pt x="7772400" y="184533"/>
                </a:lnTo>
                <a:lnTo>
                  <a:pt x="7772400" y="245614"/>
                </a:lnTo>
                <a:lnTo>
                  <a:pt x="7772400" y="318874"/>
                </a:lnTo>
                <a:lnTo>
                  <a:pt x="7772400" y="405420"/>
                </a:lnTo>
                <a:lnTo>
                  <a:pt x="7772400" y="506360"/>
                </a:lnTo>
                <a:lnTo>
                  <a:pt x="7772400" y="622800"/>
                </a:lnTo>
                <a:lnTo>
                  <a:pt x="7772400" y="755849"/>
                </a:lnTo>
                <a:lnTo>
                  <a:pt x="7772400" y="906612"/>
                </a:lnTo>
                <a:lnTo>
                  <a:pt x="7772400" y="1076199"/>
                </a:lnTo>
                <a:lnTo>
                  <a:pt x="7772400" y="1265714"/>
                </a:lnTo>
                <a:lnTo>
                  <a:pt x="7772400" y="1476267"/>
                </a:lnTo>
                <a:lnTo>
                  <a:pt x="7772400" y="1708963"/>
                </a:lnTo>
                <a:lnTo>
                  <a:pt x="7772400" y="1964911"/>
                </a:lnTo>
                <a:lnTo>
                  <a:pt x="7772400" y="2245217"/>
                </a:lnTo>
                <a:lnTo>
                  <a:pt x="7772400" y="2550989"/>
                </a:lnTo>
                <a:lnTo>
                  <a:pt x="7772400" y="2883333"/>
                </a:lnTo>
                <a:lnTo>
                  <a:pt x="7772400" y="3243358"/>
                </a:lnTo>
                <a:lnTo>
                  <a:pt x="7772400" y="3632170"/>
                </a:lnTo>
                <a:lnTo>
                  <a:pt x="7772400" y="4050876"/>
                </a:lnTo>
                <a:lnTo>
                  <a:pt x="7772400" y="4500583"/>
                </a:lnTo>
                <a:lnTo>
                  <a:pt x="7772400" y="4982400"/>
                </a:lnTo>
                <a:lnTo>
                  <a:pt x="7772400" y="5497432"/>
                </a:lnTo>
                <a:lnTo>
                  <a:pt x="7772400" y="6046788"/>
                </a:lnTo>
                <a:cubicBezTo>
                  <a:pt x="7772400" y="6046788"/>
                  <a:pt x="7772400" y="6046788"/>
                  <a:pt x="1581150" y="6046788"/>
                </a:cubicBezTo>
                <a:cubicBezTo>
                  <a:pt x="704850" y="6046788"/>
                  <a:pt x="0" y="5321937"/>
                  <a:pt x="0" y="4511247"/>
                </a:cubicBezTo>
                <a:lnTo>
                  <a:pt x="0" y="4506777"/>
                </a:lnTo>
                <a:lnTo>
                  <a:pt x="0" y="4496159"/>
                </a:lnTo>
                <a:lnTo>
                  <a:pt x="0" y="4475482"/>
                </a:lnTo>
                <a:lnTo>
                  <a:pt x="0" y="4441393"/>
                </a:lnTo>
                <a:lnTo>
                  <a:pt x="0" y="4390538"/>
                </a:lnTo>
                <a:lnTo>
                  <a:pt x="0" y="4319566"/>
                </a:lnTo>
                <a:lnTo>
                  <a:pt x="0" y="4225122"/>
                </a:lnTo>
                <a:lnTo>
                  <a:pt x="0" y="4224090"/>
                </a:lnTo>
                <a:lnTo>
                  <a:pt x="0" y="4216870"/>
                </a:lnTo>
                <a:lnTo>
                  <a:pt x="0" y="4197271"/>
                </a:lnTo>
                <a:lnTo>
                  <a:pt x="0" y="4159104"/>
                </a:lnTo>
                <a:lnTo>
                  <a:pt x="0" y="4096181"/>
                </a:lnTo>
                <a:lnTo>
                  <a:pt x="0" y="4002313"/>
                </a:lnTo>
                <a:lnTo>
                  <a:pt x="0" y="3941840"/>
                </a:lnTo>
                <a:lnTo>
                  <a:pt x="0" y="3871309"/>
                </a:lnTo>
                <a:lnTo>
                  <a:pt x="0" y="3789948"/>
                </a:lnTo>
                <a:lnTo>
                  <a:pt x="0" y="3696982"/>
                </a:lnTo>
                <a:lnTo>
                  <a:pt x="0" y="3591637"/>
                </a:lnTo>
                <a:lnTo>
                  <a:pt x="0" y="3473141"/>
                </a:lnTo>
                <a:lnTo>
                  <a:pt x="0" y="3340719"/>
                </a:lnTo>
                <a:lnTo>
                  <a:pt x="0" y="3193598"/>
                </a:lnTo>
                <a:lnTo>
                  <a:pt x="0" y="3031004"/>
                </a:lnTo>
                <a:lnTo>
                  <a:pt x="0" y="2852164"/>
                </a:lnTo>
                <a:lnTo>
                  <a:pt x="0" y="2656303"/>
                </a:lnTo>
                <a:lnTo>
                  <a:pt x="0" y="2442649"/>
                </a:lnTo>
                <a:lnTo>
                  <a:pt x="0" y="2210427"/>
                </a:lnTo>
                <a:lnTo>
                  <a:pt x="0" y="1958864"/>
                </a:lnTo>
                <a:lnTo>
                  <a:pt x="0" y="1687186"/>
                </a:lnTo>
                <a:lnTo>
                  <a:pt x="0" y="1394620"/>
                </a:lnTo>
                <a:lnTo>
                  <a:pt x="0" y="1080392"/>
                </a:lnTo>
                <a:lnTo>
                  <a:pt x="0" y="743729"/>
                </a:lnTo>
                <a:lnTo>
                  <a:pt x="0" y="383856"/>
                </a:lnTo>
                <a:close/>
              </a:path>
            </a:pathLst>
          </a:custGeom>
          <a:solidFill>
            <a:schemeClr val="bg1"/>
          </a:solidFill>
        </p:spPr>
        <p:txBody>
          <a:bodyPr wrap="square">
            <a:noAutofit/>
          </a:bodyPr>
          <a:lstStyle/>
          <a:p>
            <a:r>
              <a:rPr lang="en-US"/>
              <a:t>Click icon to add picture</a:t>
            </a:r>
          </a:p>
        </p:txBody>
      </p:sp>
    </p:spTree>
    <p:extLst>
      <p:ext uri="{BB962C8B-B14F-4D97-AF65-F5344CB8AC3E}">
        <p14:creationId xmlns:p14="http://schemas.microsoft.com/office/powerpoint/2010/main" val="63274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P1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70930B6B-F10F-7C4B-8A6B-497555A052F6}"/>
              </a:ext>
            </a:extLst>
          </p:cNvPr>
          <p:cNvSpPr>
            <a:spLocks noGrp="1"/>
          </p:cNvSpPr>
          <p:nvPr>
            <p:ph type="pic" sz="quarter" idx="10"/>
          </p:nvPr>
        </p:nvSpPr>
        <p:spPr>
          <a:xfrm>
            <a:off x="304800" y="381000"/>
            <a:ext cx="7202790" cy="3733800"/>
          </a:xfrm>
          <a:custGeom>
            <a:avLst/>
            <a:gdLst>
              <a:gd name="connsiteX0" fmla="*/ 0 w 7772400"/>
              <a:gd name="connsiteY0" fmla="*/ 0 h 4029075"/>
              <a:gd name="connsiteX1" fmla="*/ 1898 w 7772400"/>
              <a:gd name="connsiteY1" fmla="*/ 0 h 4029075"/>
              <a:gd name="connsiteX2" fmla="*/ 15181 w 7772400"/>
              <a:gd name="connsiteY2" fmla="*/ 0 h 4029075"/>
              <a:gd name="connsiteX3" fmla="*/ 29649 w 7772400"/>
              <a:gd name="connsiteY3" fmla="*/ 0 h 4029075"/>
              <a:gd name="connsiteX4" fmla="*/ 51234 w 7772400"/>
              <a:gd name="connsiteY4" fmla="*/ 0 h 4029075"/>
              <a:gd name="connsiteX5" fmla="*/ 81358 w 7772400"/>
              <a:gd name="connsiteY5" fmla="*/ 0 h 4029075"/>
              <a:gd name="connsiteX6" fmla="*/ 121444 w 7772400"/>
              <a:gd name="connsiteY6" fmla="*/ 0 h 4029075"/>
              <a:gd name="connsiteX7" fmla="*/ 172915 w 7772400"/>
              <a:gd name="connsiteY7" fmla="*/ 0 h 4029075"/>
              <a:gd name="connsiteX8" fmla="*/ 237195 w 7772400"/>
              <a:gd name="connsiteY8" fmla="*/ 0 h 4029075"/>
              <a:gd name="connsiteX9" fmla="*/ 315706 w 7772400"/>
              <a:gd name="connsiteY9" fmla="*/ 0 h 4029075"/>
              <a:gd name="connsiteX10" fmla="*/ 409873 w 7772400"/>
              <a:gd name="connsiteY10" fmla="*/ 0 h 4029075"/>
              <a:gd name="connsiteX11" fmla="*/ 521117 w 7772400"/>
              <a:gd name="connsiteY11" fmla="*/ 0 h 4029075"/>
              <a:gd name="connsiteX12" fmla="*/ 650863 w 7772400"/>
              <a:gd name="connsiteY12" fmla="*/ 0 h 4029075"/>
              <a:gd name="connsiteX13" fmla="*/ 800533 w 7772400"/>
              <a:gd name="connsiteY13" fmla="*/ 0 h 4029075"/>
              <a:gd name="connsiteX14" fmla="*/ 971550 w 7772400"/>
              <a:gd name="connsiteY14" fmla="*/ 0 h 4029075"/>
              <a:gd name="connsiteX15" fmla="*/ 1165338 w 7772400"/>
              <a:gd name="connsiteY15" fmla="*/ 0 h 4029075"/>
              <a:gd name="connsiteX16" fmla="*/ 1383320 w 7772400"/>
              <a:gd name="connsiteY16" fmla="*/ 0 h 4029075"/>
              <a:gd name="connsiteX17" fmla="*/ 1626919 w 7772400"/>
              <a:gd name="connsiteY17" fmla="*/ 0 h 4029075"/>
              <a:gd name="connsiteX18" fmla="*/ 1897559 w 7772400"/>
              <a:gd name="connsiteY18" fmla="*/ 0 h 4029075"/>
              <a:gd name="connsiteX19" fmla="*/ 2196662 w 7772400"/>
              <a:gd name="connsiteY19" fmla="*/ 0 h 4029075"/>
              <a:gd name="connsiteX20" fmla="*/ 2357331 w 7772400"/>
              <a:gd name="connsiteY20" fmla="*/ 0 h 4029075"/>
              <a:gd name="connsiteX21" fmla="*/ 2525651 w 7772400"/>
              <a:gd name="connsiteY21" fmla="*/ 0 h 4029075"/>
              <a:gd name="connsiteX22" fmla="*/ 2701798 w 7772400"/>
              <a:gd name="connsiteY22" fmla="*/ 0 h 4029075"/>
              <a:gd name="connsiteX23" fmla="*/ 2885950 w 7772400"/>
              <a:gd name="connsiteY23" fmla="*/ 0 h 4029075"/>
              <a:gd name="connsiteX24" fmla="*/ 3078285 w 7772400"/>
              <a:gd name="connsiteY24" fmla="*/ 0 h 4029075"/>
              <a:gd name="connsiteX25" fmla="*/ 3278981 w 7772400"/>
              <a:gd name="connsiteY25" fmla="*/ 0 h 4029075"/>
              <a:gd name="connsiteX26" fmla="*/ 3488217 w 7772400"/>
              <a:gd name="connsiteY26" fmla="*/ 0 h 4029075"/>
              <a:gd name="connsiteX27" fmla="*/ 3706169 w 7772400"/>
              <a:gd name="connsiteY27" fmla="*/ 0 h 4029075"/>
              <a:gd name="connsiteX28" fmla="*/ 3933016 w 7772400"/>
              <a:gd name="connsiteY28" fmla="*/ 0 h 4029075"/>
              <a:gd name="connsiteX29" fmla="*/ 4168936 w 7772400"/>
              <a:gd name="connsiteY29" fmla="*/ 0 h 4029075"/>
              <a:gd name="connsiteX30" fmla="*/ 4414107 w 7772400"/>
              <a:gd name="connsiteY30" fmla="*/ 0 h 4029075"/>
              <a:gd name="connsiteX31" fmla="*/ 4668706 w 7772400"/>
              <a:gd name="connsiteY31" fmla="*/ 0 h 4029075"/>
              <a:gd name="connsiteX32" fmla="*/ 4932911 w 7772400"/>
              <a:gd name="connsiteY32" fmla="*/ 0 h 4029075"/>
              <a:gd name="connsiteX33" fmla="*/ 5206901 w 7772400"/>
              <a:gd name="connsiteY33" fmla="*/ 0 h 4029075"/>
              <a:gd name="connsiteX34" fmla="*/ 5490853 w 7772400"/>
              <a:gd name="connsiteY34" fmla="*/ 0 h 4029075"/>
              <a:gd name="connsiteX35" fmla="*/ 5784945 w 7772400"/>
              <a:gd name="connsiteY35" fmla="*/ 0 h 4029075"/>
              <a:gd name="connsiteX36" fmla="*/ 6089355 w 7772400"/>
              <a:gd name="connsiteY36" fmla="*/ 0 h 4029075"/>
              <a:gd name="connsiteX37" fmla="*/ 6404261 w 7772400"/>
              <a:gd name="connsiteY37" fmla="*/ 0 h 4029075"/>
              <a:gd name="connsiteX38" fmla="*/ 6729840 w 7772400"/>
              <a:gd name="connsiteY38" fmla="*/ 0 h 4029075"/>
              <a:gd name="connsiteX39" fmla="*/ 7066271 w 7772400"/>
              <a:gd name="connsiteY39" fmla="*/ 0 h 4029075"/>
              <a:gd name="connsiteX40" fmla="*/ 7413732 w 7772400"/>
              <a:gd name="connsiteY40" fmla="*/ 0 h 4029075"/>
              <a:gd name="connsiteX41" fmla="*/ 7772400 w 7772400"/>
              <a:gd name="connsiteY41" fmla="*/ 0 h 4029075"/>
              <a:gd name="connsiteX42" fmla="*/ 7772400 w 7772400"/>
              <a:gd name="connsiteY42" fmla="*/ 984 h 4029075"/>
              <a:gd name="connsiteX43" fmla="*/ 7772400 w 7772400"/>
              <a:gd name="connsiteY43" fmla="*/ 7869 h 4029075"/>
              <a:gd name="connsiteX44" fmla="*/ 7772400 w 7772400"/>
              <a:gd name="connsiteY44" fmla="*/ 26559 h 4029075"/>
              <a:gd name="connsiteX45" fmla="*/ 7772400 w 7772400"/>
              <a:gd name="connsiteY45" fmla="*/ 62954 h 4029075"/>
              <a:gd name="connsiteX46" fmla="*/ 7772400 w 7772400"/>
              <a:gd name="connsiteY46" fmla="*/ 122958 h 4029075"/>
              <a:gd name="connsiteX47" fmla="*/ 7772400 w 7772400"/>
              <a:gd name="connsiteY47" fmla="*/ 212471 h 4029075"/>
              <a:gd name="connsiteX48" fmla="*/ 7772400 w 7772400"/>
              <a:gd name="connsiteY48" fmla="*/ 270138 h 4029075"/>
              <a:gd name="connsiteX49" fmla="*/ 7772400 w 7772400"/>
              <a:gd name="connsiteY49" fmla="*/ 337396 h 4029075"/>
              <a:gd name="connsiteX50" fmla="*/ 7772400 w 7772400"/>
              <a:gd name="connsiteY50" fmla="*/ 414982 h 4029075"/>
              <a:gd name="connsiteX51" fmla="*/ 7772400 w 7772400"/>
              <a:gd name="connsiteY51" fmla="*/ 503634 h 4029075"/>
              <a:gd name="connsiteX52" fmla="*/ 7772400 w 7772400"/>
              <a:gd name="connsiteY52" fmla="*/ 604091 h 4029075"/>
              <a:gd name="connsiteX53" fmla="*/ 7772400 w 7772400"/>
              <a:gd name="connsiteY53" fmla="*/ 717089 h 4029075"/>
              <a:gd name="connsiteX54" fmla="*/ 7772400 w 7772400"/>
              <a:gd name="connsiteY54" fmla="*/ 843366 h 4029075"/>
              <a:gd name="connsiteX55" fmla="*/ 7772400 w 7772400"/>
              <a:gd name="connsiteY55" fmla="*/ 983661 h 4029075"/>
              <a:gd name="connsiteX56" fmla="*/ 7772400 w 7772400"/>
              <a:gd name="connsiteY56" fmla="*/ 1138711 h 4029075"/>
              <a:gd name="connsiteX57" fmla="*/ 7772400 w 7772400"/>
              <a:gd name="connsiteY57" fmla="*/ 1309253 h 4029075"/>
              <a:gd name="connsiteX58" fmla="*/ 7772400 w 7772400"/>
              <a:gd name="connsiteY58" fmla="*/ 1496025 h 4029075"/>
              <a:gd name="connsiteX59" fmla="*/ 7772400 w 7772400"/>
              <a:gd name="connsiteY59" fmla="*/ 1699766 h 4029075"/>
              <a:gd name="connsiteX60" fmla="*/ 7772400 w 7772400"/>
              <a:gd name="connsiteY60" fmla="*/ 1921213 h 4029075"/>
              <a:gd name="connsiteX61" fmla="*/ 7772400 w 7772400"/>
              <a:gd name="connsiteY61" fmla="*/ 2161103 h 4029075"/>
              <a:gd name="connsiteX62" fmla="*/ 7772400 w 7772400"/>
              <a:gd name="connsiteY62" fmla="*/ 2420175 h 4029075"/>
              <a:gd name="connsiteX63" fmla="*/ 7772400 w 7772400"/>
              <a:gd name="connsiteY63" fmla="*/ 2699166 h 4029075"/>
              <a:gd name="connsiteX64" fmla="*/ 7772400 w 7772400"/>
              <a:gd name="connsiteY64" fmla="*/ 2998813 h 4029075"/>
              <a:gd name="connsiteX65" fmla="*/ 7772400 w 7772400"/>
              <a:gd name="connsiteY65" fmla="*/ 3319856 h 4029075"/>
              <a:gd name="connsiteX66" fmla="*/ 7772400 w 7772400"/>
              <a:gd name="connsiteY66" fmla="*/ 3663030 h 4029075"/>
              <a:gd name="connsiteX67" fmla="*/ 7772400 w 7772400"/>
              <a:gd name="connsiteY67" fmla="*/ 4029075 h 4029075"/>
              <a:gd name="connsiteX68" fmla="*/ 1581150 w 7772400"/>
              <a:gd name="connsiteY68" fmla="*/ 4029075 h 4029075"/>
              <a:gd name="connsiteX69" fmla="*/ 0 w 7772400"/>
              <a:gd name="connsiteY69" fmla="*/ 2501464 h 4029075"/>
              <a:gd name="connsiteX70" fmla="*/ 0 w 7772400"/>
              <a:gd name="connsiteY70" fmla="*/ 2496839 h 4029075"/>
              <a:gd name="connsiteX71" fmla="*/ 0 w 7772400"/>
              <a:gd name="connsiteY71" fmla="*/ 2485856 h 4029075"/>
              <a:gd name="connsiteX72" fmla="*/ 0 w 7772400"/>
              <a:gd name="connsiteY72" fmla="*/ 2464467 h 4029075"/>
              <a:gd name="connsiteX73" fmla="*/ 0 w 7772400"/>
              <a:gd name="connsiteY73" fmla="*/ 2429204 h 4029075"/>
              <a:gd name="connsiteX74" fmla="*/ 0 w 7772400"/>
              <a:gd name="connsiteY74" fmla="*/ 2376600 h 4029075"/>
              <a:gd name="connsiteX75" fmla="*/ 0 w 7772400"/>
              <a:gd name="connsiteY75" fmla="*/ 2303184 h 4029075"/>
              <a:gd name="connsiteX76" fmla="*/ 0 w 7772400"/>
              <a:gd name="connsiteY76" fmla="*/ 2205489 h 4029075"/>
              <a:gd name="connsiteX77" fmla="*/ 0 w 7772400"/>
              <a:gd name="connsiteY77" fmla="*/ 2201182 h 4029075"/>
              <a:gd name="connsiteX78" fmla="*/ 0 w 7772400"/>
              <a:gd name="connsiteY78" fmla="*/ 2190951 h 4029075"/>
              <a:gd name="connsiteX79" fmla="*/ 0 w 7772400"/>
              <a:gd name="connsiteY79" fmla="*/ 2171028 h 4029075"/>
              <a:gd name="connsiteX80" fmla="*/ 0 w 7772400"/>
              <a:gd name="connsiteY80" fmla="*/ 2138183 h 4029075"/>
              <a:gd name="connsiteX81" fmla="*/ 0 w 7772400"/>
              <a:gd name="connsiteY81" fmla="*/ 2089184 h 4029075"/>
              <a:gd name="connsiteX82" fmla="*/ 0 w 7772400"/>
              <a:gd name="connsiteY82" fmla="*/ 2020801 h 4029075"/>
              <a:gd name="connsiteX83" fmla="*/ 0 w 7772400"/>
              <a:gd name="connsiteY83" fmla="*/ 1929803 h 4029075"/>
              <a:gd name="connsiteX84" fmla="*/ 0 w 7772400"/>
              <a:gd name="connsiteY84" fmla="*/ 1812960 h 4029075"/>
              <a:gd name="connsiteX85" fmla="*/ 0 w 7772400"/>
              <a:gd name="connsiteY85" fmla="*/ 1667040 h 4029075"/>
              <a:gd name="connsiteX86" fmla="*/ 0 w 7772400"/>
              <a:gd name="connsiteY86" fmla="*/ 1488813 h 4029075"/>
              <a:gd name="connsiteX87" fmla="*/ 0 w 7772400"/>
              <a:gd name="connsiteY87" fmla="*/ 1275048 h 4029075"/>
              <a:gd name="connsiteX88" fmla="*/ 0 w 7772400"/>
              <a:gd name="connsiteY88" fmla="*/ 1153830 h 4029075"/>
              <a:gd name="connsiteX89" fmla="*/ 0 w 7772400"/>
              <a:gd name="connsiteY89" fmla="*/ 1022516 h 4029075"/>
              <a:gd name="connsiteX90" fmla="*/ 0 w 7772400"/>
              <a:gd name="connsiteY90" fmla="*/ 880702 h 4029075"/>
              <a:gd name="connsiteX91" fmla="*/ 0 w 7772400"/>
              <a:gd name="connsiteY91" fmla="*/ 727984 h 4029075"/>
              <a:gd name="connsiteX92" fmla="*/ 0 w 7772400"/>
              <a:gd name="connsiteY92" fmla="*/ 563959 h 4029075"/>
              <a:gd name="connsiteX93" fmla="*/ 0 w 7772400"/>
              <a:gd name="connsiteY93" fmla="*/ 388222 h 4029075"/>
              <a:gd name="connsiteX94" fmla="*/ 0 w 7772400"/>
              <a:gd name="connsiteY94" fmla="*/ 200371 h 402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772400" h="4029075">
                <a:moveTo>
                  <a:pt x="0" y="0"/>
                </a:moveTo>
                <a:lnTo>
                  <a:pt x="1898" y="0"/>
                </a:lnTo>
                <a:lnTo>
                  <a:pt x="15181" y="0"/>
                </a:lnTo>
                <a:lnTo>
                  <a:pt x="29649" y="0"/>
                </a:lnTo>
                <a:lnTo>
                  <a:pt x="51234" y="0"/>
                </a:lnTo>
                <a:lnTo>
                  <a:pt x="81358" y="0"/>
                </a:lnTo>
                <a:lnTo>
                  <a:pt x="121444" y="0"/>
                </a:lnTo>
                <a:lnTo>
                  <a:pt x="172915" y="0"/>
                </a:lnTo>
                <a:lnTo>
                  <a:pt x="237195" y="0"/>
                </a:lnTo>
                <a:lnTo>
                  <a:pt x="315706" y="0"/>
                </a:lnTo>
                <a:lnTo>
                  <a:pt x="409873" y="0"/>
                </a:lnTo>
                <a:lnTo>
                  <a:pt x="521117" y="0"/>
                </a:lnTo>
                <a:lnTo>
                  <a:pt x="650863" y="0"/>
                </a:lnTo>
                <a:lnTo>
                  <a:pt x="800533" y="0"/>
                </a:lnTo>
                <a:lnTo>
                  <a:pt x="971550" y="0"/>
                </a:lnTo>
                <a:lnTo>
                  <a:pt x="1165338" y="0"/>
                </a:lnTo>
                <a:lnTo>
                  <a:pt x="1383320" y="0"/>
                </a:lnTo>
                <a:lnTo>
                  <a:pt x="1626919" y="0"/>
                </a:lnTo>
                <a:lnTo>
                  <a:pt x="1897559" y="0"/>
                </a:lnTo>
                <a:lnTo>
                  <a:pt x="2196662" y="0"/>
                </a:lnTo>
                <a:lnTo>
                  <a:pt x="2357331" y="0"/>
                </a:lnTo>
                <a:lnTo>
                  <a:pt x="2525651" y="0"/>
                </a:lnTo>
                <a:lnTo>
                  <a:pt x="2701798" y="0"/>
                </a:lnTo>
                <a:lnTo>
                  <a:pt x="2885950" y="0"/>
                </a:lnTo>
                <a:lnTo>
                  <a:pt x="3078285" y="0"/>
                </a:lnTo>
                <a:lnTo>
                  <a:pt x="3278981" y="0"/>
                </a:lnTo>
                <a:lnTo>
                  <a:pt x="3488217" y="0"/>
                </a:lnTo>
                <a:lnTo>
                  <a:pt x="3706169" y="0"/>
                </a:lnTo>
                <a:lnTo>
                  <a:pt x="3933016" y="0"/>
                </a:lnTo>
                <a:lnTo>
                  <a:pt x="4168936" y="0"/>
                </a:lnTo>
                <a:lnTo>
                  <a:pt x="4414107" y="0"/>
                </a:lnTo>
                <a:lnTo>
                  <a:pt x="4668706" y="0"/>
                </a:lnTo>
                <a:lnTo>
                  <a:pt x="4932911" y="0"/>
                </a:lnTo>
                <a:lnTo>
                  <a:pt x="5206901" y="0"/>
                </a:lnTo>
                <a:lnTo>
                  <a:pt x="5490853" y="0"/>
                </a:lnTo>
                <a:lnTo>
                  <a:pt x="5784945" y="0"/>
                </a:lnTo>
                <a:lnTo>
                  <a:pt x="6089355" y="0"/>
                </a:lnTo>
                <a:lnTo>
                  <a:pt x="6404261" y="0"/>
                </a:lnTo>
                <a:lnTo>
                  <a:pt x="6729840" y="0"/>
                </a:lnTo>
                <a:lnTo>
                  <a:pt x="7066271" y="0"/>
                </a:lnTo>
                <a:lnTo>
                  <a:pt x="7413732" y="0"/>
                </a:lnTo>
                <a:lnTo>
                  <a:pt x="7772400" y="0"/>
                </a:lnTo>
                <a:lnTo>
                  <a:pt x="7772400" y="984"/>
                </a:lnTo>
                <a:lnTo>
                  <a:pt x="7772400" y="7869"/>
                </a:lnTo>
                <a:lnTo>
                  <a:pt x="7772400" y="26559"/>
                </a:lnTo>
                <a:lnTo>
                  <a:pt x="7772400" y="62954"/>
                </a:lnTo>
                <a:lnTo>
                  <a:pt x="7772400" y="122958"/>
                </a:lnTo>
                <a:lnTo>
                  <a:pt x="7772400" y="212471"/>
                </a:lnTo>
                <a:lnTo>
                  <a:pt x="7772400" y="270138"/>
                </a:lnTo>
                <a:lnTo>
                  <a:pt x="7772400" y="337396"/>
                </a:lnTo>
                <a:lnTo>
                  <a:pt x="7772400" y="414982"/>
                </a:lnTo>
                <a:lnTo>
                  <a:pt x="7772400" y="503634"/>
                </a:lnTo>
                <a:lnTo>
                  <a:pt x="7772400" y="604091"/>
                </a:lnTo>
                <a:lnTo>
                  <a:pt x="7772400" y="717089"/>
                </a:lnTo>
                <a:lnTo>
                  <a:pt x="7772400" y="843366"/>
                </a:lnTo>
                <a:lnTo>
                  <a:pt x="7772400" y="983661"/>
                </a:lnTo>
                <a:lnTo>
                  <a:pt x="7772400" y="1138711"/>
                </a:lnTo>
                <a:lnTo>
                  <a:pt x="7772400" y="1309253"/>
                </a:lnTo>
                <a:lnTo>
                  <a:pt x="7772400" y="1496025"/>
                </a:lnTo>
                <a:lnTo>
                  <a:pt x="7772400" y="1699766"/>
                </a:lnTo>
                <a:lnTo>
                  <a:pt x="7772400" y="1921213"/>
                </a:lnTo>
                <a:lnTo>
                  <a:pt x="7772400" y="2161103"/>
                </a:lnTo>
                <a:lnTo>
                  <a:pt x="7772400" y="2420175"/>
                </a:lnTo>
                <a:lnTo>
                  <a:pt x="7772400" y="2699166"/>
                </a:lnTo>
                <a:lnTo>
                  <a:pt x="7772400" y="2998813"/>
                </a:lnTo>
                <a:lnTo>
                  <a:pt x="7772400" y="3319856"/>
                </a:lnTo>
                <a:lnTo>
                  <a:pt x="7772400" y="3663030"/>
                </a:lnTo>
                <a:lnTo>
                  <a:pt x="7772400" y="4029075"/>
                </a:lnTo>
                <a:cubicBezTo>
                  <a:pt x="7772400" y="4029075"/>
                  <a:pt x="7772400" y="4029075"/>
                  <a:pt x="1581150" y="4029075"/>
                </a:cubicBezTo>
                <a:cubicBezTo>
                  <a:pt x="704850" y="4029075"/>
                  <a:pt x="0" y="3313007"/>
                  <a:pt x="0" y="2501464"/>
                </a:cubicBezTo>
                <a:lnTo>
                  <a:pt x="0" y="2496839"/>
                </a:lnTo>
                <a:lnTo>
                  <a:pt x="0" y="2485856"/>
                </a:lnTo>
                <a:lnTo>
                  <a:pt x="0" y="2464467"/>
                </a:lnTo>
                <a:lnTo>
                  <a:pt x="0" y="2429204"/>
                </a:lnTo>
                <a:lnTo>
                  <a:pt x="0" y="2376600"/>
                </a:lnTo>
                <a:lnTo>
                  <a:pt x="0" y="2303184"/>
                </a:lnTo>
                <a:lnTo>
                  <a:pt x="0" y="2205489"/>
                </a:lnTo>
                <a:lnTo>
                  <a:pt x="0" y="2201182"/>
                </a:lnTo>
                <a:lnTo>
                  <a:pt x="0" y="2190951"/>
                </a:lnTo>
                <a:lnTo>
                  <a:pt x="0" y="2171028"/>
                </a:lnTo>
                <a:lnTo>
                  <a:pt x="0" y="2138183"/>
                </a:lnTo>
                <a:lnTo>
                  <a:pt x="0" y="2089184"/>
                </a:lnTo>
                <a:lnTo>
                  <a:pt x="0" y="2020801"/>
                </a:lnTo>
                <a:lnTo>
                  <a:pt x="0" y="1929803"/>
                </a:lnTo>
                <a:lnTo>
                  <a:pt x="0" y="1812960"/>
                </a:lnTo>
                <a:lnTo>
                  <a:pt x="0" y="1667040"/>
                </a:lnTo>
                <a:lnTo>
                  <a:pt x="0" y="1488813"/>
                </a:lnTo>
                <a:lnTo>
                  <a:pt x="0" y="1275048"/>
                </a:lnTo>
                <a:lnTo>
                  <a:pt x="0" y="1153830"/>
                </a:lnTo>
                <a:lnTo>
                  <a:pt x="0" y="1022516"/>
                </a:lnTo>
                <a:lnTo>
                  <a:pt x="0" y="880702"/>
                </a:lnTo>
                <a:lnTo>
                  <a:pt x="0" y="727984"/>
                </a:lnTo>
                <a:lnTo>
                  <a:pt x="0" y="563959"/>
                </a:lnTo>
                <a:lnTo>
                  <a:pt x="0" y="388222"/>
                </a:lnTo>
                <a:lnTo>
                  <a:pt x="0" y="200371"/>
                </a:lnTo>
                <a:close/>
              </a:path>
            </a:pathLst>
          </a:custGeom>
          <a:solidFill>
            <a:schemeClr val="bg1"/>
          </a:solidFill>
        </p:spPr>
        <p:txBody>
          <a:bodyPr wrap="square">
            <a:noAutofit/>
          </a:bodyPr>
          <a:lstStyle/>
          <a:p>
            <a:r>
              <a:rPr lang="en-US"/>
              <a:t>Click icon to add picture</a:t>
            </a:r>
          </a:p>
        </p:txBody>
      </p:sp>
    </p:spTree>
    <p:extLst>
      <p:ext uri="{BB962C8B-B14F-4D97-AF65-F5344CB8AC3E}">
        <p14:creationId xmlns:p14="http://schemas.microsoft.com/office/powerpoint/2010/main" val="34993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6.svg"/><Relationship Id="rId4" Type="http://schemas.openxmlformats.org/officeDocument/2006/relationships/image" Target="../media/image3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3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87660-1423-2A4F-A002-E7EEFEDEAAC4}"/>
              </a:ext>
            </a:extLst>
          </p:cNvPr>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228600" y="8919125"/>
            <a:ext cx="2133600" cy="931843"/>
          </a:xfrm>
          <a:prstGeom prst="rect">
            <a:avLst/>
          </a:prstGeom>
        </p:spPr>
      </p:pic>
    </p:spTree>
    <p:extLst>
      <p:ext uri="{BB962C8B-B14F-4D97-AF65-F5344CB8AC3E}">
        <p14:creationId xmlns:p14="http://schemas.microsoft.com/office/powerpoint/2010/main" val="3828089326"/>
      </p:ext>
    </p:extLst>
  </p:cSld>
  <p:clrMap bg1="lt1" tx1="dk1" bg2="lt2" tx2="dk2" accent1="accent1" accent2="accent2" accent3="accent3" accent4="accent4" accent5="accent5" accent6="accent6" hlink="hlink" folHlink="folHlink"/>
  <p:sldLayoutIdLst>
    <p:sldLayoutId id="2147484668" r:id="rId1"/>
    <p:sldLayoutId id="2147484684" r:id="rId2"/>
    <p:sldLayoutId id="2147484664" r:id="rId3"/>
    <p:sldLayoutId id="2147484685" r:id="rId4"/>
    <p:sldLayoutId id="2147484663" r:id="rId5"/>
    <p:sldLayoutId id="2147484686" r:id="rId6"/>
    <p:sldLayoutId id="2147484667" r:id="rId7"/>
    <p:sldLayoutId id="2147484683" r:id="rId8"/>
    <p:sldLayoutId id="2147484697" r:id="rId9"/>
    <p:sldLayoutId id="2147484699" r:id="rId10"/>
    <p:sldLayoutId id="2147484698" r:id="rId11"/>
    <p:sldLayoutId id="2147484665" r:id="rId12"/>
    <p:sldLayoutId id="2147484700" r:id="rId13"/>
    <p:sldLayoutId id="2147484703" r:id="rId14"/>
    <p:sldLayoutId id="2147484704" r:id="rId15"/>
    <p:sldLayoutId id="2147484705" r:id="rId16"/>
    <p:sldLayoutId id="2147484706" r:id="rId17"/>
    <p:sldLayoutId id="2147484707" r:id="rId18"/>
    <p:sldLayoutId id="2147484708" r:id="rId19"/>
    <p:sldLayoutId id="2147484709" r:id="rId20"/>
  </p:sldLayoutIdLst>
  <p:hf hdr="0" ftr="0" dt="0"/>
  <p:txStyles>
    <p:titleStyle>
      <a:lvl1pPr algn="l" defTabSz="388606" rtl="0" eaLnBrk="1" latinLnBrk="0" hangingPunct="1">
        <a:lnSpc>
          <a:spcPct val="90000"/>
        </a:lnSpc>
        <a:spcBef>
          <a:spcPct val="0"/>
        </a:spcBef>
        <a:buNone/>
        <a:defRPr sz="1870" kern="1200">
          <a:solidFill>
            <a:schemeClr val="tx1"/>
          </a:solidFill>
          <a:latin typeface="+mj-lt"/>
          <a:ea typeface="+mj-ea"/>
          <a:cs typeface="+mj-cs"/>
        </a:defRPr>
      </a:lvl1pPr>
    </p:titleStyle>
    <p:body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p:bodyStyle>
    <p:otherStyle>
      <a:defPPr>
        <a:defRPr lang="en-US"/>
      </a:defPPr>
      <a:lvl1pPr marL="0" algn="l" defTabSz="388606" rtl="0" eaLnBrk="1" latinLnBrk="0" hangingPunct="1">
        <a:defRPr sz="765" kern="1200">
          <a:solidFill>
            <a:schemeClr val="tx1"/>
          </a:solidFill>
          <a:latin typeface="+mn-lt"/>
          <a:ea typeface="+mn-ea"/>
          <a:cs typeface="+mn-cs"/>
        </a:defRPr>
      </a:lvl1pPr>
      <a:lvl2pPr marL="194304" algn="l" defTabSz="388606" rtl="0" eaLnBrk="1" latinLnBrk="0" hangingPunct="1">
        <a:defRPr sz="765" kern="1200">
          <a:solidFill>
            <a:schemeClr val="tx1"/>
          </a:solidFill>
          <a:latin typeface="+mn-lt"/>
          <a:ea typeface="+mn-ea"/>
          <a:cs typeface="+mn-cs"/>
        </a:defRPr>
      </a:lvl2pPr>
      <a:lvl3pPr marL="388606" algn="l" defTabSz="388606" rtl="0" eaLnBrk="1" latinLnBrk="0" hangingPunct="1">
        <a:defRPr sz="765" kern="1200">
          <a:solidFill>
            <a:schemeClr val="tx1"/>
          </a:solidFill>
          <a:latin typeface="+mn-lt"/>
          <a:ea typeface="+mn-ea"/>
          <a:cs typeface="+mn-cs"/>
        </a:defRPr>
      </a:lvl3pPr>
      <a:lvl4pPr marL="582910" algn="l" defTabSz="388606" rtl="0" eaLnBrk="1" latinLnBrk="0" hangingPunct="1">
        <a:defRPr sz="765" kern="1200">
          <a:solidFill>
            <a:schemeClr val="tx1"/>
          </a:solidFill>
          <a:latin typeface="+mn-lt"/>
          <a:ea typeface="+mn-ea"/>
          <a:cs typeface="+mn-cs"/>
        </a:defRPr>
      </a:lvl4pPr>
      <a:lvl5pPr marL="777212" algn="l" defTabSz="388606" rtl="0" eaLnBrk="1" latinLnBrk="0" hangingPunct="1">
        <a:defRPr sz="765" kern="1200">
          <a:solidFill>
            <a:schemeClr val="tx1"/>
          </a:solidFill>
          <a:latin typeface="+mn-lt"/>
          <a:ea typeface="+mn-ea"/>
          <a:cs typeface="+mn-cs"/>
        </a:defRPr>
      </a:lvl5pPr>
      <a:lvl6pPr marL="971516" algn="l" defTabSz="388606" rtl="0" eaLnBrk="1" latinLnBrk="0" hangingPunct="1">
        <a:defRPr sz="765" kern="1200">
          <a:solidFill>
            <a:schemeClr val="tx1"/>
          </a:solidFill>
          <a:latin typeface="+mn-lt"/>
          <a:ea typeface="+mn-ea"/>
          <a:cs typeface="+mn-cs"/>
        </a:defRPr>
      </a:lvl6pPr>
      <a:lvl7pPr marL="1165820" algn="l" defTabSz="388606" rtl="0" eaLnBrk="1" latinLnBrk="0" hangingPunct="1">
        <a:defRPr sz="765" kern="1200">
          <a:solidFill>
            <a:schemeClr val="tx1"/>
          </a:solidFill>
          <a:latin typeface="+mn-lt"/>
          <a:ea typeface="+mn-ea"/>
          <a:cs typeface="+mn-cs"/>
        </a:defRPr>
      </a:lvl7pPr>
      <a:lvl8pPr marL="1360122" algn="l" defTabSz="388606" rtl="0" eaLnBrk="1" latinLnBrk="0" hangingPunct="1">
        <a:defRPr sz="765" kern="1200">
          <a:solidFill>
            <a:schemeClr val="tx1"/>
          </a:solidFill>
          <a:latin typeface="+mn-lt"/>
          <a:ea typeface="+mn-ea"/>
          <a:cs typeface="+mn-cs"/>
        </a:defRPr>
      </a:lvl8pPr>
      <a:lvl9pPr marL="1554426" algn="l" defTabSz="388606" rtl="0" eaLnBrk="1" latinLnBrk="0" hangingPunct="1">
        <a:defRPr sz="7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06EBEAD-0C2F-7B41-9447-30590E7A21D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4800" y="457200"/>
            <a:ext cx="1581150" cy="2146300"/>
          </a:xfrm>
          <a:prstGeom prst="rect">
            <a:avLst/>
          </a:prstGeom>
        </p:spPr>
      </p:pic>
    </p:spTree>
    <p:extLst>
      <p:ext uri="{BB962C8B-B14F-4D97-AF65-F5344CB8AC3E}">
        <p14:creationId xmlns:p14="http://schemas.microsoft.com/office/powerpoint/2010/main" val="3007185878"/>
      </p:ext>
    </p:extLst>
  </p:cSld>
  <p:clrMap bg1="lt1" tx1="dk1" bg2="lt2" tx2="dk2" accent1="accent1" accent2="accent2" accent3="accent3" accent4="accent4" accent5="accent5" accent6="accent6" hlink="hlink" folHlink="folHlink"/>
  <p:sldLayoutIdLst>
    <p:sldLayoutId id="2147484694" r:id="rId1"/>
    <p:sldLayoutId id="2147484710" r:id="rId2"/>
  </p:sldLayoutIdLst>
  <p:hf hdr="0" ftr="0" dt="0"/>
  <p:txStyles>
    <p:titleStyle>
      <a:lvl1pPr algn="l" defTabSz="388606" rtl="0" eaLnBrk="1" latinLnBrk="0" hangingPunct="1">
        <a:lnSpc>
          <a:spcPct val="90000"/>
        </a:lnSpc>
        <a:spcBef>
          <a:spcPct val="0"/>
        </a:spcBef>
        <a:buNone/>
        <a:defRPr sz="1870" kern="1200">
          <a:solidFill>
            <a:schemeClr val="tx1"/>
          </a:solidFill>
          <a:latin typeface="+mj-lt"/>
          <a:ea typeface="+mj-ea"/>
          <a:cs typeface="+mj-cs"/>
        </a:defRPr>
      </a:lvl1pPr>
    </p:titleStyle>
    <p:body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p:bodyStyle>
    <p:otherStyle>
      <a:defPPr>
        <a:defRPr lang="en-US"/>
      </a:defPPr>
      <a:lvl1pPr marL="0" algn="l" defTabSz="388606" rtl="0" eaLnBrk="1" latinLnBrk="0" hangingPunct="1">
        <a:defRPr sz="765" kern="1200">
          <a:solidFill>
            <a:schemeClr val="tx1"/>
          </a:solidFill>
          <a:latin typeface="+mn-lt"/>
          <a:ea typeface="+mn-ea"/>
          <a:cs typeface="+mn-cs"/>
        </a:defRPr>
      </a:lvl1pPr>
      <a:lvl2pPr marL="194304" algn="l" defTabSz="388606" rtl="0" eaLnBrk="1" latinLnBrk="0" hangingPunct="1">
        <a:defRPr sz="765" kern="1200">
          <a:solidFill>
            <a:schemeClr val="tx1"/>
          </a:solidFill>
          <a:latin typeface="+mn-lt"/>
          <a:ea typeface="+mn-ea"/>
          <a:cs typeface="+mn-cs"/>
        </a:defRPr>
      </a:lvl2pPr>
      <a:lvl3pPr marL="388606" algn="l" defTabSz="388606" rtl="0" eaLnBrk="1" latinLnBrk="0" hangingPunct="1">
        <a:defRPr sz="765" kern="1200">
          <a:solidFill>
            <a:schemeClr val="tx1"/>
          </a:solidFill>
          <a:latin typeface="+mn-lt"/>
          <a:ea typeface="+mn-ea"/>
          <a:cs typeface="+mn-cs"/>
        </a:defRPr>
      </a:lvl3pPr>
      <a:lvl4pPr marL="582910" algn="l" defTabSz="388606" rtl="0" eaLnBrk="1" latinLnBrk="0" hangingPunct="1">
        <a:defRPr sz="765" kern="1200">
          <a:solidFill>
            <a:schemeClr val="tx1"/>
          </a:solidFill>
          <a:latin typeface="+mn-lt"/>
          <a:ea typeface="+mn-ea"/>
          <a:cs typeface="+mn-cs"/>
        </a:defRPr>
      </a:lvl4pPr>
      <a:lvl5pPr marL="777212" algn="l" defTabSz="388606" rtl="0" eaLnBrk="1" latinLnBrk="0" hangingPunct="1">
        <a:defRPr sz="765" kern="1200">
          <a:solidFill>
            <a:schemeClr val="tx1"/>
          </a:solidFill>
          <a:latin typeface="+mn-lt"/>
          <a:ea typeface="+mn-ea"/>
          <a:cs typeface="+mn-cs"/>
        </a:defRPr>
      </a:lvl5pPr>
      <a:lvl6pPr marL="971516" algn="l" defTabSz="388606" rtl="0" eaLnBrk="1" latinLnBrk="0" hangingPunct="1">
        <a:defRPr sz="765" kern="1200">
          <a:solidFill>
            <a:schemeClr val="tx1"/>
          </a:solidFill>
          <a:latin typeface="+mn-lt"/>
          <a:ea typeface="+mn-ea"/>
          <a:cs typeface="+mn-cs"/>
        </a:defRPr>
      </a:lvl6pPr>
      <a:lvl7pPr marL="1165820" algn="l" defTabSz="388606" rtl="0" eaLnBrk="1" latinLnBrk="0" hangingPunct="1">
        <a:defRPr sz="765" kern="1200">
          <a:solidFill>
            <a:schemeClr val="tx1"/>
          </a:solidFill>
          <a:latin typeface="+mn-lt"/>
          <a:ea typeface="+mn-ea"/>
          <a:cs typeface="+mn-cs"/>
        </a:defRPr>
      </a:lvl7pPr>
      <a:lvl8pPr marL="1360122" algn="l" defTabSz="388606" rtl="0" eaLnBrk="1" latinLnBrk="0" hangingPunct="1">
        <a:defRPr sz="765" kern="1200">
          <a:solidFill>
            <a:schemeClr val="tx1"/>
          </a:solidFill>
          <a:latin typeface="+mn-lt"/>
          <a:ea typeface="+mn-ea"/>
          <a:cs typeface="+mn-cs"/>
        </a:defRPr>
      </a:lvl8pPr>
      <a:lvl9pPr marL="1554426" algn="l" defTabSz="388606" rtl="0" eaLnBrk="1" latinLnBrk="0" hangingPunct="1">
        <a:defRPr sz="7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F59D3F23-A258-8643-B945-9C9E7A1F70B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0350" y="228600"/>
            <a:ext cx="7251700" cy="2860877"/>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A56B406-E718-4441-9E0F-1600130655D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4674" y="955656"/>
            <a:ext cx="1143000" cy="220337"/>
          </a:xfrm>
          <a:prstGeom prst="rect">
            <a:avLst/>
          </a:prstGeom>
        </p:spPr>
      </p:pic>
    </p:spTree>
    <p:extLst>
      <p:ext uri="{BB962C8B-B14F-4D97-AF65-F5344CB8AC3E}">
        <p14:creationId xmlns:p14="http://schemas.microsoft.com/office/powerpoint/2010/main" val="616085662"/>
      </p:ext>
    </p:extLst>
  </p:cSld>
  <p:clrMap bg1="lt1" tx1="dk1" bg2="lt2" tx2="dk2" accent1="accent1" accent2="accent2" accent3="accent3" accent4="accent4" accent5="accent5" accent6="accent6" hlink="hlink" folHlink="folHlink"/>
  <p:sldLayoutIdLst>
    <p:sldLayoutId id="2147484702" r:id="rId1"/>
  </p:sldLayoutIdLst>
  <p:hf hdr="0" ftr="0" dt="0"/>
  <p:txStyles>
    <p:titleStyle>
      <a:lvl1pPr algn="l" defTabSz="388606" rtl="0" eaLnBrk="1" latinLnBrk="0" hangingPunct="1">
        <a:lnSpc>
          <a:spcPct val="90000"/>
        </a:lnSpc>
        <a:spcBef>
          <a:spcPct val="0"/>
        </a:spcBef>
        <a:buNone/>
        <a:defRPr sz="1870" kern="1200">
          <a:solidFill>
            <a:schemeClr val="tx1"/>
          </a:solidFill>
          <a:latin typeface="+mj-lt"/>
          <a:ea typeface="+mj-ea"/>
          <a:cs typeface="+mj-cs"/>
        </a:defRPr>
      </a:lvl1pPr>
    </p:titleStyle>
    <p:bodyStyle>
      <a:lvl1pPr marL="0" indent="0" algn="l" defTabSz="388606" rtl="0" eaLnBrk="1" latinLnBrk="0" hangingPunct="1">
        <a:lnSpc>
          <a:spcPct val="90000"/>
        </a:lnSpc>
        <a:spcBef>
          <a:spcPts val="425"/>
        </a:spcBef>
        <a:buFont typeface="Arial" panose="020B0604020202020204" pitchFamily="34" charset="0"/>
        <a:buNone/>
        <a:defRPr sz="4000" kern="1200">
          <a:solidFill>
            <a:schemeClr val="accent1"/>
          </a:solidFill>
          <a:latin typeface="+mj-lt"/>
          <a:ea typeface="+mn-ea"/>
          <a:cs typeface="+mn-cs"/>
        </a:defRPr>
      </a:lvl1pPr>
      <a:lvl2pPr marL="38860" indent="0" algn="l" defTabSz="388606" rtl="0" eaLnBrk="1" latinLnBrk="0" hangingPunct="1">
        <a:lnSpc>
          <a:spcPct val="100000"/>
        </a:lnSpc>
        <a:spcBef>
          <a:spcPts val="425"/>
        </a:spcBef>
        <a:buFont typeface="Arial" panose="020B0604020202020204" pitchFamily="34" charset="0"/>
        <a:buNone/>
        <a:defRPr sz="1800" kern="1200" spc="0">
          <a:solidFill>
            <a:schemeClr val="tx1"/>
          </a:solidFill>
          <a:latin typeface="+mn-lt"/>
          <a:ea typeface="+mn-ea"/>
          <a:cs typeface="+mn-cs"/>
        </a:defRPr>
      </a:lvl2pPr>
      <a:lvl3pPr marL="38860" indent="0" algn="l" defTabSz="388606" rtl="0" eaLnBrk="1" latinLnBrk="0" hangingPunct="1">
        <a:lnSpc>
          <a:spcPts val="520"/>
        </a:lnSpc>
        <a:spcBef>
          <a:spcPts val="850"/>
        </a:spcBef>
        <a:buFont typeface="Arial" panose="020B0604020202020204" pitchFamily="34" charset="0"/>
        <a:buNone/>
        <a:defRPr sz="1100" kern="1200">
          <a:solidFill>
            <a:schemeClr val="tx1"/>
          </a:solidFill>
          <a:latin typeface="+mn-lt"/>
          <a:ea typeface="+mn-ea"/>
          <a:cs typeface="+mn-cs"/>
        </a:defRPr>
      </a:lvl3pPr>
      <a:lvl4pPr marL="68006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4pPr>
      <a:lvl5pPr marL="874365"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5pPr>
      <a:lvl6pPr marL="106866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6pPr>
      <a:lvl7pPr marL="1262971"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7pPr>
      <a:lvl8pPr marL="1457274"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8pPr>
      <a:lvl9pPr marL="1651577" indent="-97151" algn="l" defTabSz="388606" rtl="0" eaLnBrk="1" latinLnBrk="0" hangingPunct="1">
        <a:lnSpc>
          <a:spcPct val="90000"/>
        </a:lnSpc>
        <a:spcBef>
          <a:spcPts val="213"/>
        </a:spcBef>
        <a:buFont typeface="Arial" panose="020B0604020202020204" pitchFamily="34" charset="0"/>
        <a:buChar char="•"/>
        <a:defRPr sz="765" kern="1200">
          <a:solidFill>
            <a:schemeClr val="tx1"/>
          </a:solidFill>
          <a:latin typeface="+mn-lt"/>
          <a:ea typeface="+mn-ea"/>
          <a:cs typeface="+mn-cs"/>
        </a:defRPr>
      </a:lvl9pPr>
    </p:bodyStyle>
    <p:otherStyle>
      <a:defPPr>
        <a:defRPr lang="en-US"/>
      </a:defPPr>
      <a:lvl1pPr marL="0" algn="l" defTabSz="388606" rtl="0" eaLnBrk="1" latinLnBrk="0" hangingPunct="1">
        <a:defRPr sz="765" kern="1200">
          <a:solidFill>
            <a:schemeClr val="tx1"/>
          </a:solidFill>
          <a:latin typeface="+mn-lt"/>
          <a:ea typeface="+mn-ea"/>
          <a:cs typeface="+mn-cs"/>
        </a:defRPr>
      </a:lvl1pPr>
      <a:lvl2pPr marL="194304" algn="l" defTabSz="388606" rtl="0" eaLnBrk="1" latinLnBrk="0" hangingPunct="1">
        <a:defRPr sz="765" kern="1200">
          <a:solidFill>
            <a:schemeClr val="tx1"/>
          </a:solidFill>
          <a:latin typeface="+mn-lt"/>
          <a:ea typeface="+mn-ea"/>
          <a:cs typeface="+mn-cs"/>
        </a:defRPr>
      </a:lvl2pPr>
      <a:lvl3pPr marL="388606" algn="l" defTabSz="388606" rtl="0" eaLnBrk="1" latinLnBrk="0" hangingPunct="1">
        <a:defRPr sz="765" kern="1200">
          <a:solidFill>
            <a:schemeClr val="tx1"/>
          </a:solidFill>
          <a:latin typeface="+mn-lt"/>
          <a:ea typeface="+mn-ea"/>
          <a:cs typeface="+mn-cs"/>
        </a:defRPr>
      </a:lvl3pPr>
      <a:lvl4pPr marL="582910" algn="l" defTabSz="388606" rtl="0" eaLnBrk="1" latinLnBrk="0" hangingPunct="1">
        <a:defRPr sz="765" kern="1200">
          <a:solidFill>
            <a:schemeClr val="tx1"/>
          </a:solidFill>
          <a:latin typeface="+mn-lt"/>
          <a:ea typeface="+mn-ea"/>
          <a:cs typeface="+mn-cs"/>
        </a:defRPr>
      </a:lvl4pPr>
      <a:lvl5pPr marL="777212" algn="l" defTabSz="388606" rtl="0" eaLnBrk="1" latinLnBrk="0" hangingPunct="1">
        <a:defRPr sz="765" kern="1200">
          <a:solidFill>
            <a:schemeClr val="tx1"/>
          </a:solidFill>
          <a:latin typeface="+mn-lt"/>
          <a:ea typeface="+mn-ea"/>
          <a:cs typeface="+mn-cs"/>
        </a:defRPr>
      </a:lvl5pPr>
      <a:lvl6pPr marL="971516" algn="l" defTabSz="388606" rtl="0" eaLnBrk="1" latinLnBrk="0" hangingPunct="1">
        <a:defRPr sz="765" kern="1200">
          <a:solidFill>
            <a:schemeClr val="tx1"/>
          </a:solidFill>
          <a:latin typeface="+mn-lt"/>
          <a:ea typeface="+mn-ea"/>
          <a:cs typeface="+mn-cs"/>
        </a:defRPr>
      </a:lvl6pPr>
      <a:lvl7pPr marL="1165820" algn="l" defTabSz="388606" rtl="0" eaLnBrk="1" latinLnBrk="0" hangingPunct="1">
        <a:defRPr sz="765" kern="1200">
          <a:solidFill>
            <a:schemeClr val="tx1"/>
          </a:solidFill>
          <a:latin typeface="+mn-lt"/>
          <a:ea typeface="+mn-ea"/>
          <a:cs typeface="+mn-cs"/>
        </a:defRPr>
      </a:lvl7pPr>
      <a:lvl8pPr marL="1360122" algn="l" defTabSz="388606" rtl="0" eaLnBrk="1" latinLnBrk="0" hangingPunct="1">
        <a:defRPr sz="765" kern="1200">
          <a:solidFill>
            <a:schemeClr val="tx1"/>
          </a:solidFill>
          <a:latin typeface="+mn-lt"/>
          <a:ea typeface="+mn-ea"/>
          <a:cs typeface="+mn-cs"/>
        </a:defRPr>
      </a:lvl8pPr>
      <a:lvl9pPr marL="1554426" algn="l" defTabSz="388606" rtl="0" eaLnBrk="1" latinLnBrk="0" hangingPunct="1">
        <a:defRPr sz="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5546BE-3ECE-85A9-7D95-56E846AC2DA7}"/>
              </a:ext>
            </a:extLst>
          </p:cNvPr>
          <p:cNvSpPr>
            <a:spLocks noGrp="1"/>
          </p:cNvSpPr>
          <p:nvPr>
            <p:ph type="sldNum" sz="quarter" idx="15"/>
          </p:nvPr>
        </p:nvSpPr>
        <p:spPr>
          <a:xfrm>
            <a:off x="6760046" y="9164321"/>
            <a:ext cx="777240" cy="447040"/>
          </a:xfrm>
        </p:spPr>
        <p:txBody>
          <a:bodyPr/>
          <a:lstStyle/>
          <a:p>
            <a:r>
              <a:rPr lang="en-US"/>
              <a:t>| </a:t>
            </a:r>
            <a:fld id="{37D409AB-2201-4E18-8A34-C31753AD9B06}" type="slidenum">
              <a:rPr lang="en-US" smtClean="0"/>
              <a:pPr/>
              <a:t>1</a:t>
            </a:fld>
            <a:endParaRPr lang="en-US"/>
          </a:p>
        </p:txBody>
      </p:sp>
      <p:sp>
        <p:nvSpPr>
          <p:cNvPr id="3" name="Title 2">
            <a:extLst>
              <a:ext uri="{FF2B5EF4-FFF2-40B4-BE49-F238E27FC236}">
                <a16:creationId xmlns:a16="http://schemas.microsoft.com/office/drawing/2014/main" id="{F262C411-9CF5-A529-FE31-E93BC2388EDB}"/>
              </a:ext>
            </a:extLst>
          </p:cNvPr>
          <p:cNvSpPr>
            <a:spLocks noGrp="1"/>
          </p:cNvSpPr>
          <p:nvPr>
            <p:ph type="title"/>
          </p:nvPr>
        </p:nvSpPr>
        <p:spPr>
          <a:xfrm>
            <a:off x="1890793" y="852407"/>
            <a:ext cx="5646657" cy="568406"/>
          </a:xfrm>
        </p:spPr>
        <p:txBody>
          <a:bodyPr/>
          <a:lstStyle/>
          <a:p>
            <a:r>
              <a:rPr lang="en-US" sz="3200" dirty="0">
                <a:solidFill>
                  <a:schemeClr val="accent2"/>
                </a:solidFill>
              </a:rPr>
              <a:t>About this document</a:t>
            </a:r>
          </a:p>
        </p:txBody>
      </p:sp>
      <p:sp>
        <p:nvSpPr>
          <p:cNvPr id="4" name="Content Placeholder 3">
            <a:extLst>
              <a:ext uri="{FF2B5EF4-FFF2-40B4-BE49-F238E27FC236}">
                <a16:creationId xmlns:a16="http://schemas.microsoft.com/office/drawing/2014/main" id="{1600334D-9A8D-233A-5D44-83C24EEA288A}"/>
              </a:ext>
            </a:extLst>
          </p:cNvPr>
          <p:cNvSpPr>
            <a:spLocks noGrp="1"/>
          </p:cNvSpPr>
          <p:nvPr>
            <p:ph idx="1"/>
          </p:nvPr>
        </p:nvSpPr>
        <p:spPr>
          <a:xfrm>
            <a:off x="436563" y="2681206"/>
            <a:ext cx="7100887" cy="6483432"/>
          </a:xfrm>
        </p:spPr>
        <p:txBody>
          <a:bodyPr/>
          <a:lstStyle/>
          <a:p>
            <a:r>
              <a:rPr lang="en-US" sz="2000" dirty="0">
                <a:solidFill>
                  <a:schemeClr val="tx1"/>
                </a:solidFill>
              </a:rPr>
              <a:t>These flyers are an approved resource for Humana Associates to use externally outside of the company. </a:t>
            </a:r>
          </a:p>
          <a:p>
            <a:endParaRPr lang="en-US" sz="2000" dirty="0">
              <a:solidFill>
                <a:schemeClr val="tx1"/>
              </a:solidFill>
            </a:endParaRPr>
          </a:p>
          <a:p>
            <a:r>
              <a:rPr lang="en-US" sz="2000" dirty="0">
                <a:solidFill>
                  <a:schemeClr val="tx1"/>
                </a:solidFill>
              </a:rPr>
              <a:t>Except for the req # and contact info, ASSOCIATES ARE NOT PERMITTED TO ALTER THE INFORMATION OR LOOK OF THE SLIDES IN ANY WAY.</a:t>
            </a:r>
          </a:p>
          <a:p>
            <a:endParaRPr lang="en-US" sz="2000" dirty="0">
              <a:solidFill>
                <a:schemeClr val="tx1"/>
              </a:solidFill>
            </a:endParaRPr>
          </a:p>
          <a:p>
            <a:r>
              <a:rPr lang="en-US" sz="2000" b="1" dirty="0">
                <a:solidFill>
                  <a:schemeClr val="tx1"/>
                </a:solidFill>
              </a:rPr>
              <a:t>How to use this deck</a:t>
            </a:r>
          </a:p>
          <a:p>
            <a:pPr marL="285750" indent="-285750">
              <a:buFont typeface="Arial" panose="020B0604020202020204" pitchFamily="34" charset="0"/>
              <a:buChar char="•"/>
            </a:pPr>
            <a:r>
              <a:rPr lang="en-US" sz="2000" dirty="0">
                <a:solidFill>
                  <a:schemeClr val="tx1"/>
                </a:solidFill>
              </a:rPr>
              <a:t>Open file in PowerPoint desktop app </a:t>
            </a:r>
          </a:p>
          <a:p>
            <a:pPr marL="285750" indent="-285750">
              <a:buFont typeface="Arial" panose="020B0604020202020204" pitchFamily="34" charset="0"/>
              <a:buChar char="•"/>
            </a:pPr>
            <a:r>
              <a:rPr lang="en-US" sz="2000" dirty="0">
                <a:solidFill>
                  <a:schemeClr val="tx1"/>
                </a:solidFill>
              </a:rPr>
              <a:t>Save a copy to your files</a:t>
            </a:r>
          </a:p>
          <a:p>
            <a:pPr marL="285750" indent="-285750">
              <a:buFont typeface="Arial" panose="020B0604020202020204" pitchFamily="34" charset="0"/>
              <a:buChar char="•"/>
            </a:pPr>
            <a:r>
              <a:rPr lang="en-US" sz="2000" dirty="0">
                <a:solidFill>
                  <a:schemeClr val="tx1"/>
                </a:solidFill>
              </a:rPr>
              <a:t>Choose and customize your slide</a:t>
            </a:r>
          </a:p>
          <a:p>
            <a:pPr marL="285750" indent="-285750">
              <a:buFont typeface="Arial" panose="020B0604020202020204" pitchFamily="34" charset="0"/>
              <a:buChar char="•"/>
            </a:pPr>
            <a:r>
              <a:rPr lang="en-US" sz="2000" dirty="0">
                <a:solidFill>
                  <a:schemeClr val="tx1"/>
                </a:solidFill>
              </a:rPr>
              <a:t>Delete all other slides, including this one.</a:t>
            </a:r>
          </a:p>
          <a:p>
            <a:pPr marL="285750" indent="-285750">
              <a:buFont typeface="Arial" panose="020B0604020202020204" pitchFamily="34" charset="0"/>
              <a:buChar char="•"/>
            </a:pPr>
            <a:r>
              <a:rPr lang="en-US" sz="2000" dirty="0">
                <a:solidFill>
                  <a:schemeClr val="tx1"/>
                </a:solidFill>
              </a:rPr>
              <a:t>Convert to a PDF file before distributing. DO NOT share or distribute PPT document.</a:t>
            </a:r>
          </a:p>
        </p:txBody>
      </p:sp>
    </p:spTree>
    <p:extLst>
      <p:ext uri="{BB962C8B-B14F-4D97-AF65-F5344CB8AC3E}">
        <p14:creationId xmlns:p14="http://schemas.microsoft.com/office/powerpoint/2010/main" val="273108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0D3F0C-14BA-D66A-CB90-F127AD79C8E2}"/>
              </a:ext>
            </a:extLst>
          </p:cNvPr>
          <p:cNvSpPr txBox="1"/>
          <p:nvPr/>
        </p:nvSpPr>
        <p:spPr>
          <a:xfrm>
            <a:off x="1497074" y="8360377"/>
            <a:ext cx="3152828" cy="584775"/>
          </a:xfrm>
          <a:prstGeom prst="rect">
            <a:avLst/>
          </a:prstGeom>
          <a:noFill/>
        </p:spPr>
        <p:txBody>
          <a:bodyPr wrap="square">
            <a:spAutoFit/>
          </a:bodyPr>
          <a:lstStyle/>
          <a:p>
            <a:pPr>
              <a:spcBef>
                <a:spcPts val="400"/>
              </a:spcBef>
              <a:spcAft>
                <a:spcPts val="400"/>
              </a:spcAft>
            </a:pPr>
            <a:r>
              <a:rPr lang="en-US" sz="1600">
                <a:solidFill>
                  <a:srgbClr val="5C9A1B"/>
                </a:solidFill>
                <a:effectLst/>
                <a:latin typeface="Calibri" panose="020F0502020204030204" pitchFamily="34" charset="0"/>
              </a:rPr>
              <a:t>Visit </a:t>
            </a:r>
            <a:r>
              <a:rPr lang="en-US" sz="1600" b="1" err="1">
                <a:solidFill>
                  <a:srgbClr val="5C9A1B"/>
                </a:solidFill>
                <a:effectLst/>
                <a:latin typeface="Calibri" panose="020F0502020204030204" pitchFamily="34" charset="0"/>
              </a:rPr>
              <a:t>careers.humana.com</a:t>
            </a:r>
            <a:r>
              <a:rPr lang="en-US" sz="1600" b="1">
                <a:solidFill>
                  <a:srgbClr val="5C9A1B"/>
                </a:solidFill>
                <a:effectLst/>
                <a:latin typeface="Calibri" panose="020F0502020204030204" pitchFamily="34" charset="0"/>
              </a:rPr>
              <a:t> </a:t>
            </a:r>
            <a:br>
              <a:rPr lang="en-US" sz="1600">
                <a:solidFill>
                  <a:srgbClr val="5C9A1B"/>
                </a:solidFill>
                <a:effectLst/>
                <a:latin typeface="Calibri" panose="020F0502020204030204" pitchFamily="34" charset="0"/>
              </a:rPr>
            </a:br>
            <a:r>
              <a:rPr lang="en-US" sz="1600">
                <a:solidFill>
                  <a:srgbClr val="5C9A1B"/>
                </a:solidFill>
                <a:effectLst/>
                <a:latin typeface="Calibri" panose="020F0502020204030204" pitchFamily="34" charset="0"/>
              </a:rPr>
              <a:t>and search R-XXXXXX</a:t>
            </a:r>
            <a:endParaRPr lang="en-US" sz="1600" b="1">
              <a:solidFill>
                <a:srgbClr val="5C9A1B"/>
              </a:solidFill>
              <a:latin typeface="Calibri" panose="020F0502020204030204" pitchFamily="34" charset="0"/>
            </a:endParaRPr>
          </a:p>
        </p:txBody>
      </p:sp>
      <p:sp>
        <p:nvSpPr>
          <p:cNvPr id="5" name="TextBox 4">
            <a:extLst>
              <a:ext uri="{FF2B5EF4-FFF2-40B4-BE49-F238E27FC236}">
                <a16:creationId xmlns:a16="http://schemas.microsoft.com/office/drawing/2014/main" id="{9E675141-F752-042A-44B2-56FF3D10BBBF}"/>
              </a:ext>
            </a:extLst>
          </p:cNvPr>
          <p:cNvSpPr txBox="1"/>
          <p:nvPr/>
        </p:nvSpPr>
        <p:spPr>
          <a:xfrm>
            <a:off x="2275974" y="9143727"/>
            <a:ext cx="2577185" cy="461665"/>
          </a:xfrm>
          <a:prstGeom prst="rect">
            <a:avLst/>
          </a:prstGeom>
          <a:noFill/>
        </p:spPr>
        <p:txBody>
          <a:bodyPr wrap="square">
            <a:spAutoFit/>
          </a:bodyPr>
          <a:lstStyle/>
          <a:p>
            <a:pPr>
              <a:spcBef>
                <a:spcPts val="400"/>
              </a:spcBef>
              <a:spcAft>
                <a:spcPts val="400"/>
              </a:spcAft>
            </a:pPr>
            <a:r>
              <a:rPr lang="en-US" sz="1200"/>
              <a:t>First Last Name, Sales Manager</a:t>
            </a:r>
            <a:br>
              <a:rPr lang="en-US" sz="1200"/>
            </a:br>
            <a:r>
              <a:rPr lang="en-US" sz="1200"/>
              <a:t>123-456-7890 | </a:t>
            </a:r>
            <a:r>
              <a:rPr lang="en-US" sz="1200" err="1"/>
              <a:t>email@humana.com</a:t>
            </a:r>
            <a:endParaRPr lang="en-US" sz="1200"/>
          </a:p>
        </p:txBody>
      </p:sp>
    </p:spTree>
    <p:extLst>
      <p:ext uri="{BB962C8B-B14F-4D97-AF65-F5344CB8AC3E}">
        <p14:creationId xmlns:p14="http://schemas.microsoft.com/office/powerpoint/2010/main" val="318436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90A92-AD4C-4236-60AE-E1EDF022C5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9A98FF-24B7-547B-475B-117E15EB7115}"/>
              </a:ext>
            </a:extLst>
          </p:cNvPr>
          <p:cNvSpPr txBox="1"/>
          <p:nvPr/>
        </p:nvSpPr>
        <p:spPr>
          <a:xfrm>
            <a:off x="1497074" y="8360377"/>
            <a:ext cx="3152828" cy="584775"/>
          </a:xfrm>
          <a:prstGeom prst="rect">
            <a:avLst/>
          </a:prstGeom>
          <a:noFill/>
        </p:spPr>
        <p:txBody>
          <a:bodyPr wrap="square">
            <a:spAutoFit/>
          </a:bodyPr>
          <a:lstStyle/>
          <a:p>
            <a:pPr>
              <a:spcBef>
                <a:spcPts val="400"/>
              </a:spcBef>
              <a:spcAft>
                <a:spcPts val="400"/>
              </a:spcAft>
            </a:pPr>
            <a:r>
              <a:rPr lang="en-US" sz="1600">
                <a:solidFill>
                  <a:srgbClr val="5C9A1B"/>
                </a:solidFill>
                <a:effectLst/>
                <a:latin typeface="Calibri" panose="020F0502020204030204" pitchFamily="34" charset="0"/>
              </a:rPr>
              <a:t>Visit </a:t>
            </a:r>
            <a:r>
              <a:rPr lang="en-US" sz="1600" b="1" err="1">
                <a:solidFill>
                  <a:srgbClr val="5C9A1B"/>
                </a:solidFill>
                <a:effectLst/>
                <a:latin typeface="Calibri" panose="020F0502020204030204" pitchFamily="34" charset="0"/>
              </a:rPr>
              <a:t>careers.humana.com</a:t>
            </a:r>
            <a:r>
              <a:rPr lang="en-US" sz="1600" b="1">
                <a:solidFill>
                  <a:srgbClr val="5C9A1B"/>
                </a:solidFill>
                <a:effectLst/>
                <a:latin typeface="Calibri" panose="020F0502020204030204" pitchFamily="34" charset="0"/>
              </a:rPr>
              <a:t> </a:t>
            </a:r>
            <a:br>
              <a:rPr lang="en-US" sz="1600">
                <a:solidFill>
                  <a:srgbClr val="5C9A1B"/>
                </a:solidFill>
                <a:effectLst/>
                <a:latin typeface="Calibri" panose="020F0502020204030204" pitchFamily="34" charset="0"/>
              </a:rPr>
            </a:br>
            <a:r>
              <a:rPr lang="en-US" sz="1600">
                <a:solidFill>
                  <a:srgbClr val="5C9A1B"/>
                </a:solidFill>
                <a:effectLst/>
                <a:latin typeface="Calibri" panose="020F0502020204030204" pitchFamily="34" charset="0"/>
              </a:rPr>
              <a:t>and search R-XXXXXX</a:t>
            </a:r>
            <a:endParaRPr lang="en-US" sz="1600" b="1">
              <a:solidFill>
                <a:srgbClr val="5C9A1B"/>
              </a:solidFill>
              <a:latin typeface="Calibri" panose="020F0502020204030204" pitchFamily="34" charset="0"/>
            </a:endParaRPr>
          </a:p>
        </p:txBody>
      </p:sp>
      <p:sp>
        <p:nvSpPr>
          <p:cNvPr id="5" name="TextBox 4">
            <a:extLst>
              <a:ext uri="{FF2B5EF4-FFF2-40B4-BE49-F238E27FC236}">
                <a16:creationId xmlns:a16="http://schemas.microsoft.com/office/drawing/2014/main" id="{32DBD14F-F13D-E77A-F315-F033E7316468}"/>
              </a:ext>
            </a:extLst>
          </p:cNvPr>
          <p:cNvSpPr txBox="1"/>
          <p:nvPr/>
        </p:nvSpPr>
        <p:spPr>
          <a:xfrm>
            <a:off x="2275974" y="9143727"/>
            <a:ext cx="2577185" cy="461665"/>
          </a:xfrm>
          <a:prstGeom prst="rect">
            <a:avLst/>
          </a:prstGeom>
          <a:noFill/>
        </p:spPr>
        <p:txBody>
          <a:bodyPr wrap="square">
            <a:spAutoFit/>
          </a:bodyPr>
          <a:lstStyle/>
          <a:p>
            <a:pPr>
              <a:spcBef>
                <a:spcPts val="400"/>
              </a:spcBef>
              <a:spcAft>
                <a:spcPts val="400"/>
              </a:spcAft>
            </a:pPr>
            <a:r>
              <a:rPr lang="en-US" sz="1200"/>
              <a:t>First Last Name, Sales Manager</a:t>
            </a:r>
            <a:br>
              <a:rPr lang="en-US" sz="1200"/>
            </a:br>
            <a:r>
              <a:rPr lang="en-US" sz="1200"/>
              <a:t>123-456-7890 | </a:t>
            </a:r>
            <a:r>
              <a:rPr lang="en-US" sz="1200" err="1"/>
              <a:t>email@humana.com</a:t>
            </a:r>
            <a:endParaRPr lang="en-US" sz="1200"/>
          </a:p>
        </p:txBody>
      </p:sp>
    </p:spTree>
    <p:extLst>
      <p:ext uri="{BB962C8B-B14F-4D97-AF65-F5344CB8AC3E}">
        <p14:creationId xmlns:p14="http://schemas.microsoft.com/office/powerpoint/2010/main" val="361837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DBB06-ED90-783C-4E6B-BABA9E0797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145FD6F-15FD-9E5F-9E9B-914FBE77C23A}"/>
              </a:ext>
            </a:extLst>
          </p:cNvPr>
          <p:cNvSpPr txBox="1"/>
          <p:nvPr/>
        </p:nvSpPr>
        <p:spPr>
          <a:xfrm>
            <a:off x="1497074" y="8360377"/>
            <a:ext cx="3152828" cy="584775"/>
          </a:xfrm>
          <a:prstGeom prst="rect">
            <a:avLst/>
          </a:prstGeom>
          <a:noFill/>
        </p:spPr>
        <p:txBody>
          <a:bodyPr wrap="square">
            <a:spAutoFit/>
          </a:bodyPr>
          <a:lstStyle/>
          <a:p>
            <a:pPr>
              <a:spcBef>
                <a:spcPts val="400"/>
              </a:spcBef>
              <a:spcAft>
                <a:spcPts val="400"/>
              </a:spcAft>
            </a:pPr>
            <a:r>
              <a:rPr lang="en-US" sz="1600">
                <a:solidFill>
                  <a:srgbClr val="5C9A1B"/>
                </a:solidFill>
                <a:effectLst/>
                <a:latin typeface="Calibri" panose="020F0502020204030204" pitchFamily="34" charset="0"/>
              </a:rPr>
              <a:t>Visit </a:t>
            </a:r>
            <a:r>
              <a:rPr lang="en-US" sz="1600" b="1" err="1">
                <a:solidFill>
                  <a:srgbClr val="5C9A1B"/>
                </a:solidFill>
                <a:effectLst/>
                <a:latin typeface="Calibri" panose="020F0502020204030204" pitchFamily="34" charset="0"/>
              </a:rPr>
              <a:t>careers.humana.com</a:t>
            </a:r>
            <a:r>
              <a:rPr lang="en-US" sz="1600" b="1">
                <a:solidFill>
                  <a:srgbClr val="5C9A1B"/>
                </a:solidFill>
                <a:effectLst/>
                <a:latin typeface="Calibri" panose="020F0502020204030204" pitchFamily="34" charset="0"/>
              </a:rPr>
              <a:t> </a:t>
            </a:r>
            <a:br>
              <a:rPr lang="en-US" sz="1600">
                <a:solidFill>
                  <a:srgbClr val="5C9A1B"/>
                </a:solidFill>
                <a:effectLst/>
                <a:latin typeface="Calibri" panose="020F0502020204030204" pitchFamily="34" charset="0"/>
              </a:rPr>
            </a:br>
            <a:r>
              <a:rPr lang="en-US" sz="1600">
                <a:solidFill>
                  <a:srgbClr val="5C9A1B"/>
                </a:solidFill>
                <a:effectLst/>
                <a:latin typeface="Calibri" panose="020F0502020204030204" pitchFamily="34" charset="0"/>
              </a:rPr>
              <a:t>and search R-XXXXXX</a:t>
            </a:r>
            <a:endParaRPr lang="en-US" sz="1600" b="1">
              <a:solidFill>
                <a:srgbClr val="5C9A1B"/>
              </a:solidFill>
              <a:latin typeface="Calibri" panose="020F0502020204030204" pitchFamily="34" charset="0"/>
            </a:endParaRPr>
          </a:p>
        </p:txBody>
      </p:sp>
      <p:sp>
        <p:nvSpPr>
          <p:cNvPr id="5" name="TextBox 4">
            <a:extLst>
              <a:ext uri="{FF2B5EF4-FFF2-40B4-BE49-F238E27FC236}">
                <a16:creationId xmlns:a16="http://schemas.microsoft.com/office/drawing/2014/main" id="{EF43F69B-711A-DB19-AC0D-B95BB1E4F59C}"/>
              </a:ext>
            </a:extLst>
          </p:cNvPr>
          <p:cNvSpPr txBox="1"/>
          <p:nvPr/>
        </p:nvSpPr>
        <p:spPr>
          <a:xfrm>
            <a:off x="2275974" y="9143727"/>
            <a:ext cx="2577185" cy="461665"/>
          </a:xfrm>
          <a:prstGeom prst="rect">
            <a:avLst/>
          </a:prstGeom>
          <a:noFill/>
        </p:spPr>
        <p:txBody>
          <a:bodyPr wrap="square">
            <a:spAutoFit/>
          </a:bodyPr>
          <a:lstStyle/>
          <a:p>
            <a:pPr>
              <a:spcBef>
                <a:spcPts val="400"/>
              </a:spcBef>
              <a:spcAft>
                <a:spcPts val="400"/>
              </a:spcAft>
            </a:pPr>
            <a:r>
              <a:rPr lang="en-US" sz="1200"/>
              <a:t>First Last Name, Sales Manager</a:t>
            </a:r>
            <a:br>
              <a:rPr lang="en-US" sz="1200"/>
            </a:br>
            <a:r>
              <a:rPr lang="en-US" sz="1200"/>
              <a:t>123-456-7890 | </a:t>
            </a:r>
            <a:r>
              <a:rPr lang="en-US" sz="1200" err="1"/>
              <a:t>email@humana.com</a:t>
            </a:r>
            <a:endParaRPr lang="en-US" sz="1200"/>
          </a:p>
        </p:txBody>
      </p:sp>
    </p:spTree>
    <p:extLst>
      <p:ext uri="{BB962C8B-B14F-4D97-AF65-F5344CB8AC3E}">
        <p14:creationId xmlns:p14="http://schemas.microsoft.com/office/powerpoint/2010/main" val="14295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B195E-DE8D-0514-6936-4EA74A21B6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9321AE-0349-4EC8-0452-1EE6E6D6DF1B}"/>
              </a:ext>
            </a:extLst>
          </p:cNvPr>
          <p:cNvSpPr txBox="1"/>
          <p:nvPr/>
        </p:nvSpPr>
        <p:spPr>
          <a:xfrm>
            <a:off x="1497074" y="8360377"/>
            <a:ext cx="3152828" cy="584775"/>
          </a:xfrm>
          <a:prstGeom prst="rect">
            <a:avLst/>
          </a:prstGeom>
          <a:noFill/>
        </p:spPr>
        <p:txBody>
          <a:bodyPr wrap="square">
            <a:spAutoFit/>
          </a:bodyPr>
          <a:lstStyle/>
          <a:p>
            <a:pPr>
              <a:spcBef>
                <a:spcPts val="400"/>
              </a:spcBef>
              <a:spcAft>
                <a:spcPts val="400"/>
              </a:spcAft>
            </a:pPr>
            <a:r>
              <a:rPr lang="en-US" sz="1600">
                <a:solidFill>
                  <a:srgbClr val="5C9A1B"/>
                </a:solidFill>
                <a:effectLst/>
                <a:latin typeface="Calibri" panose="020F0502020204030204" pitchFamily="34" charset="0"/>
              </a:rPr>
              <a:t>Visit </a:t>
            </a:r>
            <a:r>
              <a:rPr lang="en-US" sz="1600" b="1" err="1">
                <a:solidFill>
                  <a:srgbClr val="5C9A1B"/>
                </a:solidFill>
                <a:effectLst/>
                <a:latin typeface="Calibri" panose="020F0502020204030204" pitchFamily="34" charset="0"/>
              </a:rPr>
              <a:t>careers.humana.com</a:t>
            </a:r>
            <a:r>
              <a:rPr lang="en-US" sz="1600" b="1">
                <a:solidFill>
                  <a:srgbClr val="5C9A1B"/>
                </a:solidFill>
                <a:effectLst/>
                <a:latin typeface="Calibri" panose="020F0502020204030204" pitchFamily="34" charset="0"/>
              </a:rPr>
              <a:t> </a:t>
            </a:r>
            <a:br>
              <a:rPr lang="en-US" sz="1600">
                <a:solidFill>
                  <a:srgbClr val="5C9A1B"/>
                </a:solidFill>
                <a:effectLst/>
                <a:latin typeface="Calibri" panose="020F0502020204030204" pitchFamily="34" charset="0"/>
              </a:rPr>
            </a:br>
            <a:r>
              <a:rPr lang="en-US" sz="1600">
                <a:solidFill>
                  <a:srgbClr val="5C9A1B"/>
                </a:solidFill>
                <a:effectLst/>
                <a:latin typeface="Calibri" panose="020F0502020204030204" pitchFamily="34" charset="0"/>
              </a:rPr>
              <a:t>and search R-XXXXXX</a:t>
            </a:r>
            <a:endParaRPr lang="en-US" sz="1600" b="1">
              <a:solidFill>
                <a:srgbClr val="5C9A1B"/>
              </a:solidFill>
              <a:latin typeface="Calibri" panose="020F0502020204030204" pitchFamily="34" charset="0"/>
            </a:endParaRPr>
          </a:p>
        </p:txBody>
      </p:sp>
      <p:sp>
        <p:nvSpPr>
          <p:cNvPr id="5" name="TextBox 4">
            <a:extLst>
              <a:ext uri="{FF2B5EF4-FFF2-40B4-BE49-F238E27FC236}">
                <a16:creationId xmlns:a16="http://schemas.microsoft.com/office/drawing/2014/main" id="{4F347141-3FFB-E051-4773-F0F6D4B803DB}"/>
              </a:ext>
            </a:extLst>
          </p:cNvPr>
          <p:cNvSpPr txBox="1"/>
          <p:nvPr/>
        </p:nvSpPr>
        <p:spPr>
          <a:xfrm>
            <a:off x="2275974" y="9143727"/>
            <a:ext cx="2577185" cy="461665"/>
          </a:xfrm>
          <a:prstGeom prst="rect">
            <a:avLst/>
          </a:prstGeom>
          <a:noFill/>
        </p:spPr>
        <p:txBody>
          <a:bodyPr wrap="square">
            <a:spAutoFit/>
          </a:bodyPr>
          <a:lstStyle/>
          <a:p>
            <a:pPr>
              <a:spcBef>
                <a:spcPts val="400"/>
              </a:spcBef>
              <a:spcAft>
                <a:spcPts val="400"/>
              </a:spcAft>
            </a:pPr>
            <a:r>
              <a:rPr lang="en-US" sz="1200"/>
              <a:t>First Last Name, Sales Manager</a:t>
            </a:r>
            <a:br>
              <a:rPr lang="en-US" sz="1200"/>
            </a:br>
            <a:r>
              <a:rPr lang="en-US" sz="1200"/>
              <a:t>123-456-7890 | </a:t>
            </a:r>
            <a:r>
              <a:rPr lang="en-US" sz="1200" err="1"/>
              <a:t>email@humana.com</a:t>
            </a:r>
            <a:endParaRPr lang="en-US" sz="1200"/>
          </a:p>
        </p:txBody>
      </p:sp>
    </p:spTree>
    <p:extLst>
      <p:ext uri="{BB962C8B-B14F-4D97-AF65-F5344CB8AC3E}">
        <p14:creationId xmlns:p14="http://schemas.microsoft.com/office/powerpoint/2010/main" val="125909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C54CE-5304-7EAC-864A-5474366162C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9286FEB-CB52-9668-27E1-CBA70036686E}"/>
              </a:ext>
            </a:extLst>
          </p:cNvPr>
          <p:cNvSpPr txBox="1"/>
          <p:nvPr/>
        </p:nvSpPr>
        <p:spPr>
          <a:xfrm>
            <a:off x="1675419" y="8176243"/>
            <a:ext cx="2363321" cy="738664"/>
          </a:xfrm>
          <a:prstGeom prst="rect">
            <a:avLst/>
          </a:prstGeom>
          <a:noFill/>
        </p:spPr>
        <p:txBody>
          <a:bodyPr wrap="square">
            <a:spAutoFit/>
          </a:bodyPr>
          <a:lstStyle/>
          <a:p>
            <a:pPr>
              <a:spcBef>
                <a:spcPts val="400"/>
              </a:spcBef>
              <a:spcAft>
                <a:spcPts val="400"/>
              </a:spcAft>
            </a:pPr>
            <a:r>
              <a:rPr lang="en-US" sz="1400">
                <a:effectLst/>
                <a:latin typeface="Calibri" panose="020F0502020204030204" pitchFamily="34" charset="0"/>
              </a:rPr>
              <a:t>Scan to learn more or visit </a:t>
            </a:r>
            <a:r>
              <a:rPr lang="en-US" sz="1400" b="1" err="1">
                <a:solidFill>
                  <a:schemeClr val="accent2"/>
                </a:solidFill>
                <a:effectLst/>
                <a:latin typeface="Calibri" panose="020F0502020204030204" pitchFamily="34" charset="0"/>
              </a:rPr>
              <a:t>careers.humana.com</a:t>
            </a:r>
            <a:r>
              <a:rPr lang="en-US" sz="1400" b="1">
                <a:solidFill>
                  <a:schemeClr val="accent2"/>
                </a:solidFill>
                <a:latin typeface="Calibri" panose="020F0502020204030204" pitchFamily="34" charset="0"/>
              </a:rPr>
              <a:t> </a:t>
            </a:r>
            <a:r>
              <a:rPr lang="en-US" sz="1400">
                <a:effectLst/>
                <a:latin typeface="Calibri" panose="020F0502020204030204" pitchFamily="34" charset="0"/>
              </a:rPr>
              <a:t>and search</a:t>
            </a:r>
            <a:r>
              <a:rPr lang="en-US" sz="1400">
                <a:solidFill>
                  <a:schemeClr val="accent2"/>
                </a:solidFill>
                <a:effectLst/>
                <a:latin typeface="Calibri" panose="020F0502020204030204" pitchFamily="34" charset="0"/>
              </a:rPr>
              <a:t> </a:t>
            </a:r>
            <a:r>
              <a:rPr lang="en-US" sz="1400" b="1">
                <a:solidFill>
                  <a:schemeClr val="accent2"/>
                </a:solidFill>
                <a:effectLst/>
                <a:latin typeface="Calibri" panose="020F0502020204030204" pitchFamily="34" charset="0"/>
              </a:rPr>
              <a:t>R-XXXXXX</a:t>
            </a:r>
            <a:endParaRPr lang="en-US" sz="1400" b="1">
              <a:solidFill>
                <a:schemeClr val="accent2"/>
              </a:solidFill>
              <a:latin typeface="Calibri" panose="020F0502020204030204" pitchFamily="34" charset="0"/>
            </a:endParaRPr>
          </a:p>
        </p:txBody>
      </p:sp>
      <p:sp>
        <p:nvSpPr>
          <p:cNvPr id="9" name="TextBox 8">
            <a:extLst>
              <a:ext uri="{FF2B5EF4-FFF2-40B4-BE49-F238E27FC236}">
                <a16:creationId xmlns:a16="http://schemas.microsoft.com/office/drawing/2014/main" id="{11C7FE1F-6125-9D34-5965-174863C596E5}"/>
              </a:ext>
            </a:extLst>
          </p:cNvPr>
          <p:cNvSpPr txBox="1"/>
          <p:nvPr/>
        </p:nvSpPr>
        <p:spPr>
          <a:xfrm>
            <a:off x="2251698" y="9055949"/>
            <a:ext cx="2779043" cy="646331"/>
          </a:xfrm>
          <a:prstGeom prst="rect">
            <a:avLst/>
          </a:prstGeom>
          <a:noFill/>
        </p:spPr>
        <p:txBody>
          <a:bodyPr wrap="square">
            <a:spAutoFit/>
          </a:bodyPr>
          <a:lstStyle/>
          <a:p>
            <a:pPr>
              <a:spcBef>
                <a:spcPts val="400"/>
              </a:spcBef>
              <a:spcAft>
                <a:spcPts val="400"/>
              </a:spcAft>
            </a:pPr>
            <a:r>
              <a:rPr lang="en-US" sz="1200"/>
              <a:t>First Last Name, Sales Manager</a:t>
            </a:r>
            <a:br>
              <a:rPr lang="en-US" sz="1200"/>
            </a:br>
            <a:r>
              <a:rPr lang="en-US" sz="1200"/>
              <a:t>123-456-7890 </a:t>
            </a:r>
            <a:br>
              <a:rPr lang="en-US" sz="1200"/>
            </a:br>
            <a:r>
              <a:rPr lang="en-US" sz="1200" err="1"/>
              <a:t>email@humana.com</a:t>
            </a:r>
            <a:endParaRPr lang="en-US" sz="1200"/>
          </a:p>
        </p:txBody>
      </p:sp>
    </p:spTree>
    <p:extLst>
      <p:ext uri="{BB962C8B-B14F-4D97-AF65-F5344CB8AC3E}">
        <p14:creationId xmlns:p14="http://schemas.microsoft.com/office/powerpoint/2010/main" val="276751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3D3E9-55B0-5A50-E09C-04DC2ABC874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6395A22-BC42-0386-183A-4E82E0632A13}"/>
              </a:ext>
            </a:extLst>
          </p:cNvPr>
          <p:cNvSpPr txBox="1"/>
          <p:nvPr/>
        </p:nvSpPr>
        <p:spPr>
          <a:xfrm>
            <a:off x="1675419" y="8176243"/>
            <a:ext cx="2363321" cy="738664"/>
          </a:xfrm>
          <a:prstGeom prst="rect">
            <a:avLst/>
          </a:prstGeom>
          <a:noFill/>
        </p:spPr>
        <p:txBody>
          <a:bodyPr wrap="square">
            <a:spAutoFit/>
          </a:bodyPr>
          <a:lstStyle/>
          <a:p>
            <a:pPr>
              <a:spcBef>
                <a:spcPts val="400"/>
              </a:spcBef>
              <a:spcAft>
                <a:spcPts val="400"/>
              </a:spcAft>
            </a:pPr>
            <a:r>
              <a:rPr lang="en-US" sz="1400">
                <a:effectLst/>
                <a:latin typeface="Calibri" panose="020F0502020204030204" pitchFamily="34" charset="0"/>
              </a:rPr>
              <a:t>Scan to learn more or visit </a:t>
            </a:r>
            <a:r>
              <a:rPr lang="en-US" sz="1400" b="1" err="1">
                <a:solidFill>
                  <a:schemeClr val="accent2"/>
                </a:solidFill>
                <a:effectLst/>
                <a:latin typeface="Calibri" panose="020F0502020204030204" pitchFamily="34" charset="0"/>
              </a:rPr>
              <a:t>careers.humana.com</a:t>
            </a:r>
            <a:r>
              <a:rPr lang="en-US" sz="1400" b="1">
                <a:solidFill>
                  <a:schemeClr val="accent2"/>
                </a:solidFill>
                <a:latin typeface="Calibri" panose="020F0502020204030204" pitchFamily="34" charset="0"/>
              </a:rPr>
              <a:t> </a:t>
            </a:r>
            <a:r>
              <a:rPr lang="en-US" sz="1400">
                <a:effectLst/>
                <a:latin typeface="Calibri" panose="020F0502020204030204" pitchFamily="34" charset="0"/>
              </a:rPr>
              <a:t>and search</a:t>
            </a:r>
            <a:r>
              <a:rPr lang="en-US" sz="1400">
                <a:solidFill>
                  <a:schemeClr val="accent2"/>
                </a:solidFill>
                <a:effectLst/>
                <a:latin typeface="Calibri" panose="020F0502020204030204" pitchFamily="34" charset="0"/>
              </a:rPr>
              <a:t> </a:t>
            </a:r>
            <a:r>
              <a:rPr lang="en-US" sz="1400" b="1">
                <a:solidFill>
                  <a:schemeClr val="accent2"/>
                </a:solidFill>
                <a:effectLst/>
                <a:latin typeface="Calibri" panose="020F0502020204030204" pitchFamily="34" charset="0"/>
              </a:rPr>
              <a:t>R-XXXXXX</a:t>
            </a:r>
            <a:endParaRPr lang="en-US" sz="1400" b="1">
              <a:solidFill>
                <a:schemeClr val="accent2"/>
              </a:solidFill>
              <a:latin typeface="Calibri" panose="020F0502020204030204" pitchFamily="34" charset="0"/>
            </a:endParaRPr>
          </a:p>
        </p:txBody>
      </p:sp>
      <p:sp>
        <p:nvSpPr>
          <p:cNvPr id="9" name="TextBox 8">
            <a:extLst>
              <a:ext uri="{FF2B5EF4-FFF2-40B4-BE49-F238E27FC236}">
                <a16:creationId xmlns:a16="http://schemas.microsoft.com/office/drawing/2014/main" id="{4172C522-AFE6-5CD8-1847-5712888A24B1}"/>
              </a:ext>
            </a:extLst>
          </p:cNvPr>
          <p:cNvSpPr txBox="1"/>
          <p:nvPr/>
        </p:nvSpPr>
        <p:spPr>
          <a:xfrm>
            <a:off x="2251698" y="9055949"/>
            <a:ext cx="2779043" cy="646331"/>
          </a:xfrm>
          <a:prstGeom prst="rect">
            <a:avLst/>
          </a:prstGeom>
          <a:noFill/>
        </p:spPr>
        <p:txBody>
          <a:bodyPr wrap="square">
            <a:spAutoFit/>
          </a:bodyPr>
          <a:lstStyle/>
          <a:p>
            <a:pPr>
              <a:spcBef>
                <a:spcPts val="400"/>
              </a:spcBef>
              <a:spcAft>
                <a:spcPts val="400"/>
              </a:spcAft>
            </a:pPr>
            <a:r>
              <a:rPr lang="en-US" sz="1200"/>
              <a:t>First Last Name, Sales Manager</a:t>
            </a:r>
            <a:br>
              <a:rPr lang="en-US" sz="1200"/>
            </a:br>
            <a:r>
              <a:rPr lang="en-US" sz="1200"/>
              <a:t>123-456-7890 </a:t>
            </a:r>
            <a:br>
              <a:rPr lang="en-US" sz="1200"/>
            </a:br>
            <a:r>
              <a:rPr lang="en-US" sz="1200" err="1"/>
              <a:t>email@humana.com</a:t>
            </a:r>
            <a:endParaRPr lang="en-US" sz="1200"/>
          </a:p>
        </p:txBody>
      </p:sp>
    </p:spTree>
    <p:extLst>
      <p:ext uri="{BB962C8B-B14F-4D97-AF65-F5344CB8AC3E}">
        <p14:creationId xmlns:p14="http://schemas.microsoft.com/office/powerpoint/2010/main" val="393769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D7AA5-9358-718C-0065-65CB91FF34D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568F401-90AF-A640-B06A-A5EEF6FEB742}"/>
              </a:ext>
            </a:extLst>
          </p:cNvPr>
          <p:cNvSpPr txBox="1"/>
          <p:nvPr/>
        </p:nvSpPr>
        <p:spPr>
          <a:xfrm>
            <a:off x="1675419" y="8176243"/>
            <a:ext cx="2363321" cy="738664"/>
          </a:xfrm>
          <a:prstGeom prst="rect">
            <a:avLst/>
          </a:prstGeom>
          <a:noFill/>
        </p:spPr>
        <p:txBody>
          <a:bodyPr wrap="square">
            <a:spAutoFit/>
          </a:bodyPr>
          <a:lstStyle/>
          <a:p>
            <a:pPr>
              <a:spcBef>
                <a:spcPts val="400"/>
              </a:spcBef>
              <a:spcAft>
                <a:spcPts val="400"/>
              </a:spcAft>
            </a:pPr>
            <a:r>
              <a:rPr lang="en-US" sz="1400">
                <a:effectLst/>
                <a:latin typeface="Calibri" panose="020F0502020204030204" pitchFamily="34" charset="0"/>
              </a:rPr>
              <a:t>Scan to learn more or visit </a:t>
            </a:r>
            <a:r>
              <a:rPr lang="en-US" sz="1400" b="1" err="1">
                <a:solidFill>
                  <a:schemeClr val="accent2"/>
                </a:solidFill>
                <a:effectLst/>
                <a:latin typeface="Calibri" panose="020F0502020204030204" pitchFamily="34" charset="0"/>
              </a:rPr>
              <a:t>careers.humana.com</a:t>
            </a:r>
            <a:r>
              <a:rPr lang="en-US" sz="1400" b="1">
                <a:solidFill>
                  <a:schemeClr val="accent2"/>
                </a:solidFill>
                <a:latin typeface="Calibri" panose="020F0502020204030204" pitchFamily="34" charset="0"/>
              </a:rPr>
              <a:t> </a:t>
            </a:r>
            <a:r>
              <a:rPr lang="en-US" sz="1400">
                <a:effectLst/>
                <a:latin typeface="Calibri" panose="020F0502020204030204" pitchFamily="34" charset="0"/>
              </a:rPr>
              <a:t>and search</a:t>
            </a:r>
            <a:r>
              <a:rPr lang="en-US" sz="1400">
                <a:solidFill>
                  <a:schemeClr val="accent2"/>
                </a:solidFill>
                <a:effectLst/>
                <a:latin typeface="Calibri" panose="020F0502020204030204" pitchFamily="34" charset="0"/>
              </a:rPr>
              <a:t> </a:t>
            </a:r>
            <a:r>
              <a:rPr lang="en-US" sz="1400" b="1">
                <a:solidFill>
                  <a:schemeClr val="accent2"/>
                </a:solidFill>
                <a:effectLst/>
                <a:latin typeface="Calibri" panose="020F0502020204030204" pitchFamily="34" charset="0"/>
              </a:rPr>
              <a:t>R-XXXXXX</a:t>
            </a:r>
            <a:endParaRPr lang="en-US" sz="1400" b="1">
              <a:solidFill>
                <a:schemeClr val="accent2"/>
              </a:solidFill>
              <a:latin typeface="Calibri" panose="020F0502020204030204" pitchFamily="34" charset="0"/>
            </a:endParaRPr>
          </a:p>
        </p:txBody>
      </p:sp>
      <p:sp>
        <p:nvSpPr>
          <p:cNvPr id="9" name="TextBox 8">
            <a:extLst>
              <a:ext uri="{FF2B5EF4-FFF2-40B4-BE49-F238E27FC236}">
                <a16:creationId xmlns:a16="http://schemas.microsoft.com/office/drawing/2014/main" id="{5E441A68-F83A-C474-079C-34EB6338EDDA}"/>
              </a:ext>
            </a:extLst>
          </p:cNvPr>
          <p:cNvSpPr txBox="1"/>
          <p:nvPr/>
        </p:nvSpPr>
        <p:spPr>
          <a:xfrm>
            <a:off x="2251698" y="9055949"/>
            <a:ext cx="2779043" cy="646331"/>
          </a:xfrm>
          <a:prstGeom prst="rect">
            <a:avLst/>
          </a:prstGeom>
          <a:noFill/>
        </p:spPr>
        <p:txBody>
          <a:bodyPr wrap="square">
            <a:spAutoFit/>
          </a:bodyPr>
          <a:lstStyle/>
          <a:p>
            <a:pPr>
              <a:spcBef>
                <a:spcPts val="400"/>
              </a:spcBef>
              <a:spcAft>
                <a:spcPts val="400"/>
              </a:spcAft>
            </a:pPr>
            <a:r>
              <a:rPr lang="en-US" sz="1200"/>
              <a:t>First Last Name, Sales Manager</a:t>
            </a:r>
            <a:br>
              <a:rPr lang="en-US" sz="1200"/>
            </a:br>
            <a:r>
              <a:rPr lang="en-US" sz="1200"/>
              <a:t>123-456-7890 </a:t>
            </a:r>
            <a:br>
              <a:rPr lang="en-US" sz="1200"/>
            </a:br>
            <a:r>
              <a:rPr lang="en-US" sz="1200" err="1"/>
              <a:t>email@humana.com</a:t>
            </a:r>
            <a:endParaRPr lang="en-US" sz="1200"/>
          </a:p>
        </p:txBody>
      </p:sp>
    </p:spTree>
    <p:extLst>
      <p:ext uri="{BB962C8B-B14F-4D97-AF65-F5344CB8AC3E}">
        <p14:creationId xmlns:p14="http://schemas.microsoft.com/office/powerpoint/2010/main" val="382317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977E1-6D10-AADA-69FF-EA8762B3689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8871035-2F5F-88E3-7A17-AA46CC6BB67D}"/>
              </a:ext>
            </a:extLst>
          </p:cNvPr>
          <p:cNvSpPr txBox="1"/>
          <p:nvPr/>
        </p:nvSpPr>
        <p:spPr>
          <a:xfrm>
            <a:off x="1675419" y="8176243"/>
            <a:ext cx="2363321" cy="738664"/>
          </a:xfrm>
          <a:prstGeom prst="rect">
            <a:avLst/>
          </a:prstGeom>
          <a:noFill/>
        </p:spPr>
        <p:txBody>
          <a:bodyPr wrap="square">
            <a:spAutoFit/>
          </a:bodyPr>
          <a:lstStyle/>
          <a:p>
            <a:pPr>
              <a:spcBef>
                <a:spcPts val="400"/>
              </a:spcBef>
              <a:spcAft>
                <a:spcPts val="400"/>
              </a:spcAft>
            </a:pPr>
            <a:r>
              <a:rPr lang="en-US" sz="1400">
                <a:effectLst/>
                <a:latin typeface="Calibri" panose="020F0502020204030204" pitchFamily="34" charset="0"/>
              </a:rPr>
              <a:t>Scan to learn more or visit </a:t>
            </a:r>
            <a:r>
              <a:rPr lang="en-US" sz="1400" b="1" err="1">
                <a:solidFill>
                  <a:schemeClr val="accent2"/>
                </a:solidFill>
                <a:effectLst/>
                <a:latin typeface="Calibri" panose="020F0502020204030204" pitchFamily="34" charset="0"/>
              </a:rPr>
              <a:t>careers.humana.com</a:t>
            </a:r>
            <a:r>
              <a:rPr lang="en-US" sz="1400" b="1">
                <a:solidFill>
                  <a:schemeClr val="accent2"/>
                </a:solidFill>
                <a:latin typeface="Calibri" panose="020F0502020204030204" pitchFamily="34" charset="0"/>
              </a:rPr>
              <a:t> </a:t>
            </a:r>
            <a:r>
              <a:rPr lang="en-US" sz="1400">
                <a:effectLst/>
                <a:latin typeface="Calibri" panose="020F0502020204030204" pitchFamily="34" charset="0"/>
              </a:rPr>
              <a:t>and search</a:t>
            </a:r>
            <a:r>
              <a:rPr lang="en-US" sz="1400">
                <a:solidFill>
                  <a:schemeClr val="accent2"/>
                </a:solidFill>
                <a:effectLst/>
                <a:latin typeface="Calibri" panose="020F0502020204030204" pitchFamily="34" charset="0"/>
              </a:rPr>
              <a:t> </a:t>
            </a:r>
            <a:r>
              <a:rPr lang="en-US" sz="1400" b="1">
                <a:solidFill>
                  <a:schemeClr val="accent2"/>
                </a:solidFill>
                <a:effectLst/>
                <a:latin typeface="Calibri" panose="020F0502020204030204" pitchFamily="34" charset="0"/>
              </a:rPr>
              <a:t>R-XXXXXX</a:t>
            </a:r>
            <a:endParaRPr lang="en-US" sz="1400" b="1">
              <a:solidFill>
                <a:schemeClr val="accent2"/>
              </a:solidFill>
              <a:latin typeface="Calibri" panose="020F0502020204030204" pitchFamily="34" charset="0"/>
            </a:endParaRPr>
          </a:p>
        </p:txBody>
      </p:sp>
      <p:sp>
        <p:nvSpPr>
          <p:cNvPr id="9" name="TextBox 8">
            <a:extLst>
              <a:ext uri="{FF2B5EF4-FFF2-40B4-BE49-F238E27FC236}">
                <a16:creationId xmlns:a16="http://schemas.microsoft.com/office/drawing/2014/main" id="{71973693-8769-A5C7-D8A5-4600AD5078A2}"/>
              </a:ext>
            </a:extLst>
          </p:cNvPr>
          <p:cNvSpPr txBox="1"/>
          <p:nvPr/>
        </p:nvSpPr>
        <p:spPr>
          <a:xfrm>
            <a:off x="2251698" y="9055949"/>
            <a:ext cx="2779043" cy="646331"/>
          </a:xfrm>
          <a:prstGeom prst="rect">
            <a:avLst/>
          </a:prstGeom>
          <a:noFill/>
        </p:spPr>
        <p:txBody>
          <a:bodyPr wrap="square">
            <a:spAutoFit/>
          </a:bodyPr>
          <a:lstStyle/>
          <a:p>
            <a:pPr>
              <a:spcBef>
                <a:spcPts val="400"/>
              </a:spcBef>
              <a:spcAft>
                <a:spcPts val="400"/>
              </a:spcAft>
            </a:pPr>
            <a:r>
              <a:rPr lang="en-US" sz="1200"/>
              <a:t>First Last Name, Sales Manager</a:t>
            </a:r>
            <a:br>
              <a:rPr lang="en-US" sz="1200"/>
            </a:br>
            <a:r>
              <a:rPr lang="en-US" sz="1200"/>
              <a:t>123-456-7890 </a:t>
            </a:r>
            <a:br>
              <a:rPr lang="en-US" sz="1200"/>
            </a:br>
            <a:r>
              <a:rPr lang="en-US" sz="1200" err="1"/>
              <a:t>email@humana.com</a:t>
            </a:r>
            <a:endParaRPr lang="en-US" sz="1200"/>
          </a:p>
        </p:txBody>
      </p:sp>
    </p:spTree>
    <p:extLst>
      <p:ext uri="{BB962C8B-B14F-4D97-AF65-F5344CB8AC3E}">
        <p14:creationId xmlns:p14="http://schemas.microsoft.com/office/powerpoint/2010/main" val="92975886"/>
      </p:ext>
    </p:extLst>
  </p:cSld>
  <p:clrMapOvr>
    <a:masterClrMapping/>
  </p:clrMapOvr>
</p:sld>
</file>

<file path=ppt/theme/theme1.xml><?xml version="1.0" encoding="utf-8"?>
<a:theme xmlns:a="http://schemas.openxmlformats.org/drawingml/2006/main" name="Title Slides - White">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78BD20"/>
      </a:hlink>
      <a:folHlink>
        <a:srgbClr val="78BD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M_Fly_Templates_8.5x11_V_Update" id="{CC0676F9-E189-3F4E-A557-2FEC76CF1A1D}" vid="{322F7F43-5BC9-5248-8731-C2CCD82CC6A6}"/>
    </a:ext>
  </a:extLst>
</a:theme>
</file>

<file path=ppt/theme/theme2.xml><?xml version="1.0" encoding="utf-8"?>
<a:theme xmlns:a="http://schemas.openxmlformats.org/drawingml/2006/main" name="1_Title Slides - White">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78BD20"/>
      </a:hlink>
      <a:folHlink>
        <a:srgbClr val="78BD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M_Fly_Templates_8.5x11_V_Update" id="{CC0676F9-E189-3F4E-A557-2FEC76CF1A1D}" vid="{C1FCDD89-91DA-2B41-BB24-B0AEAC6D4229}"/>
    </a:ext>
  </a:extLst>
</a:theme>
</file>

<file path=ppt/theme/theme3.xml><?xml version="1.0" encoding="utf-8"?>
<a:theme xmlns:a="http://schemas.openxmlformats.org/drawingml/2006/main" name="EVP Title Slide">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78BD20"/>
      </a:hlink>
      <a:folHlink>
        <a:srgbClr val="78BD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M_Fly_Templates_8.5x11_V_Update" id="{CC0676F9-E189-3F4E-A557-2FEC76CF1A1D}" vid="{C1FCDD89-91DA-2B41-BB24-B0AEAC6D422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5BB1531ED83C428B3DEFDFA1D6A48D" ma:contentTypeVersion="18" ma:contentTypeDescription="Create a new document." ma:contentTypeScope="" ma:versionID="6f67e26dbac62aef1aee0756f7c8de94">
  <xsd:schema xmlns:xsd="http://www.w3.org/2001/XMLSchema" xmlns:xs="http://www.w3.org/2001/XMLSchema" xmlns:p="http://schemas.microsoft.com/office/2006/metadata/properties" xmlns:ns2="537049f4-e160-4045-8e3b-476da6c9a443" xmlns:ns3="e082e8e2-b2ee-488d-a2ad-d7e0acb1475c" targetNamespace="http://schemas.microsoft.com/office/2006/metadata/properties" ma:root="true" ma:fieldsID="098fb08e73958bf77a3c6dc11fd1dd9a" ns2:_="" ns3:_="">
    <xsd:import namespace="537049f4-e160-4045-8e3b-476da6c9a443"/>
    <xsd:import namespace="e082e8e2-b2ee-488d-a2ad-d7e0acb147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Topic" minOccurs="0"/>
                <xsd:element ref="ns2:Category"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049f4-e160-4045-8e3b-476da6c9a4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Topic" ma:index="18" nillable="true" ma:displayName="Topic" ma:format="Dropdown" ma:internalName="Topic">
      <xsd:simpleType>
        <xsd:union memberTypes="dms:Text">
          <xsd:simpleType>
            <xsd:restriction base="dms:Choice">
              <xsd:enumeration value="AEP"/>
              <xsd:enumeration value="Associate Feature"/>
              <xsd:enumeration value="Business Development"/>
              <xsd:enumeration value="Clinical"/>
              <xsd:enumeration value="Community Partnerships"/>
              <xsd:enumeration value="COVID-19"/>
              <xsd:enumeration value="Data"/>
              <xsd:enumeration value="Flu"/>
              <xsd:enumeration value="Health Equity"/>
              <xsd:enumeration value="I&amp;D"/>
              <xsd:enumeration value="ISR"/>
              <xsd:enumeration value="MA"/>
              <xsd:enumeration value="Member Story"/>
              <xsd:enumeration value="National Partnerships"/>
              <xsd:enumeration value="Policy"/>
              <xsd:enumeration value="SDOH"/>
              <xsd:enumeration value="Value-Based Care"/>
            </xsd:restriction>
          </xsd:simpleType>
        </xsd:union>
      </xsd:simpleType>
    </xsd:element>
    <xsd:element name="Category" ma:index="19" nillable="true" ma:displayName="Category" ma:format="Dropdown" ma:indexed="true" ma:internalName="Category">
      <xsd:simpleType>
        <xsd:restriction base="dms:Choice">
          <xsd:enumeration value="Associate Messaging"/>
          <xsd:enumeration value="Buzz"/>
          <xsd:enumeration value="Earned Media/Op-Ed"/>
          <xsd:enumeration value="Event"/>
          <xsd:enumeration value="External Leadership Talking Points"/>
          <xsd:enumeration value="Hi/Buzz"/>
          <xsd:enumeration value="Humana Radio"/>
          <xsd:enumeration value="Investor Relations"/>
          <xsd:enumeration value="Leader Messaging"/>
          <xsd:enumeration value="Owned Media"/>
          <xsd:enumeration value="Paid/Media Partnership"/>
          <xsd:enumeration value="Press Release"/>
          <xsd:enumeration value="Reactive Media Statement"/>
          <xsd:enumeration value="Report/White Paper"/>
          <xsd:enumeration value="Social Media Campaign"/>
          <xsd:enumeration value="Media Interview"/>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c8387f8-82b2-4441-b1a6-93bd58f479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082e8e2-b2ee-488d-a2ad-d7e0acb1475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e8e0c0-3927-4ef9-ada5-e4e582d851f1}" ma:internalName="TaxCatchAll" ma:showField="CatchAllData" ma:web="e082e8e2-b2ee-488d-a2ad-d7e0acb147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7049f4-e160-4045-8e3b-476da6c9a443">
      <Terms xmlns="http://schemas.microsoft.com/office/infopath/2007/PartnerControls"/>
    </lcf76f155ced4ddcb4097134ff3c332f>
    <TaxCatchAll xmlns="e082e8e2-b2ee-488d-a2ad-d7e0acb1475c" xsi:nil="true"/>
    <Topic xmlns="537049f4-e160-4045-8e3b-476da6c9a443" xsi:nil="true"/>
    <Category xmlns="537049f4-e160-4045-8e3b-476da6c9a443" xsi:nil="true"/>
    <SharedWithUsers xmlns="e082e8e2-b2ee-488d-a2ad-d7e0acb1475c">
      <UserInfo>
        <DisplayName>CARRIE PARSONS</DisplayName>
        <AccountId>69</AccountId>
        <AccountType/>
      </UserInfo>
    </SharedWithUsers>
  </documentManagement>
</p:properties>
</file>

<file path=customXml/itemProps1.xml><?xml version="1.0" encoding="utf-8"?>
<ds:datastoreItem xmlns:ds="http://schemas.openxmlformats.org/officeDocument/2006/customXml" ds:itemID="{F8DB072E-9E61-45AA-87ED-9B910F966EE1}">
  <ds:schemaRefs>
    <ds:schemaRef ds:uri="537049f4-e160-4045-8e3b-476da6c9a443"/>
    <ds:schemaRef ds:uri="e082e8e2-b2ee-488d-a2ad-d7e0acb147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CB41C6-ACEE-417E-818C-46396B00AD40}">
  <ds:schemaRefs>
    <ds:schemaRef ds:uri="http://schemas.microsoft.com/sharepoint/v3/contenttype/forms"/>
  </ds:schemaRefs>
</ds:datastoreItem>
</file>

<file path=customXml/itemProps3.xml><?xml version="1.0" encoding="utf-8"?>
<ds:datastoreItem xmlns:ds="http://schemas.openxmlformats.org/officeDocument/2006/customXml" ds:itemID="{64CAC4A6-CFD6-4480-9A3A-05413669379D}">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www.w3.org/XML/1998/namespace"/>
    <ds:schemaRef ds:uri="e082e8e2-b2ee-488d-a2ad-d7e0acb1475c"/>
    <ds:schemaRef ds:uri="http://schemas.openxmlformats.org/package/2006/metadata/core-properties"/>
    <ds:schemaRef ds:uri="537049f4-e160-4045-8e3b-476da6c9a44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Title Slides - White</Template>
  <TotalTime>0</TotalTime>
  <Words>303</Words>
  <Application>Microsoft Office PowerPoint</Application>
  <PresentationFormat>Custom</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Calibri Light</vt:lpstr>
      <vt:lpstr>Title Slides - White</vt:lpstr>
      <vt:lpstr>1_Title Slides - White</vt:lpstr>
      <vt:lpstr>EVP Title Slide</vt:lpstr>
      <vt:lpstr>About this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Nikole Klarer</dc:creator>
  <cp:lastModifiedBy>Jennifer Schmidt</cp:lastModifiedBy>
  <cp:revision>2</cp:revision>
  <cp:lastPrinted>2019-08-22T15:53:59Z</cp:lastPrinted>
  <dcterms:created xsi:type="dcterms:W3CDTF">2020-11-20T22:18:13Z</dcterms:created>
  <dcterms:modified xsi:type="dcterms:W3CDTF">2024-03-28T22:46:46Z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4e6a6d12-8428-4797-a8df-e09fa98f5449</vt:lpwstr>
  </property>
  <property fmtid="{D5CDD505-2E9C-101B-9397-08002B2CF9AE}" pid="3" name="HumanaClassification">
    <vt:lpwstr>I</vt:lpwstr>
  </property>
  <property fmtid="{D5CDD505-2E9C-101B-9397-08002B2CF9AE}" pid="4" name="ContentTypeId">
    <vt:lpwstr>0x010100B65BB1531ED83C428B3DEFDFA1D6A48D</vt:lpwstr>
  </property>
  <property fmtid="{D5CDD505-2E9C-101B-9397-08002B2CF9AE}" pid="5" name="MSIP_Label_e2b6c078-73cb-4371-8a5b-e9fc18accbf8_Enabled">
    <vt:lpwstr>true</vt:lpwstr>
  </property>
  <property fmtid="{D5CDD505-2E9C-101B-9397-08002B2CF9AE}" pid="6" name="MSIP_Label_e2b6c078-73cb-4371-8a5b-e9fc18accbf8_SetDate">
    <vt:lpwstr>2022-12-21T19:35:27Z</vt:lpwstr>
  </property>
  <property fmtid="{D5CDD505-2E9C-101B-9397-08002B2CF9AE}" pid="7" name="MSIP_Label_e2b6c078-73cb-4371-8a5b-e9fc18accbf8_Method">
    <vt:lpwstr>Standard</vt:lpwstr>
  </property>
  <property fmtid="{D5CDD505-2E9C-101B-9397-08002B2CF9AE}" pid="8" name="MSIP_Label_e2b6c078-73cb-4371-8a5b-e9fc18accbf8_Name">
    <vt:lpwstr>INTERNAL</vt:lpwstr>
  </property>
  <property fmtid="{D5CDD505-2E9C-101B-9397-08002B2CF9AE}" pid="9" name="MSIP_Label_e2b6c078-73cb-4371-8a5b-e9fc18accbf8_SiteId">
    <vt:lpwstr>56c62bbe-8598-4b85-9e51-1ca753fa50f2</vt:lpwstr>
  </property>
  <property fmtid="{D5CDD505-2E9C-101B-9397-08002B2CF9AE}" pid="10" name="MSIP_Label_e2b6c078-73cb-4371-8a5b-e9fc18accbf8_ActionId">
    <vt:lpwstr>48a2af16-2fa6-4d3c-9c61-651a5c5f6a50</vt:lpwstr>
  </property>
  <property fmtid="{D5CDD505-2E9C-101B-9397-08002B2CF9AE}" pid="11" name="MSIP_Label_e2b6c078-73cb-4371-8a5b-e9fc18accbf8_ContentBits">
    <vt:lpwstr>0</vt:lpwstr>
  </property>
  <property fmtid="{D5CDD505-2E9C-101B-9397-08002B2CF9AE}" pid="12" name="MediaServiceImageTags">
    <vt:lpwstr/>
  </property>
</Properties>
</file>